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2803763" cy="30275213"/>
  <p:notesSz cx="9144000" cy="6858000"/>
  <p:defaultTextStyle>
    <a:defPPr>
      <a:defRPr lang="en-US"/>
    </a:defPPr>
    <a:lvl1pPr marL="0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1pPr>
    <a:lvl2pPr marL="2087256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2pPr>
    <a:lvl3pPr marL="4174516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3pPr>
    <a:lvl4pPr marL="6261772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4pPr>
    <a:lvl5pPr marL="8349028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5pPr>
    <a:lvl6pPr marL="10436284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6pPr>
    <a:lvl7pPr marL="12523545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7pPr>
    <a:lvl8pPr marL="14610801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8pPr>
    <a:lvl9pPr marL="16698057" algn="l" defTabSz="4174516" rtl="0" eaLnBrk="1" latinLnBrk="0" hangingPunct="1">
      <a:defRPr sz="82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2588FC42-463C-4688-96DC-4EFB78386E61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134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B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4713"/>
  </p:normalViewPr>
  <p:slideViewPr>
    <p:cSldViewPr>
      <p:cViewPr varScale="1">
        <p:scale>
          <a:sx n="24" d="100"/>
          <a:sy n="24" d="100"/>
        </p:scale>
        <p:origin x="1448" y="256"/>
      </p:cViewPr>
      <p:guideLst>
        <p:guide orient="horz" pos="9536"/>
        <p:guide pos="134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AD9E7-DC6F-B042-8F37-42039C14EBF9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36875" y="857250"/>
            <a:ext cx="327025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990A4-399F-574B-B805-6EFF2552AF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04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1pPr>
    <a:lvl2pPr marL="2087256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2pPr>
    <a:lvl3pPr marL="4174516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3pPr>
    <a:lvl4pPr marL="6261772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4pPr>
    <a:lvl5pPr marL="8349028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5pPr>
    <a:lvl6pPr marL="10436284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6pPr>
    <a:lvl7pPr marL="12523545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7pPr>
    <a:lvl8pPr marL="14610801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8pPr>
    <a:lvl9pPr marL="16698057" algn="l" defTabSz="4174516" rtl="0" eaLnBrk="1" latinLnBrk="0" hangingPunct="1">
      <a:defRPr sz="54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36875" y="857250"/>
            <a:ext cx="327025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6990A4-399F-574B-B805-6EFF2552AF6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868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3" y="9404945"/>
            <a:ext cx="36383198" cy="64895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0565" y="17155954"/>
            <a:ext cx="29962634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05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101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1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420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025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630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235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8405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83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523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032730" y="1212423"/>
            <a:ext cx="9630847" cy="2583204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0189" y="1212423"/>
            <a:ext cx="28179144" cy="2583204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13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781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204" y="19454634"/>
            <a:ext cx="36383198" cy="6012994"/>
          </a:xfrm>
        </p:spPr>
        <p:txBody>
          <a:bodyPr anchor="t"/>
          <a:lstStyle>
            <a:lvl1pPr algn="l">
              <a:defRPr sz="14043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204" y="12831934"/>
            <a:ext cx="36383198" cy="6622701"/>
          </a:xfrm>
        </p:spPr>
        <p:txBody>
          <a:bodyPr anchor="b"/>
          <a:lstStyle>
            <a:lvl1pPr marL="0" indent="0">
              <a:buNone/>
              <a:defRPr sz="7021">
                <a:solidFill>
                  <a:schemeClr val="tx1">
                    <a:tint val="75000"/>
                  </a:schemeClr>
                </a:solidFill>
              </a:defRPr>
            </a:lvl1pPr>
            <a:lvl2pPr marL="1605067" indent="0">
              <a:buNone/>
              <a:defRPr sz="6320">
                <a:solidFill>
                  <a:schemeClr val="tx1">
                    <a:tint val="75000"/>
                  </a:schemeClr>
                </a:solidFill>
              </a:defRPr>
            </a:lvl2pPr>
            <a:lvl3pPr marL="3210133" indent="0">
              <a:buNone/>
              <a:defRPr sz="5617">
                <a:solidFill>
                  <a:schemeClr val="tx1">
                    <a:tint val="75000"/>
                  </a:schemeClr>
                </a:solidFill>
              </a:defRPr>
            </a:lvl3pPr>
            <a:lvl4pPr marL="4815201" indent="0">
              <a:buNone/>
              <a:defRPr sz="4914">
                <a:solidFill>
                  <a:schemeClr val="tx1">
                    <a:tint val="75000"/>
                  </a:schemeClr>
                </a:solidFill>
              </a:defRPr>
            </a:lvl4pPr>
            <a:lvl5pPr marL="6420268" indent="0">
              <a:buNone/>
              <a:defRPr sz="4914">
                <a:solidFill>
                  <a:schemeClr val="tx1">
                    <a:tint val="75000"/>
                  </a:schemeClr>
                </a:solidFill>
              </a:defRPr>
            </a:lvl5pPr>
            <a:lvl6pPr marL="8025334" indent="0">
              <a:buNone/>
              <a:defRPr sz="4914">
                <a:solidFill>
                  <a:schemeClr val="tx1">
                    <a:tint val="75000"/>
                  </a:schemeClr>
                </a:solidFill>
              </a:defRPr>
            </a:lvl6pPr>
            <a:lvl7pPr marL="9630403" indent="0">
              <a:buNone/>
              <a:defRPr sz="4914">
                <a:solidFill>
                  <a:schemeClr val="tx1">
                    <a:tint val="75000"/>
                  </a:schemeClr>
                </a:solidFill>
              </a:defRPr>
            </a:lvl7pPr>
            <a:lvl8pPr marL="11235469" indent="0">
              <a:buNone/>
              <a:defRPr sz="4914">
                <a:solidFill>
                  <a:schemeClr val="tx1">
                    <a:tint val="75000"/>
                  </a:schemeClr>
                </a:solidFill>
              </a:defRPr>
            </a:lvl8pPr>
            <a:lvl9pPr marL="12840536" indent="0">
              <a:buNone/>
              <a:defRPr sz="49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75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0190" y="7064229"/>
            <a:ext cx="18904995" cy="19980241"/>
          </a:xfrm>
        </p:spPr>
        <p:txBody>
          <a:bodyPr/>
          <a:lstStyle>
            <a:lvl1pPr>
              <a:defRPr sz="9830"/>
            </a:lvl1pPr>
            <a:lvl2pPr>
              <a:defRPr sz="8426"/>
            </a:lvl2pPr>
            <a:lvl3pPr>
              <a:defRPr sz="7021"/>
            </a:lvl3pPr>
            <a:lvl4pPr>
              <a:defRPr sz="6320"/>
            </a:lvl4pPr>
            <a:lvl5pPr>
              <a:defRPr sz="6320"/>
            </a:lvl5pPr>
            <a:lvl6pPr>
              <a:defRPr sz="6320"/>
            </a:lvl6pPr>
            <a:lvl7pPr>
              <a:defRPr sz="6320"/>
            </a:lvl7pPr>
            <a:lvl8pPr>
              <a:defRPr sz="6320"/>
            </a:lvl8pPr>
            <a:lvl9pPr>
              <a:defRPr sz="6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58579" y="7064229"/>
            <a:ext cx="18904995" cy="19980241"/>
          </a:xfrm>
        </p:spPr>
        <p:txBody>
          <a:bodyPr/>
          <a:lstStyle>
            <a:lvl1pPr>
              <a:defRPr sz="9830"/>
            </a:lvl1pPr>
            <a:lvl2pPr>
              <a:defRPr sz="8426"/>
            </a:lvl2pPr>
            <a:lvl3pPr>
              <a:defRPr sz="7021"/>
            </a:lvl3pPr>
            <a:lvl4pPr>
              <a:defRPr sz="6320"/>
            </a:lvl4pPr>
            <a:lvl5pPr>
              <a:defRPr sz="6320"/>
            </a:lvl5pPr>
            <a:lvl6pPr>
              <a:defRPr sz="6320"/>
            </a:lvl6pPr>
            <a:lvl7pPr>
              <a:defRPr sz="6320"/>
            </a:lvl7pPr>
            <a:lvl8pPr>
              <a:defRPr sz="6320"/>
            </a:lvl8pPr>
            <a:lvl9pPr>
              <a:defRPr sz="6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61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94" y="6776884"/>
            <a:ext cx="18912429" cy="2824283"/>
          </a:xfrm>
        </p:spPr>
        <p:txBody>
          <a:bodyPr anchor="b"/>
          <a:lstStyle>
            <a:lvl1pPr marL="0" indent="0">
              <a:buNone/>
              <a:defRPr sz="8426" b="1"/>
            </a:lvl1pPr>
            <a:lvl2pPr marL="1605067" indent="0">
              <a:buNone/>
              <a:defRPr sz="7021" b="1"/>
            </a:lvl2pPr>
            <a:lvl3pPr marL="3210133" indent="0">
              <a:buNone/>
              <a:defRPr sz="6320" b="1"/>
            </a:lvl3pPr>
            <a:lvl4pPr marL="4815201" indent="0">
              <a:buNone/>
              <a:defRPr sz="5617" b="1"/>
            </a:lvl4pPr>
            <a:lvl5pPr marL="6420268" indent="0">
              <a:buNone/>
              <a:defRPr sz="5617" b="1"/>
            </a:lvl5pPr>
            <a:lvl6pPr marL="8025334" indent="0">
              <a:buNone/>
              <a:defRPr sz="5617" b="1"/>
            </a:lvl6pPr>
            <a:lvl7pPr marL="9630403" indent="0">
              <a:buNone/>
              <a:defRPr sz="5617" b="1"/>
            </a:lvl7pPr>
            <a:lvl8pPr marL="11235469" indent="0">
              <a:buNone/>
              <a:defRPr sz="5617" b="1"/>
            </a:lvl8pPr>
            <a:lvl9pPr marL="12840536" indent="0">
              <a:buNone/>
              <a:defRPr sz="56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0194" y="9601168"/>
            <a:ext cx="18912429" cy="17443290"/>
          </a:xfrm>
        </p:spPr>
        <p:txBody>
          <a:bodyPr/>
          <a:lstStyle>
            <a:lvl1pPr>
              <a:defRPr sz="8426"/>
            </a:lvl1pPr>
            <a:lvl2pPr>
              <a:defRPr sz="7021"/>
            </a:lvl2pPr>
            <a:lvl3pPr>
              <a:defRPr sz="6320"/>
            </a:lvl3pPr>
            <a:lvl4pPr>
              <a:defRPr sz="5617"/>
            </a:lvl4pPr>
            <a:lvl5pPr>
              <a:defRPr sz="5617"/>
            </a:lvl5pPr>
            <a:lvl6pPr>
              <a:defRPr sz="5617"/>
            </a:lvl6pPr>
            <a:lvl7pPr>
              <a:defRPr sz="5617"/>
            </a:lvl7pPr>
            <a:lvl8pPr>
              <a:defRPr sz="5617"/>
            </a:lvl8pPr>
            <a:lvl9pPr>
              <a:defRPr sz="56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743731" y="6776884"/>
            <a:ext cx="18919858" cy="2824283"/>
          </a:xfrm>
        </p:spPr>
        <p:txBody>
          <a:bodyPr anchor="b"/>
          <a:lstStyle>
            <a:lvl1pPr marL="0" indent="0">
              <a:buNone/>
              <a:defRPr sz="8426" b="1"/>
            </a:lvl1pPr>
            <a:lvl2pPr marL="1605067" indent="0">
              <a:buNone/>
              <a:defRPr sz="7021" b="1"/>
            </a:lvl2pPr>
            <a:lvl3pPr marL="3210133" indent="0">
              <a:buNone/>
              <a:defRPr sz="6320" b="1"/>
            </a:lvl3pPr>
            <a:lvl4pPr marL="4815201" indent="0">
              <a:buNone/>
              <a:defRPr sz="5617" b="1"/>
            </a:lvl4pPr>
            <a:lvl5pPr marL="6420268" indent="0">
              <a:buNone/>
              <a:defRPr sz="5617" b="1"/>
            </a:lvl5pPr>
            <a:lvl6pPr marL="8025334" indent="0">
              <a:buNone/>
              <a:defRPr sz="5617" b="1"/>
            </a:lvl6pPr>
            <a:lvl7pPr marL="9630403" indent="0">
              <a:buNone/>
              <a:defRPr sz="5617" b="1"/>
            </a:lvl7pPr>
            <a:lvl8pPr marL="11235469" indent="0">
              <a:buNone/>
              <a:defRPr sz="5617" b="1"/>
            </a:lvl8pPr>
            <a:lvl9pPr marL="12840536" indent="0">
              <a:buNone/>
              <a:defRPr sz="56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743731" y="9601168"/>
            <a:ext cx="18919858" cy="17443290"/>
          </a:xfrm>
        </p:spPr>
        <p:txBody>
          <a:bodyPr/>
          <a:lstStyle>
            <a:lvl1pPr>
              <a:defRPr sz="8426"/>
            </a:lvl1pPr>
            <a:lvl2pPr>
              <a:defRPr sz="7021"/>
            </a:lvl2pPr>
            <a:lvl3pPr>
              <a:defRPr sz="6320"/>
            </a:lvl3pPr>
            <a:lvl4pPr>
              <a:defRPr sz="5617"/>
            </a:lvl4pPr>
            <a:lvl5pPr>
              <a:defRPr sz="5617"/>
            </a:lvl5pPr>
            <a:lvl6pPr>
              <a:defRPr sz="5617"/>
            </a:lvl6pPr>
            <a:lvl7pPr>
              <a:defRPr sz="5617"/>
            </a:lvl7pPr>
            <a:lvl8pPr>
              <a:defRPr sz="5617"/>
            </a:lvl8pPr>
            <a:lvl9pPr>
              <a:defRPr sz="56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439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461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0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200" y="1205403"/>
            <a:ext cx="14082142" cy="5129967"/>
          </a:xfrm>
        </p:spPr>
        <p:txBody>
          <a:bodyPr anchor="b"/>
          <a:lstStyle>
            <a:lvl1pPr algn="l">
              <a:defRPr sz="7021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35086" y="1205408"/>
            <a:ext cx="23928497" cy="25839056"/>
          </a:xfrm>
        </p:spPr>
        <p:txBody>
          <a:bodyPr/>
          <a:lstStyle>
            <a:lvl1pPr>
              <a:defRPr sz="11234"/>
            </a:lvl1pPr>
            <a:lvl2pPr>
              <a:defRPr sz="9830"/>
            </a:lvl2pPr>
            <a:lvl3pPr>
              <a:defRPr sz="8426"/>
            </a:lvl3pPr>
            <a:lvl4pPr>
              <a:defRPr sz="7021"/>
            </a:lvl4pPr>
            <a:lvl5pPr>
              <a:defRPr sz="7021"/>
            </a:lvl5pPr>
            <a:lvl6pPr>
              <a:defRPr sz="7021"/>
            </a:lvl6pPr>
            <a:lvl7pPr>
              <a:defRPr sz="7021"/>
            </a:lvl7pPr>
            <a:lvl8pPr>
              <a:defRPr sz="7021"/>
            </a:lvl8pPr>
            <a:lvl9pPr>
              <a:defRPr sz="702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0200" y="6335376"/>
            <a:ext cx="14082142" cy="20709089"/>
          </a:xfrm>
        </p:spPr>
        <p:txBody>
          <a:bodyPr/>
          <a:lstStyle>
            <a:lvl1pPr marL="0" indent="0">
              <a:buNone/>
              <a:defRPr sz="4914"/>
            </a:lvl1pPr>
            <a:lvl2pPr marL="1605067" indent="0">
              <a:buNone/>
              <a:defRPr sz="4213"/>
            </a:lvl2pPr>
            <a:lvl3pPr marL="3210133" indent="0">
              <a:buNone/>
              <a:defRPr sz="3510"/>
            </a:lvl3pPr>
            <a:lvl4pPr marL="4815201" indent="0">
              <a:buNone/>
              <a:defRPr sz="3160"/>
            </a:lvl4pPr>
            <a:lvl5pPr marL="6420268" indent="0">
              <a:buNone/>
              <a:defRPr sz="3160"/>
            </a:lvl5pPr>
            <a:lvl6pPr marL="8025334" indent="0">
              <a:buNone/>
              <a:defRPr sz="3160"/>
            </a:lvl6pPr>
            <a:lvl7pPr marL="9630403" indent="0">
              <a:buNone/>
              <a:defRPr sz="3160"/>
            </a:lvl7pPr>
            <a:lvl8pPr marL="11235469" indent="0">
              <a:buNone/>
              <a:defRPr sz="3160"/>
            </a:lvl8pPr>
            <a:lvl9pPr marL="12840536" indent="0">
              <a:buNone/>
              <a:defRPr sz="31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25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9838" y="21192654"/>
            <a:ext cx="25682258" cy="2501912"/>
          </a:xfrm>
        </p:spPr>
        <p:txBody>
          <a:bodyPr anchor="b"/>
          <a:lstStyle>
            <a:lvl1pPr algn="l">
              <a:defRPr sz="7021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9838" y="2705146"/>
            <a:ext cx="25682258" cy="18165128"/>
          </a:xfrm>
        </p:spPr>
        <p:txBody>
          <a:bodyPr/>
          <a:lstStyle>
            <a:lvl1pPr marL="0" indent="0">
              <a:buNone/>
              <a:defRPr sz="11234"/>
            </a:lvl1pPr>
            <a:lvl2pPr marL="1605067" indent="0">
              <a:buNone/>
              <a:defRPr sz="9830"/>
            </a:lvl2pPr>
            <a:lvl3pPr marL="3210133" indent="0">
              <a:buNone/>
              <a:defRPr sz="8426"/>
            </a:lvl3pPr>
            <a:lvl4pPr marL="4815201" indent="0">
              <a:buNone/>
              <a:defRPr sz="7021"/>
            </a:lvl4pPr>
            <a:lvl5pPr marL="6420268" indent="0">
              <a:buNone/>
              <a:defRPr sz="7021"/>
            </a:lvl5pPr>
            <a:lvl6pPr marL="8025334" indent="0">
              <a:buNone/>
              <a:defRPr sz="7021"/>
            </a:lvl6pPr>
            <a:lvl7pPr marL="9630403" indent="0">
              <a:buNone/>
              <a:defRPr sz="7021"/>
            </a:lvl7pPr>
            <a:lvl8pPr marL="11235469" indent="0">
              <a:buNone/>
              <a:defRPr sz="7021"/>
            </a:lvl8pPr>
            <a:lvl9pPr marL="12840536" indent="0">
              <a:buNone/>
              <a:defRPr sz="7021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9838" y="23694567"/>
            <a:ext cx="25682258" cy="3553130"/>
          </a:xfrm>
        </p:spPr>
        <p:txBody>
          <a:bodyPr/>
          <a:lstStyle>
            <a:lvl1pPr marL="0" indent="0">
              <a:buNone/>
              <a:defRPr sz="4914"/>
            </a:lvl1pPr>
            <a:lvl2pPr marL="1605067" indent="0">
              <a:buNone/>
              <a:defRPr sz="4213"/>
            </a:lvl2pPr>
            <a:lvl3pPr marL="3210133" indent="0">
              <a:buNone/>
              <a:defRPr sz="3510"/>
            </a:lvl3pPr>
            <a:lvl4pPr marL="4815201" indent="0">
              <a:buNone/>
              <a:defRPr sz="3160"/>
            </a:lvl4pPr>
            <a:lvl5pPr marL="6420268" indent="0">
              <a:buNone/>
              <a:defRPr sz="3160"/>
            </a:lvl5pPr>
            <a:lvl6pPr marL="8025334" indent="0">
              <a:buNone/>
              <a:defRPr sz="3160"/>
            </a:lvl6pPr>
            <a:lvl7pPr marL="9630403" indent="0">
              <a:buNone/>
              <a:defRPr sz="3160"/>
            </a:lvl7pPr>
            <a:lvl8pPr marL="11235469" indent="0">
              <a:buNone/>
              <a:defRPr sz="3160"/>
            </a:lvl8pPr>
            <a:lvl9pPr marL="12840536" indent="0">
              <a:buNone/>
              <a:defRPr sz="31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392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40190" y="1212414"/>
            <a:ext cx="38523387" cy="50458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190" y="7064229"/>
            <a:ext cx="38523387" cy="199802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40189" y="28060643"/>
            <a:ext cx="9987544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79F67-2E2C-4D4B-85F3-642926497124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24621" y="28060643"/>
            <a:ext cx="13554525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676030" y="28060643"/>
            <a:ext cx="9987544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1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E9850-7E20-41F6-9CA2-F70413BA59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25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10133" rtl="0" eaLnBrk="1" latinLnBrk="0" hangingPunct="1">
        <a:spcBef>
          <a:spcPct val="0"/>
        </a:spcBef>
        <a:buNone/>
        <a:defRPr sz="154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3801" indent="-1203801" algn="l" defTabSz="3210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34" kern="1200">
          <a:solidFill>
            <a:schemeClr val="tx1"/>
          </a:solidFill>
          <a:latin typeface="+mn-lt"/>
          <a:ea typeface="+mn-ea"/>
          <a:cs typeface="+mn-cs"/>
        </a:defRPr>
      </a:lvl1pPr>
      <a:lvl2pPr marL="2608236" indent="-1003170" algn="l" defTabSz="3210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9830" kern="1200">
          <a:solidFill>
            <a:schemeClr val="tx1"/>
          </a:solidFill>
          <a:latin typeface="+mn-lt"/>
          <a:ea typeface="+mn-ea"/>
          <a:cs typeface="+mn-cs"/>
        </a:defRPr>
      </a:lvl2pPr>
      <a:lvl3pPr marL="4012668" indent="-802534" algn="l" defTabSz="3210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8426" kern="1200">
          <a:solidFill>
            <a:schemeClr val="tx1"/>
          </a:solidFill>
          <a:latin typeface="+mn-lt"/>
          <a:ea typeface="+mn-ea"/>
          <a:cs typeface="+mn-cs"/>
        </a:defRPr>
      </a:lvl3pPr>
      <a:lvl4pPr marL="5617734" indent="-802534" algn="l" defTabSz="3210133" rtl="0" eaLnBrk="1" latinLnBrk="0" hangingPunct="1">
        <a:spcBef>
          <a:spcPct val="20000"/>
        </a:spcBef>
        <a:buFont typeface="Arial" panose="020B0604020202020204" pitchFamily="34" charset="0"/>
        <a:buChar char="–"/>
        <a:defRPr sz="7021" kern="1200">
          <a:solidFill>
            <a:schemeClr val="tx1"/>
          </a:solidFill>
          <a:latin typeface="+mn-lt"/>
          <a:ea typeface="+mn-ea"/>
          <a:cs typeface="+mn-cs"/>
        </a:defRPr>
      </a:lvl4pPr>
      <a:lvl5pPr marL="7222800" indent="-802534" algn="l" defTabSz="3210133" rtl="0" eaLnBrk="1" latinLnBrk="0" hangingPunct="1">
        <a:spcBef>
          <a:spcPct val="20000"/>
        </a:spcBef>
        <a:buFont typeface="Arial" panose="020B0604020202020204" pitchFamily="34" charset="0"/>
        <a:buChar char="»"/>
        <a:defRPr sz="7021" kern="1200">
          <a:solidFill>
            <a:schemeClr val="tx1"/>
          </a:solidFill>
          <a:latin typeface="+mn-lt"/>
          <a:ea typeface="+mn-ea"/>
          <a:cs typeface="+mn-cs"/>
        </a:defRPr>
      </a:lvl5pPr>
      <a:lvl6pPr marL="8827869" indent="-802534" algn="l" defTabSz="3210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7021" kern="1200">
          <a:solidFill>
            <a:schemeClr val="tx1"/>
          </a:solidFill>
          <a:latin typeface="+mn-lt"/>
          <a:ea typeface="+mn-ea"/>
          <a:cs typeface="+mn-cs"/>
        </a:defRPr>
      </a:lvl6pPr>
      <a:lvl7pPr marL="10432935" indent="-802534" algn="l" defTabSz="3210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7021" kern="1200">
          <a:solidFill>
            <a:schemeClr val="tx1"/>
          </a:solidFill>
          <a:latin typeface="+mn-lt"/>
          <a:ea typeface="+mn-ea"/>
          <a:cs typeface="+mn-cs"/>
        </a:defRPr>
      </a:lvl7pPr>
      <a:lvl8pPr marL="12038002" indent="-802534" algn="l" defTabSz="3210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7021" kern="1200">
          <a:solidFill>
            <a:schemeClr val="tx1"/>
          </a:solidFill>
          <a:latin typeface="+mn-lt"/>
          <a:ea typeface="+mn-ea"/>
          <a:cs typeface="+mn-cs"/>
        </a:defRPr>
      </a:lvl8pPr>
      <a:lvl9pPr marL="13643070" indent="-802534" algn="l" defTabSz="3210133" rtl="0" eaLnBrk="1" latinLnBrk="0" hangingPunct="1">
        <a:spcBef>
          <a:spcPct val="20000"/>
        </a:spcBef>
        <a:buFont typeface="Arial" panose="020B0604020202020204" pitchFamily="34" charset="0"/>
        <a:buChar char="•"/>
        <a:defRPr sz="70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1pPr>
      <a:lvl2pPr marL="1605067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2pPr>
      <a:lvl3pPr marL="3210133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3pPr>
      <a:lvl4pPr marL="4815201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4pPr>
      <a:lvl5pPr marL="6420268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5pPr>
      <a:lvl6pPr marL="8025334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6pPr>
      <a:lvl7pPr marL="9630403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7pPr>
      <a:lvl8pPr marL="11235469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8pPr>
      <a:lvl9pPr marL="12840536" algn="l" defTabSz="3210133" rtl="0" eaLnBrk="1" latinLnBrk="0" hangingPunct="1">
        <a:defRPr sz="6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kh38@st-andrews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-1607340" y="2953456"/>
            <a:ext cx="45811839" cy="871047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GB" sz="6320" b="1" dirty="0">
              <a:solidFill>
                <a:srgbClr val="0070C0"/>
              </a:solidFill>
            </a:endParaRPr>
          </a:p>
          <a:p>
            <a:endParaRPr lang="en-GB" sz="6320" dirty="0"/>
          </a:p>
          <a:p>
            <a:endParaRPr lang="en-GB" sz="6320" dirty="0"/>
          </a:p>
          <a:p>
            <a:endParaRPr lang="en-GB" sz="6320" dirty="0"/>
          </a:p>
          <a:p>
            <a:endParaRPr lang="en-GB" sz="6320" dirty="0"/>
          </a:p>
          <a:p>
            <a:endParaRPr lang="en-GB" sz="6320" dirty="0"/>
          </a:p>
          <a:p>
            <a:endParaRPr lang="en-GB" sz="6320" dirty="0"/>
          </a:p>
          <a:p>
            <a:endParaRPr lang="en-GB" sz="632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116901" y="-79900"/>
            <a:ext cx="44830963" cy="538616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br>
              <a:rPr lang="en-GB" sz="6553" dirty="0">
                <a:solidFill>
                  <a:schemeClr val="bg1"/>
                </a:solidFill>
              </a:rPr>
            </a:br>
            <a:endParaRPr lang="en-GB" sz="6320" dirty="0">
              <a:solidFill>
                <a:schemeClr val="bg1"/>
              </a:solidFill>
            </a:endParaRPr>
          </a:p>
        </p:txBody>
      </p:sp>
      <p:pic>
        <p:nvPicPr>
          <p:cNvPr id="12" name="Picture 11" descr="New HNS Log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8514" y="2169008"/>
            <a:ext cx="6476536" cy="2566901"/>
          </a:xfrm>
          <a:prstGeom prst="rect">
            <a:avLst/>
          </a:prstGeom>
          <a:noFill/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4F9C3DD-D252-8945-B74A-CF4C31A3C505}"/>
              </a:ext>
            </a:extLst>
          </p:cNvPr>
          <p:cNvSpPr txBox="1"/>
          <p:nvPr/>
        </p:nvSpPr>
        <p:spPr>
          <a:xfrm>
            <a:off x="1220836" y="5698262"/>
            <a:ext cx="19259726" cy="6107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GB" sz="3300" dirty="0"/>
              <a:t>In Scotland, historically people are removed from the management and governance of water. My doctoral research </a:t>
            </a:r>
            <a:r>
              <a:rPr lang="en-GB" sz="3300" b="1" dirty="0"/>
              <a:t>aims to:</a:t>
            </a:r>
            <a:endParaRPr lang="en-GB" sz="3300" dirty="0"/>
          </a:p>
          <a:p>
            <a:pPr marL="2773056" lvl="1" indent="-6858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GB" sz="3300" dirty="0"/>
              <a:t>Explain how communities and their role in water services and flooding, is understood by public sector water professionals,</a:t>
            </a:r>
          </a:p>
          <a:p>
            <a:pPr marL="2773056" lvl="1" indent="-6858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GB" sz="3300" dirty="0"/>
              <a:t>Explain how communities and their role in water services and flooding, is understood by communities themselves, and</a:t>
            </a:r>
          </a:p>
          <a:p>
            <a:pPr marL="2773056" lvl="1" indent="-6858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GB" sz="3300" dirty="0"/>
              <a:t>Explore the implications and impacts of community involvement for water practitioners and communities.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007D89-37B4-294E-A219-57E49811422E}"/>
              </a:ext>
            </a:extLst>
          </p:cNvPr>
          <p:cNvSpPr txBox="1"/>
          <p:nvPr/>
        </p:nvSpPr>
        <p:spPr>
          <a:xfrm>
            <a:off x="22856657" y="5970722"/>
            <a:ext cx="19259726" cy="4076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300" b="1" dirty="0"/>
              <a:t>Methods</a:t>
            </a:r>
            <a:r>
              <a:rPr lang="en-US" sz="3300" dirty="0"/>
              <a:t> include:</a:t>
            </a:r>
          </a:p>
          <a:p>
            <a:pPr algn="just"/>
            <a:endParaRPr lang="en-US" sz="3300" dirty="0"/>
          </a:p>
          <a:p>
            <a:pPr marL="646389" indent="-646389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300" b="1" dirty="0"/>
              <a:t>Phase I</a:t>
            </a:r>
            <a:r>
              <a:rPr lang="en-US" sz="3300" dirty="0"/>
              <a:t>: Literature review and 11 ‘water walks’ with </a:t>
            </a:r>
            <a:r>
              <a:rPr lang="en-GB" sz="3300" dirty="0"/>
              <a:t>organisational representatives</a:t>
            </a:r>
            <a:r>
              <a:rPr lang="en-US" sz="3300" dirty="0"/>
              <a:t> in Scotland.</a:t>
            </a:r>
          </a:p>
          <a:p>
            <a:pPr marL="646389" indent="-646389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300" b="1" dirty="0"/>
              <a:t>Phase II</a:t>
            </a:r>
            <a:r>
              <a:rPr lang="en-US" sz="3300" dirty="0"/>
              <a:t>: Observations in water governance processes (42 hours) and 22 interviews with water professionals in public </a:t>
            </a:r>
            <a:r>
              <a:rPr lang="en-GB" sz="3300" dirty="0"/>
              <a:t>organisations directly involved with communities</a:t>
            </a:r>
            <a:r>
              <a:rPr lang="en-US" sz="3300" dirty="0"/>
              <a:t> </a:t>
            </a:r>
            <a:r>
              <a:rPr lang="en-US" sz="3300" b="1" dirty="0"/>
              <a:t>(see results below).</a:t>
            </a:r>
          </a:p>
          <a:p>
            <a:pPr marL="646389" indent="-646389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300" b="1" dirty="0"/>
              <a:t>Phase III</a:t>
            </a:r>
            <a:r>
              <a:rPr lang="en-US" sz="3300" dirty="0"/>
              <a:t>: Mapping and Interviews with community group involved in flooding (</a:t>
            </a:r>
            <a:r>
              <a:rPr lang="en-US" sz="3300" b="1" dirty="0"/>
              <a:t>ongoing</a:t>
            </a:r>
            <a:r>
              <a:rPr lang="en-US" sz="3300" dirty="0"/>
              <a:t>).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00DA9D-48A4-944A-903D-DB27DE93F0A5}"/>
              </a:ext>
            </a:extLst>
          </p:cNvPr>
          <p:cNvSpPr txBox="1"/>
          <p:nvPr/>
        </p:nvSpPr>
        <p:spPr>
          <a:xfrm>
            <a:off x="208609" y="1003399"/>
            <a:ext cx="42048340" cy="7573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800" dirty="0">
                <a:solidFill>
                  <a:schemeClr val="bg1"/>
                </a:solidFill>
              </a:rPr>
              <a:t>Refreshing the role of communities in water governance in Scotland</a:t>
            </a:r>
          </a:p>
          <a:p>
            <a:pPr algn="ctr"/>
            <a:r>
              <a:rPr lang="en-GB" sz="7200" dirty="0"/>
              <a:t>Kirsty Holstead </a:t>
            </a:r>
          </a:p>
          <a:p>
            <a:pPr algn="ctr"/>
            <a:r>
              <a:rPr lang="en-GB" sz="7200" dirty="0"/>
              <a:t>University of St Andrews, </a:t>
            </a:r>
            <a:r>
              <a:rPr lang="en-GB" sz="72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kh38@st-andrews.ac.uk</a:t>
            </a:r>
            <a:br>
              <a:rPr lang="en-GB" sz="5617" dirty="0"/>
            </a:br>
            <a:br>
              <a:rPr lang="en-GB" sz="13107" dirty="0">
                <a:solidFill>
                  <a:schemeClr val="bg1"/>
                </a:solidFill>
              </a:rPr>
            </a:br>
            <a:endParaRPr lang="en-GB" sz="13107" dirty="0">
              <a:solidFill>
                <a:schemeClr val="bg1"/>
              </a:solidFill>
            </a:endParaRPr>
          </a:p>
        </p:txBody>
      </p:sp>
      <p:pic>
        <p:nvPicPr>
          <p:cNvPr id="23" name="Picture 22" descr="Icon&#10;&#10;Description automatically generated">
            <a:extLst>
              <a:ext uri="{FF2B5EF4-FFF2-40B4-BE49-F238E27FC236}">
                <a16:creationId xmlns:a16="http://schemas.microsoft.com/office/drawing/2014/main" id="{95C2F770-E6D8-4846-8425-0A35093784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1188" y="27883022"/>
            <a:ext cx="4295195" cy="2428833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FE2BC9EC-23E2-CF42-901B-0BF5974A0996}"/>
              </a:ext>
            </a:extLst>
          </p:cNvPr>
          <p:cNvSpPr txBox="1"/>
          <p:nvPr/>
        </p:nvSpPr>
        <p:spPr>
          <a:xfrm>
            <a:off x="2319761" y="11748339"/>
            <a:ext cx="37804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The </a:t>
            </a:r>
            <a:r>
              <a:rPr lang="en-GB" sz="3200" b="1" dirty="0"/>
              <a:t>results</a:t>
            </a:r>
            <a:r>
              <a:rPr lang="en-GB" sz="3200" dirty="0"/>
              <a:t> summarise how and why Interactions with communities can lead to dissatisfaction for both water professionals and communities. The ‘circuit breakers’ are interventions that may help overcome these challenges. </a:t>
            </a:r>
          </a:p>
          <a:p>
            <a:pPr algn="ctr"/>
            <a:endParaRPr lang="en-GB" sz="3200" dirty="0"/>
          </a:p>
          <a:p>
            <a:pPr algn="ctr"/>
            <a:r>
              <a:rPr lang="en-GB" sz="3200" dirty="0"/>
              <a:t>Community engagement goes much deeper than speaking to people </a:t>
            </a:r>
            <a:r>
              <a:rPr lang="en-GB" sz="3200"/>
              <a:t>about future plans</a:t>
            </a:r>
            <a:r>
              <a:rPr lang="en-GB" sz="3200" dirty="0"/>
              <a:t>. It means fundamentally rethinking how public services are delivered, evaluated and organised.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05752" y="29261816"/>
            <a:ext cx="26287037" cy="52322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b="1" dirty="0"/>
              <a:t>Acknowledgements: </a:t>
            </a:r>
            <a:r>
              <a:rPr lang="en-GB" sz="2800" dirty="0"/>
              <a:t>Thank you to my supervisors Drs Shona Russell and Kerry Waylen and the Scottish Government Hydro Nation Scholars Programme for funding this work.</a:t>
            </a:r>
          </a:p>
        </p:txBody>
      </p:sp>
      <p:pic>
        <p:nvPicPr>
          <p:cNvPr id="22" name="Picture 21" descr="Text&#10;&#10;Description automatically generated">
            <a:extLst>
              <a:ext uri="{FF2B5EF4-FFF2-40B4-BE49-F238E27FC236}">
                <a16:creationId xmlns:a16="http://schemas.microsoft.com/office/drawing/2014/main" id="{B1EB0199-D822-0A41-953B-7EFDE25BA8F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001" y="27851176"/>
            <a:ext cx="5950701" cy="2452658"/>
          </a:xfrm>
          <a:prstGeom prst="rect">
            <a:avLst/>
          </a:prstGeom>
        </p:spPr>
      </p:pic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9F1AEE92-0734-6043-925D-C93CCD8F4A28}"/>
              </a:ext>
            </a:extLst>
          </p:cNvPr>
          <p:cNvSpPr/>
          <p:nvPr/>
        </p:nvSpPr>
        <p:spPr>
          <a:xfrm>
            <a:off x="6015416" y="15598662"/>
            <a:ext cx="14988711" cy="18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Water issues taken care of by ‘silent’ organisations.</a:t>
            </a:r>
            <a:endParaRPr lang="en-GB" sz="3300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en-GB" sz="3300" dirty="0">
                <a:effectLst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73BAF7F8-BDF5-AD41-AD30-E438406A1C80}"/>
              </a:ext>
            </a:extLst>
          </p:cNvPr>
          <p:cNvSpPr/>
          <p:nvPr/>
        </p:nvSpPr>
        <p:spPr>
          <a:xfrm>
            <a:off x="6044879" y="17758902"/>
            <a:ext cx="14988711" cy="18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Interactions with communities primarily </a:t>
            </a:r>
            <a:r>
              <a:rPr lang="en-GB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during service</a:t>
            </a:r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failure/flood events.</a:t>
            </a:r>
            <a:endParaRPr lang="en-GB" sz="3300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en-GB" sz="3300" dirty="0">
                <a:effectLst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28B8616F-861B-2246-A73A-12154099D80C}"/>
              </a:ext>
            </a:extLst>
          </p:cNvPr>
          <p:cNvSpPr/>
          <p:nvPr/>
        </p:nvSpPr>
        <p:spPr>
          <a:xfrm>
            <a:off x="6015416" y="20034150"/>
            <a:ext cx="14988711" cy="18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Communities are frustrated: it is unclear what they have a say in, how they can make changes and how they can reach decision-makers.</a:t>
            </a:r>
            <a:endParaRPr lang="en-GB" sz="3300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en-GB" sz="3300" dirty="0">
                <a:effectLst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DF6E6A14-47A0-3644-AEE1-01BA0FCF787A}"/>
              </a:ext>
            </a:extLst>
          </p:cNvPr>
          <p:cNvSpPr/>
          <p:nvPr/>
        </p:nvSpPr>
        <p:spPr>
          <a:xfrm>
            <a:off x="6015416" y="22223398"/>
            <a:ext cx="14988711" cy="18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Interactions with communities can feel hot or cold: either heated (threatening) or there is little interest (uninspiring).</a:t>
            </a:r>
            <a:endParaRPr lang="en-GB" sz="3300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en-GB" sz="3300" dirty="0">
                <a:effectLst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E609CC48-5B31-B146-A4D4-2D38A8D483E6}"/>
              </a:ext>
            </a:extLst>
          </p:cNvPr>
          <p:cNvSpPr/>
          <p:nvPr/>
        </p:nvSpPr>
        <p:spPr>
          <a:xfrm>
            <a:off x="6044879" y="24454709"/>
            <a:ext cx="14988711" cy="1844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Some practitioners limit interactions, see engagement as ‘box ticking’ and/or see it as an obstacle. </a:t>
            </a:r>
            <a:endParaRPr lang="en-GB" sz="3300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en-GB" sz="3300" dirty="0">
                <a:effectLst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0A4BF56C-9CE7-8547-91F7-062BA888A05C}"/>
              </a:ext>
            </a:extLst>
          </p:cNvPr>
          <p:cNvSpPr/>
          <p:nvPr/>
        </p:nvSpPr>
        <p:spPr>
          <a:xfrm>
            <a:off x="5981122" y="26759901"/>
            <a:ext cx="14988711" cy="23600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Goal conflicts with colleagues: Some practitioners introduce innovations when working with communities. They ”</a:t>
            </a:r>
            <a:r>
              <a:rPr lang="en-GB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raise their head above the parapet”. However b</a:t>
            </a:r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enefits are difficult to demonstrate</a:t>
            </a:r>
            <a:r>
              <a:rPr lang="en-GB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 and as a result, resources are challenging to justify.</a:t>
            </a:r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3300" dirty="0">
              <a:effectLst/>
              <a:ea typeface="Times New Roman" panose="02020603050405020304" pitchFamily="18" charset="0"/>
            </a:endParaRPr>
          </a:p>
          <a:p>
            <a:pPr algn="ctr"/>
            <a:r>
              <a:rPr lang="en-GB" sz="3300" dirty="0">
                <a:effectLst/>
                <a:ea typeface="Times New Roman" panose="02020603050405020304" pitchFamily="18" charset="0"/>
              </a:rPr>
              <a:t> 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F4CE7BE-A904-BE41-899F-5E02E763A25D}"/>
              </a:ext>
            </a:extLst>
          </p:cNvPr>
          <p:cNvGrpSpPr/>
          <p:nvPr/>
        </p:nvGrpSpPr>
        <p:grpSpPr>
          <a:xfrm>
            <a:off x="21017087" y="12208089"/>
            <a:ext cx="1392906" cy="17907181"/>
            <a:chOff x="21953191" y="12208089"/>
            <a:chExt cx="1392906" cy="17907181"/>
          </a:xfrm>
        </p:grpSpPr>
        <p:sp>
          <p:nvSpPr>
            <p:cNvPr id="60" name="Left Arrow 59">
              <a:extLst>
                <a:ext uri="{FF2B5EF4-FFF2-40B4-BE49-F238E27FC236}">
                  <a16:creationId xmlns:a16="http://schemas.microsoft.com/office/drawing/2014/main" id="{A8764187-E123-2C45-BBF3-FAFB37B031AC}"/>
                </a:ext>
              </a:extLst>
            </p:cNvPr>
            <p:cNvSpPr/>
            <p:nvPr/>
          </p:nvSpPr>
          <p:spPr>
            <a:xfrm>
              <a:off x="21953191" y="27415756"/>
              <a:ext cx="1032866" cy="467266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9" name="Left Arrow 18">
              <a:extLst>
                <a:ext uri="{FF2B5EF4-FFF2-40B4-BE49-F238E27FC236}">
                  <a16:creationId xmlns:a16="http://schemas.microsoft.com/office/drawing/2014/main" id="{CBEE721F-6676-094F-96E0-72BE3A5A8587}"/>
                </a:ext>
              </a:extLst>
            </p:cNvPr>
            <p:cNvSpPr/>
            <p:nvPr/>
          </p:nvSpPr>
          <p:spPr>
            <a:xfrm>
              <a:off x="21977945" y="14454316"/>
              <a:ext cx="1032866" cy="467266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Minus 49">
              <a:extLst>
                <a:ext uri="{FF2B5EF4-FFF2-40B4-BE49-F238E27FC236}">
                  <a16:creationId xmlns:a16="http://schemas.microsoft.com/office/drawing/2014/main" id="{E8CED474-A0AB-744B-939F-EF50CFC7F1D0}"/>
                </a:ext>
              </a:extLst>
            </p:cNvPr>
            <p:cNvSpPr/>
            <p:nvPr/>
          </p:nvSpPr>
          <p:spPr>
            <a:xfrm rot="16200000" flipV="1">
              <a:off x="13978588" y="20747761"/>
              <a:ext cx="17907181" cy="827837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C03888CC-CBEF-BA4C-9565-FA3901C63D79}"/>
              </a:ext>
            </a:extLst>
          </p:cNvPr>
          <p:cNvSpPr/>
          <p:nvPr/>
        </p:nvSpPr>
        <p:spPr>
          <a:xfrm>
            <a:off x="5981122" y="13409414"/>
            <a:ext cx="14988711" cy="18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3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Collaborating with communities sometimes seen as “fluffy work”, can potentially enhance critique and attract negative attention. </a:t>
            </a:r>
            <a:endParaRPr lang="en-GB" sz="33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2" name="Left-right Arrow 51">
            <a:extLst>
              <a:ext uri="{FF2B5EF4-FFF2-40B4-BE49-F238E27FC236}">
                <a16:creationId xmlns:a16="http://schemas.microsoft.com/office/drawing/2014/main" id="{F3097441-CA7F-714F-8378-CBF5D50DADF2}"/>
              </a:ext>
            </a:extLst>
          </p:cNvPr>
          <p:cNvSpPr/>
          <p:nvPr/>
        </p:nvSpPr>
        <p:spPr>
          <a:xfrm rot="16200000">
            <a:off x="13060498" y="15081807"/>
            <a:ext cx="947875" cy="627426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3" name="Left-right Arrow 52">
            <a:extLst>
              <a:ext uri="{FF2B5EF4-FFF2-40B4-BE49-F238E27FC236}">
                <a16:creationId xmlns:a16="http://schemas.microsoft.com/office/drawing/2014/main" id="{03E1FE20-0258-5445-A3B5-73FCD8FADB87}"/>
              </a:ext>
            </a:extLst>
          </p:cNvPr>
          <p:cNvSpPr/>
          <p:nvPr/>
        </p:nvSpPr>
        <p:spPr>
          <a:xfrm rot="16200000">
            <a:off x="13094616" y="17302283"/>
            <a:ext cx="947875" cy="627426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4" name="Left-right Arrow 53">
            <a:extLst>
              <a:ext uri="{FF2B5EF4-FFF2-40B4-BE49-F238E27FC236}">
                <a16:creationId xmlns:a16="http://schemas.microsoft.com/office/drawing/2014/main" id="{02FDBB36-4D2A-BA40-A2FA-43BD56100F5A}"/>
              </a:ext>
            </a:extLst>
          </p:cNvPr>
          <p:cNvSpPr/>
          <p:nvPr/>
        </p:nvSpPr>
        <p:spPr>
          <a:xfrm rot="16200000">
            <a:off x="13095864" y="19474726"/>
            <a:ext cx="947057" cy="625747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5" name="Left-right Arrow 54">
            <a:extLst>
              <a:ext uri="{FF2B5EF4-FFF2-40B4-BE49-F238E27FC236}">
                <a16:creationId xmlns:a16="http://schemas.microsoft.com/office/drawing/2014/main" id="{AF58A385-4961-0B49-B0D3-DAFC3F00F5DA}"/>
              </a:ext>
            </a:extLst>
          </p:cNvPr>
          <p:cNvSpPr/>
          <p:nvPr/>
        </p:nvSpPr>
        <p:spPr>
          <a:xfrm rot="16200000">
            <a:off x="13113966" y="21768028"/>
            <a:ext cx="947057" cy="625747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6" name="Left-right Arrow 55">
            <a:extLst>
              <a:ext uri="{FF2B5EF4-FFF2-40B4-BE49-F238E27FC236}">
                <a16:creationId xmlns:a16="http://schemas.microsoft.com/office/drawing/2014/main" id="{8A659E95-64EF-B043-8166-5440EE2AC4EC}"/>
              </a:ext>
            </a:extLst>
          </p:cNvPr>
          <p:cNvSpPr/>
          <p:nvPr/>
        </p:nvSpPr>
        <p:spPr>
          <a:xfrm rot="16200000">
            <a:off x="13113966" y="24000276"/>
            <a:ext cx="947057" cy="625747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7" name="Left-right Arrow 56">
            <a:extLst>
              <a:ext uri="{FF2B5EF4-FFF2-40B4-BE49-F238E27FC236}">
                <a16:creationId xmlns:a16="http://schemas.microsoft.com/office/drawing/2014/main" id="{5000A743-E831-AC40-8302-EBD2070E34F8}"/>
              </a:ext>
            </a:extLst>
          </p:cNvPr>
          <p:cNvSpPr/>
          <p:nvPr/>
        </p:nvSpPr>
        <p:spPr>
          <a:xfrm rot="16200000">
            <a:off x="13113965" y="26027453"/>
            <a:ext cx="947057" cy="625747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58" name="Text Box 179">
            <a:extLst>
              <a:ext uri="{FF2B5EF4-FFF2-40B4-BE49-F238E27FC236}">
                <a16:creationId xmlns:a16="http://schemas.microsoft.com/office/drawing/2014/main" id="{8F586734-4F81-144E-9F6F-35F0BB121C81}"/>
              </a:ext>
            </a:extLst>
          </p:cNvPr>
          <p:cNvSpPr txBox="1"/>
          <p:nvPr/>
        </p:nvSpPr>
        <p:spPr>
          <a:xfrm>
            <a:off x="22987226" y="13861136"/>
            <a:ext cx="14798920" cy="1433352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33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Examples of circuit breaker interventions:</a:t>
            </a:r>
            <a:endParaRPr lang="en-GB" sz="33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GB" sz="33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3300" dirty="0">
              <a:effectLst/>
              <a:ea typeface="Times New Roman" panose="02020603050405020304" pitchFamily="18" charset="0"/>
            </a:endParaRPr>
          </a:p>
          <a:p>
            <a:pPr marL="2430156" lvl="1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Relationship building outside service breakdown or flood issues.</a:t>
            </a:r>
          </a:p>
          <a:p>
            <a:pPr marL="2430156" lvl="1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Develop a sense of ‘reachability’ of public bodies</a:t>
            </a:r>
            <a:r>
              <a:rPr lang="en-GB" sz="33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GB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Respond to emails with communities even if it is to say something is not possible.</a:t>
            </a:r>
          </a:p>
          <a:p>
            <a:pPr lvl="1">
              <a:lnSpc>
                <a:spcPct val="150000"/>
              </a:lnSpc>
            </a:pPr>
            <a:r>
              <a:rPr lang="en-GB" sz="3300" dirty="0"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Have staff profiles and organisation charts available so that communities can ‘find a way in.’</a:t>
            </a:r>
          </a:p>
          <a:p>
            <a:pPr marL="2430156" lvl="1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Support and recognise the value of community-based initiatives</a:t>
            </a:r>
            <a:r>
              <a:rPr lang="en-GB" sz="3300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3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44456" lvl="1" indent="-457200">
              <a:lnSpc>
                <a:spcPct val="150000"/>
              </a:lnSpc>
              <a:buFontTx/>
              <a:buChar char="-"/>
            </a:pPr>
            <a:r>
              <a:rPr lang="en-GB" sz="3300" dirty="0">
                <a:ea typeface="Calibri" panose="020F0502020204030204" pitchFamily="34" charset="0"/>
                <a:cs typeface="Times New Roman" panose="02020603050405020304" pitchFamily="18" charset="0"/>
              </a:rPr>
              <a:t>There are groups who want to physically contribute to water issues. They recognise financial constraints of public bodies. Consider how can community-based initiatives can help (i.e. in public drain maintenance). Issues of liability are a concern for them.  </a:t>
            </a:r>
          </a:p>
          <a:p>
            <a:pPr marL="2544456" lvl="1" indent="-457200">
              <a:lnSpc>
                <a:spcPct val="150000"/>
              </a:lnSpc>
              <a:buFontTx/>
              <a:buChar char="-"/>
            </a:pPr>
            <a:r>
              <a:rPr lang="en-GB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Hold a database of community initiatives in different localities.</a:t>
            </a:r>
          </a:p>
          <a:p>
            <a:pPr marL="2430156" lvl="1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Recognise the emotional and relational work community engagement entails (even within organisations where practitioners experience pressure from colleagues to have other priorities).</a:t>
            </a:r>
          </a:p>
          <a:p>
            <a:pPr marL="2430156" lvl="1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en-GB" sz="3300" dirty="0">
                <a:ea typeface="Calibri" panose="020F0502020204030204" pitchFamily="34" charset="0"/>
                <a:cs typeface="Times New Roman" panose="02020603050405020304" pitchFamily="18" charset="0"/>
              </a:rPr>
              <a:t>Foster ‘Administrative Literacy’: Enhance understanding of how decisions are made, and various organisational responsibilities.</a:t>
            </a:r>
            <a:endParaRPr lang="en-GB" sz="33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/>
            <a:r>
              <a:rPr lang="en-GB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8E3121B4-A17C-6249-817D-3B191473FE75}"/>
              </a:ext>
            </a:extLst>
          </p:cNvPr>
          <p:cNvGrpSpPr/>
          <p:nvPr/>
        </p:nvGrpSpPr>
        <p:grpSpPr>
          <a:xfrm flipH="1">
            <a:off x="4552009" y="12242882"/>
            <a:ext cx="1392906" cy="17907181"/>
            <a:chOff x="21953191" y="12208089"/>
            <a:chExt cx="1392906" cy="17907181"/>
          </a:xfrm>
        </p:grpSpPr>
        <p:sp>
          <p:nvSpPr>
            <p:cNvPr id="62" name="Left Arrow 61">
              <a:extLst>
                <a:ext uri="{FF2B5EF4-FFF2-40B4-BE49-F238E27FC236}">
                  <a16:creationId xmlns:a16="http://schemas.microsoft.com/office/drawing/2014/main" id="{BD23CE9A-DE4B-3B4E-8950-B795C2F99E2D}"/>
                </a:ext>
              </a:extLst>
            </p:cNvPr>
            <p:cNvSpPr/>
            <p:nvPr/>
          </p:nvSpPr>
          <p:spPr>
            <a:xfrm>
              <a:off x="21953191" y="27415756"/>
              <a:ext cx="1032866" cy="467266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3" name="Left Arrow 62">
              <a:extLst>
                <a:ext uri="{FF2B5EF4-FFF2-40B4-BE49-F238E27FC236}">
                  <a16:creationId xmlns:a16="http://schemas.microsoft.com/office/drawing/2014/main" id="{0F714F78-9E8D-CA4A-9CE6-040874BDF74D}"/>
                </a:ext>
              </a:extLst>
            </p:cNvPr>
            <p:cNvSpPr/>
            <p:nvPr/>
          </p:nvSpPr>
          <p:spPr>
            <a:xfrm>
              <a:off x="21977945" y="14454316"/>
              <a:ext cx="1032866" cy="467266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Minus 63">
              <a:extLst>
                <a:ext uri="{FF2B5EF4-FFF2-40B4-BE49-F238E27FC236}">
                  <a16:creationId xmlns:a16="http://schemas.microsoft.com/office/drawing/2014/main" id="{5C08FFC1-876B-0A49-BFEE-EB561D1084E0}"/>
                </a:ext>
              </a:extLst>
            </p:cNvPr>
            <p:cNvSpPr/>
            <p:nvPr/>
          </p:nvSpPr>
          <p:spPr>
            <a:xfrm rot="16200000" flipV="1">
              <a:off x="13978588" y="20747761"/>
              <a:ext cx="17907181" cy="827837"/>
            </a:xfrm>
            <a:prstGeom prst="mathMin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</p:grpSp>
      <p:pic>
        <p:nvPicPr>
          <p:cNvPr id="66" name="Picture 65" descr="A picture containing person, wall, indoor, posing&#10;&#10;Description automatically generated">
            <a:extLst>
              <a:ext uri="{FF2B5EF4-FFF2-40B4-BE49-F238E27FC236}">
                <a16:creationId xmlns:a16="http://schemas.microsoft.com/office/drawing/2014/main" id="{76CD2C56-3DB7-6F41-A6B0-2531C96AAC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282" y="1011281"/>
            <a:ext cx="2882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139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5185</TotalTime>
  <Words>582</Words>
  <Application>Microsoft Macintosh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Wingdings</vt:lpstr>
      <vt:lpstr>Office Theme</vt:lpstr>
      <vt:lpstr> </vt:lpstr>
    </vt:vector>
  </TitlesOfParts>
  <Company>The James Hutton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HNS Poster Template</dc:title>
  <dc:creator>Laura Logie</dc:creator>
  <cp:lastModifiedBy>Kirsty Holstead</cp:lastModifiedBy>
  <cp:revision>32</cp:revision>
  <dcterms:created xsi:type="dcterms:W3CDTF">2015-03-20T12:17:01Z</dcterms:created>
  <dcterms:modified xsi:type="dcterms:W3CDTF">2021-12-01T19:45:55Z</dcterms:modified>
</cp:coreProperties>
</file>