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Lst>
  <p:sldSz cx="30275213" cy="42803763"/>
  <p:notesSz cx="6858000" cy="9144000"/>
  <p:defaultTextStyle>
    <a:defPPr>
      <a:defRPr lang="en-US"/>
    </a:defPPr>
    <a:lvl1pPr marL="0" algn="l" defTabSz="4175882" rtl="0" eaLnBrk="1" latinLnBrk="0" hangingPunct="1">
      <a:defRPr sz="8220" kern="1200">
        <a:solidFill>
          <a:schemeClr val="tx1"/>
        </a:solidFill>
        <a:latin typeface="+mn-lt"/>
        <a:ea typeface="+mn-ea"/>
        <a:cs typeface="+mn-cs"/>
      </a:defRPr>
    </a:lvl1pPr>
    <a:lvl2pPr marL="2087941" algn="l" defTabSz="4175882" rtl="0" eaLnBrk="1" latinLnBrk="0" hangingPunct="1">
      <a:defRPr sz="8220" kern="1200">
        <a:solidFill>
          <a:schemeClr val="tx1"/>
        </a:solidFill>
        <a:latin typeface="+mn-lt"/>
        <a:ea typeface="+mn-ea"/>
        <a:cs typeface="+mn-cs"/>
      </a:defRPr>
    </a:lvl2pPr>
    <a:lvl3pPr marL="4175882" algn="l" defTabSz="4175882" rtl="0" eaLnBrk="1" latinLnBrk="0" hangingPunct="1">
      <a:defRPr sz="8220" kern="1200">
        <a:solidFill>
          <a:schemeClr val="tx1"/>
        </a:solidFill>
        <a:latin typeface="+mn-lt"/>
        <a:ea typeface="+mn-ea"/>
        <a:cs typeface="+mn-cs"/>
      </a:defRPr>
    </a:lvl3pPr>
    <a:lvl4pPr marL="6263823" algn="l" defTabSz="4175882" rtl="0" eaLnBrk="1" latinLnBrk="0" hangingPunct="1">
      <a:defRPr sz="8220" kern="1200">
        <a:solidFill>
          <a:schemeClr val="tx1"/>
        </a:solidFill>
        <a:latin typeface="+mn-lt"/>
        <a:ea typeface="+mn-ea"/>
        <a:cs typeface="+mn-cs"/>
      </a:defRPr>
    </a:lvl4pPr>
    <a:lvl5pPr marL="8351764" algn="l" defTabSz="4175882" rtl="0" eaLnBrk="1" latinLnBrk="0" hangingPunct="1">
      <a:defRPr sz="8220" kern="1200">
        <a:solidFill>
          <a:schemeClr val="tx1"/>
        </a:solidFill>
        <a:latin typeface="+mn-lt"/>
        <a:ea typeface="+mn-ea"/>
        <a:cs typeface="+mn-cs"/>
      </a:defRPr>
    </a:lvl5pPr>
    <a:lvl6pPr marL="10439705" algn="l" defTabSz="4175882" rtl="0" eaLnBrk="1" latinLnBrk="0" hangingPunct="1">
      <a:defRPr sz="8220" kern="1200">
        <a:solidFill>
          <a:schemeClr val="tx1"/>
        </a:solidFill>
        <a:latin typeface="+mn-lt"/>
        <a:ea typeface="+mn-ea"/>
        <a:cs typeface="+mn-cs"/>
      </a:defRPr>
    </a:lvl6pPr>
    <a:lvl7pPr marL="12527646" algn="l" defTabSz="4175882" rtl="0" eaLnBrk="1" latinLnBrk="0" hangingPunct="1">
      <a:defRPr sz="8220" kern="1200">
        <a:solidFill>
          <a:schemeClr val="tx1"/>
        </a:solidFill>
        <a:latin typeface="+mn-lt"/>
        <a:ea typeface="+mn-ea"/>
        <a:cs typeface="+mn-cs"/>
      </a:defRPr>
    </a:lvl7pPr>
    <a:lvl8pPr marL="14615587" algn="l" defTabSz="4175882" rtl="0" eaLnBrk="1" latinLnBrk="0" hangingPunct="1">
      <a:defRPr sz="8220" kern="1200">
        <a:solidFill>
          <a:schemeClr val="tx1"/>
        </a:solidFill>
        <a:latin typeface="+mn-lt"/>
        <a:ea typeface="+mn-ea"/>
        <a:cs typeface="+mn-cs"/>
      </a:defRPr>
    </a:lvl8pPr>
    <a:lvl9pPr marL="16703528" algn="l" defTabSz="4175882" rtl="0" eaLnBrk="1" latinLnBrk="0" hangingPunct="1">
      <a:defRPr sz="822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88FC42-463C-4688-96DC-4EFB78386E61}">
          <p14:sldIdLst>
            <p14:sldId id="260"/>
          </p14:sldIdLst>
        </p14:section>
      </p14:sectionLst>
    </p:ext>
    <p:ext uri="{EFAFB233-063F-42B5-8137-9DF3F51BA10A}">
      <p15:sldGuideLst xmlns:p15="http://schemas.microsoft.com/office/powerpoint/2012/main">
        <p15:guide id="1" orient="horz" pos="13436"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A951"/>
    <a:srgbClr val="DD9AE2"/>
    <a:srgbClr val="D685F7"/>
    <a:srgbClr val="FFCCCC"/>
    <a:srgbClr val="C6DAF1"/>
    <a:srgbClr val="333E48"/>
    <a:srgbClr val="11B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83555-129F-404D-BEAC-8AFD3518BB9D}" v="88" dt="2023-11-15T16:27:45.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p:restoredTop sz="94753"/>
  </p:normalViewPr>
  <p:slideViewPr>
    <p:cSldViewPr>
      <p:cViewPr>
        <p:scale>
          <a:sx n="25" d="100"/>
          <a:sy n="25" d="100"/>
        </p:scale>
        <p:origin x="856" y="-3156"/>
      </p:cViewPr>
      <p:guideLst>
        <p:guide orient="horz" pos="13436"/>
        <p:guide pos="953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8"/>
            <a:ext cx="25733931" cy="9175064"/>
          </a:xfrm>
        </p:spPr>
        <p:txBody>
          <a:bodyPr/>
          <a:lstStyle/>
          <a:p>
            <a:r>
              <a:rPr lang="en-US"/>
              <a:t>Click to edit Master title style</a:t>
            </a:r>
            <a:endParaRPr lang="en-GB"/>
          </a:p>
        </p:txBody>
      </p:sp>
      <p:sp>
        <p:nvSpPr>
          <p:cNvPr id="3" name="Subtitl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2018355" indent="0" algn="ctr">
              <a:buNone/>
              <a:defRPr>
                <a:solidFill>
                  <a:schemeClr val="tx1">
                    <a:tint val="75000"/>
                  </a:schemeClr>
                </a:solidFill>
              </a:defRPr>
            </a:lvl2pPr>
            <a:lvl3pPr marL="4036710" indent="0" algn="ctr">
              <a:buNone/>
              <a:defRPr>
                <a:solidFill>
                  <a:schemeClr val="tx1">
                    <a:tint val="75000"/>
                  </a:schemeClr>
                </a:solidFill>
              </a:defRPr>
            </a:lvl3pPr>
            <a:lvl4pPr marL="6055065" indent="0" algn="ctr">
              <a:buNone/>
              <a:defRPr>
                <a:solidFill>
                  <a:schemeClr val="tx1">
                    <a:tint val="75000"/>
                  </a:schemeClr>
                </a:solidFill>
              </a:defRPr>
            </a:lvl4pPr>
            <a:lvl5pPr marL="8073420" indent="0" algn="ctr">
              <a:buNone/>
              <a:defRPr>
                <a:solidFill>
                  <a:schemeClr val="tx1">
                    <a:tint val="75000"/>
                  </a:schemeClr>
                </a:solidFill>
              </a:defRPr>
            </a:lvl5pPr>
            <a:lvl6pPr marL="10091776" indent="0" algn="ctr">
              <a:buNone/>
              <a:defRPr>
                <a:solidFill>
                  <a:schemeClr val="tx1">
                    <a:tint val="75000"/>
                  </a:schemeClr>
                </a:solidFill>
              </a:defRPr>
            </a:lvl6pPr>
            <a:lvl7pPr marL="12110131" indent="0" algn="ctr">
              <a:buNone/>
              <a:defRPr>
                <a:solidFill>
                  <a:schemeClr val="tx1">
                    <a:tint val="75000"/>
                  </a:schemeClr>
                </a:solidFill>
              </a:defRPr>
            </a:lvl7pPr>
            <a:lvl8pPr marL="14128486" indent="0" algn="ctr">
              <a:buNone/>
              <a:defRPr>
                <a:solidFill>
                  <a:schemeClr val="tx1">
                    <a:tint val="75000"/>
                  </a:schemeClr>
                </a:solidFill>
              </a:defRPr>
            </a:lvl8pPr>
            <a:lvl9pPr marL="1614684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52483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79252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142"/>
            <a:ext cx="6811923" cy="36521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3761" y="1714142"/>
            <a:ext cx="19931182" cy="36521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351013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70678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4" y="27505383"/>
            <a:ext cx="25733931" cy="8501303"/>
          </a:xfrm>
        </p:spPr>
        <p:txBody>
          <a:bodyPr anchor="t"/>
          <a:lstStyle>
            <a:lvl1pPr algn="l">
              <a:defRPr sz="17658" b="1" cap="all"/>
            </a:lvl1pPr>
          </a:lstStyle>
          <a:p>
            <a:r>
              <a:rPr lang="en-US"/>
              <a:t>Click to edit Master title style</a:t>
            </a:r>
            <a:endParaRPr lang="en-GB"/>
          </a:p>
        </p:txBody>
      </p:sp>
      <p:sp>
        <p:nvSpPr>
          <p:cNvPr id="3" name="Text Placeholder 2"/>
          <p:cNvSpPr>
            <a:spLocks noGrp="1"/>
          </p:cNvSpPr>
          <p:nvPr>
            <p:ph type="body" idx="1"/>
          </p:nvPr>
        </p:nvSpPr>
        <p:spPr>
          <a:xfrm>
            <a:off x="2391534" y="18142067"/>
            <a:ext cx="25733931" cy="9363318"/>
          </a:xfrm>
        </p:spPr>
        <p:txBody>
          <a:bodyPr anchor="b"/>
          <a:lstStyle>
            <a:lvl1pPr marL="0" indent="0">
              <a:buNone/>
              <a:defRPr sz="8829">
                <a:solidFill>
                  <a:schemeClr val="tx1">
                    <a:tint val="75000"/>
                  </a:schemeClr>
                </a:solidFill>
              </a:defRPr>
            </a:lvl1pPr>
            <a:lvl2pPr marL="2018355" indent="0">
              <a:buNone/>
              <a:defRPr sz="7946">
                <a:solidFill>
                  <a:schemeClr val="tx1">
                    <a:tint val="75000"/>
                  </a:schemeClr>
                </a:solidFill>
              </a:defRPr>
            </a:lvl2pPr>
            <a:lvl3pPr marL="4036710" indent="0">
              <a:buNone/>
              <a:defRPr sz="7063">
                <a:solidFill>
                  <a:schemeClr val="tx1">
                    <a:tint val="75000"/>
                  </a:schemeClr>
                </a:solidFill>
              </a:defRPr>
            </a:lvl3pPr>
            <a:lvl4pPr marL="6055065" indent="0">
              <a:buNone/>
              <a:defRPr sz="6180">
                <a:solidFill>
                  <a:schemeClr val="tx1">
                    <a:tint val="75000"/>
                  </a:schemeClr>
                </a:solidFill>
              </a:defRPr>
            </a:lvl4pPr>
            <a:lvl5pPr marL="8073420" indent="0">
              <a:buNone/>
              <a:defRPr sz="6180">
                <a:solidFill>
                  <a:schemeClr val="tx1">
                    <a:tint val="75000"/>
                  </a:schemeClr>
                </a:solidFill>
              </a:defRPr>
            </a:lvl5pPr>
            <a:lvl6pPr marL="10091776" indent="0">
              <a:buNone/>
              <a:defRPr sz="6180">
                <a:solidFill>
                  <a:schemeClr val="tx1">
                    <a:tint val="75000"/>
                  </a:schemeClr>
                </a:solidFill>
              </a:defRPr>
            </a:lvl6pPr>
            <a:lvl7pPr marL="12110131" indent="0">
              <a:buNone/>
              <a:defRPr sz="6180">
                <a:solidFill>
                  <a:schemeClr val="tx1">
                    <a:tint val="75000"/>
                  </a:schemeClr>
                </a:solidFill>
              </a:defRPr>
            </a:lvl7pPr>
            <a:lvl8pPr marL="14128486" indent="0">
              <a:buNone/>
              <a:defRPr sz="6180">
                <a:solidFill>
                  <a:schemeClr val="tx1">
                    <a:tint val="75000"/>
                  </a:schemeClr>
                </a:solidFill>
              </a:defRPr>
            </a:lvl8pPr>
            <a:lvl9pPr marL="16146841" indent="0">
              <a:buNone/>
              <a:defRPr sz="61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79F67-2E2C-4D4B-85F3-64292649712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99375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3761" y="9987552"/>
            <a:ext cx="13371552" cy="28248503"/>
          </a:xfrm>
        </p:spPr>
        <p:txBody>
          <a:bodyPr/>
          <a:lstStyle>
            <a:lvl1pPr>
              <a:defRPr sz="12361"/>
            </a:lvl1pPr>
            <a:lvl2pPr>
              <a:defRPr sz="10595"/>
            </a:lvl2pPr>
            <a:lvl3pPr>
              <a:defRPr sz="8829"/>
            </a:lvl3pPr>
            <a:lvl4pPr>
              <a:defRPr sz="7946"/>
            </a:lvl4pPr>
            <a:lvl5pPr>
              <a:defRPr sz="7946"/>
            </a:lvl5pPr>
            <a:lvl6pPr>
              <a:defRPr sz="7946"/>
            </a:lvl6pPr>
            <a:lvl7pPr>
              <a:defRPr sz="7946"/>
            </a:lvl7pPr>
            <a:lvl8pPr>
              <a:defRPr sz="7946"/>
            </a:lvl8pPr>
            <a:lvl9pPr>
              <a:defRPr sz="79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389900" y="9987552"/>
            <a:ext cx="13371552" cy="28248503"/>
          </a:xfrm>
        </p:spPr>
        <p:txBody>
          <a:bodyPr/>
          <a:lstStyle>
            <a:lvl1pPr>
              <a:defRPr sz="12361"/>
            </a:lvl1pPr>
            <a:lvl2pPr>
              <a:defRPr sz="10595"/>
            </a:lvl2pPr>
            <a:lvl3pPr>
              <a:defRPr sz="8829"/>
            </a:lvl3pPr>
            <a:lvl4pPr>
              <a:defRPr sz="7946"/>
            </a:lvl4pPr>
            <a:lvl5pPr>
              <a:defRPr sz="7946"/>
            </a:lvl5pPr>
            <a:lvl6pPr>
              <a:defRPr sz="7946"/>
            </a:lvl6pPr>
            <a:lvl7pPr>
              <a:defRPr sz="7946"/>
            </a:lvl7pPr>
            <a:lvl8pPr>
              <a:defRPr sz="7946"/>
            </a:lvl8pPr>
            <a:lvl9pPr>
              <a:defRPr sz="79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079F67-2E2C-4D4B-85F3-642926497124}"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88561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763" y="9581307"/>
            <a:ext cx="13376810" cy="3993033"/>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1513763" y="13574340"/>
            <a:ext cx="13376810" cy="24661708"/>
          </a:xfrm>
        </p:spPr>
        <p:txBody>
          <a:bodyPr/>
          <a:lstStyle>
            <a:lvl1pPr>
              <a:defRPr sz="10595"/>
            </a:lvl1pPr>
            <a:lvl2pPr>
              <a:defRPr sz="8829"/>
            </a:lvl2pPr>
            <a:lvl3pPr>
              <a:defRPr sz="7946"/>
            </a:lvl3pPr>
            <a:lvl4pPr>
              <a:defRPr sz="7063"/>
            </a:lvl4pPr>
            <a:lvl5pPr>
              <a:defRPr sz="7063"/>
            </a:lvl5pPr>
            <a:lvl6pPr>
              <a:defRPr sz="7063"/>
            </a:lvl6pPr>
            <a:lvl7pPr>
              <a:defRPr sz="7063"/>
            </a:lvl7pPr>
            <a:lvl8pPr>
              <a:defRPr sz="7063"/>
            </a:lvl8pPr>
            <a:lvl9pPr>
              <a:defRPr sz="70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391" y="9581307"/>
            <a:ext cx="13382064" cy="3993033"/>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15379391" y="13574340"/>
            <a:ext cx="13382064" cy="24661708"/>
          </a:xfrm>
        </p:spPr>
        <p:txBody>
          <a:bodyPr/>
          <a:lstStyle>
            <a:lvl1pPr>
              <a:defRPr sz="10595"/>
            </a:lvl1pPr>
            <a:lvl2pPr>
              <a:defRPr sz="8829"/>
            </a:lvl2pPr>
            <a:lvl3pPr>
              <a:defRPr sz="7946"/>
            </a:lvl3pPr>
            <a:lvl4pPr>
              <a:defRPr sz="7063"/>
            </a:lvl4pPr>
            <a:lvl5pPr>
              <a:defRPr sz="7063"/>
            </a:lvl5pPr>
            <a:lvl6pPr>
              <a:defRPr sz="7063"/>
            </a:lvl6pPr>
            <a:lvl7pPr>
              <a:defRPr sz="7063"/>
            </a:lvl7pPr>
            <a:lvl8pPr>
              <a:defRPr sz="7063"/>
            </a:lvl8pPr>
            <a:lvl9pPr>
              <a:defRPr sz="70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079F67-2E2C-4D4B-85F3-642926497124}"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247943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079F67-2E2C-4D4B-85F3-642926497124}"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353846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79F67-2E2C-4D4B-85F3-642926497124}"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37380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225"/>
            <a:ext cx="9960338" cy="7252860"/>
          </a:xfrm>
        </p:spPr>
        <p:txBody>
          <a:bodyPr anchor="b"/>
          <a:lstStyle>
            <a:lvl1pPr algn="l">
              <a:defRPr sz="8829" b="1"/>
            </a:lvl1pPr>
          </a:lstStyle>
          <a:p>
            <a:r>
              <a:rPr lang="en-US"/>
              <a:t>Click to edit Master title style</a:t>
            </a:r>
            <a:endParaRPr lang="en-GB"/>
          </a:p>
        </p:txBody>
      </p:sp>
      <p:sp>
        <p:nvSpPr>
          <p:cNvPr id="3" name="Content Placeholder 2"/>
          <p:cNvSpPr>
            <a:spLocks noGrp="1"/>
          </p:cNvSpPr>
          <p:nvPr>
            <p:ph idx="1"/>
          </p:nvPr>
        </p:nvSpPr>
        <p:spPr>
          <a:xfrm>
            <a:off x="11836767" y="1704228"/>
            <a:ext cx="16924687" cy="36531827"/>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763" y="8957087"/>
            <a:ext cx="9960338" cy="29278968"/>
          </a:xfrm>
        </p:spPr>
        <p:txBody>
          <a:bodyPr/>
          <a:lstStyle>
            <a:lvl1pPr marL="0" indent="0">
              <a:buNone/>
              <a:defRPr sz="6180"/>
            </a:lvl1pPr>
            <a:lvl2pPr marL="2018355" indent="0">
              <a:buNone/>
              <a:defRPr sz="5298"/>
            </a:lvl2pPr>
            <a:lvl3pPr marL="4036710" indent="0">
              <a:buNone/>
              <a:defRPr sz="4415"/>
            </a:lvl3pPr>
            <a:lvl4pPr marL="6055065" indent="0">
              <a:buNone/>
              <a:defRPr sz="3973"/>
            </a:lvl4pPr>
            <a:lvl5pPr marL="8073420" indent="0">
              <a:buNone/>
              <a:defRPr sz="3973"/>
            </a:lvl5pPr>
            <a:lvl6pPr marL="10091776" indent="0">
              <a:buNone/>
              <a:defRPr sz="3973"/>
            </a:lvl6pPr>
            <a:lvl7pPr marL="12110131" indent="0">
              <a:buNone/>
              <a:defRPr sz="3973"/>
            </a:lvl7pPr>
            <a:lvl8pPr marL="14128486" indent="0">
              <a:buNone/>
              <a:defRPr sz="3973"/>
            </a:lvl8pPr>
            <a:lvl9pPr marL="16146841" indent="0">
              <a:buNone/>
              <a:defRPr sz="3973"/>
            </a:lvl9pPr>
          </a:lstStyle>
          <a:p>
            <a:pPr lvl="0"/>
            <a:r>
              <a:rPr lang="en-US"/>
              <a:t>Click to edit Master text styles</a:t>
            </a:r>
          </a:p>
        </p:txBody>
      </p:sp>
      <p:sp>
        <p:nvSpPr>
          <p:cNvPr id="5" name="Date Placeholder 4"/>
          <p:cNvSpPr>
            <a:spLocks noGrp="1"/>
          </p:cNvSpPr>
          <p:nvPr>
            <p:ph type="dt" sz="half" idx="10"/>
          </p:nvPr>
        </p:nvSpPr>
        <p:spPr/>
        <p:txBody>
          <a:bodyPr/>
          <a:lstStyle/>
          <a:p>
            <a:fld id="{D8079F67-2E2C-4D4B-85F3-642926497124}"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152025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6"/>
            <a:ext cx="18165128" cy="3537260"/>
          </a:xfrm>
        </p:spPr>
        <p:txBody>
          <a:bodyPr anchor="b"/>
          <a:lstStyle>
            <a:lvl1pPr algn="l">
              <a:defRPr sz="8829" b="1"/>
            </a:lvl1pPr>
          </a:lstStyle>
          <a:p>
            <a:r>
              <a:rPr lang="en-US"/>
              <a:t>Click to edit Master title style</a:t>
            </a:r>
            <a:endParaRPr lang="en-GB"/>
          </a:p>
        </p:txBody>
      </p:sp>
      <p:sp>
        <p:nvSpPr>
          <p:cNvPr id="3" name="Picture Placeholder 2"/>
          <p:cNvSpPr>
            <a:spLocks noGrp="1"/>
          </p:cNvSpPr>
          <p:nvPr>
            <p:ph type="pic" idx="1"/>
          </p:nvPr>
        </p:nvSpPr>
        <p:spPr>
          <a:xfrm>
            <a:off x="5934154" y="3824594"/>
            <a:ext cx="18165128" cy="25682258"/>
          </a:xfrm>
        </p:spPr>
        <p:txBody>
          <a:bodyPr/>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endParaRPr lang="en-GB"/>
          </a:p>
        </p:txBody>
      </p:sp>
      <p:sp>
        <p:nvSpPr>
          <p:cNvPr id="4" name="Text Placeholder 3"/>
          <p:cNvSpPr>
            <a:spLocks noGrp="1"/>
          </p:cNvSpPr>
          <p:nvPr>
            <p:ph type="body" sz="half" idx="2"/>
          </p:nvPr>
        </p:nvSpPr>
        <p:spPr>
          <a:xfrm>
            <a:off x="5934154" y="33499896"/>
            <a:ext cx="18165128" cy="5023493"/>
          </a:xfrm>
        </p:spPr>
        <p:txBody>
          <a:bodyPr/>
          <a:lstStyle>
            <a:lvl1pPr marL="0" indent="0">
              <a:buNone/>
              <a:defRPr sz="6180"/>
            </a:lvl1pPr>
            <a:lvl2pPr marL="2018355" indent="0">
              <a:buNone/>
              <a:defRPr sz="5298"/>
            </a:lvl2pPr>
            <a:lvl3pPr marL="4036710" indent="0">
              <a:buNone/>
              <a:defRPr sz="4415"/>
            </a:lvl3pPr>
            <a:lvl4pPr marL="6055065" indent="0">
              <a:buNone/>
              <a:defRPr sz="3973"/>
            </a:lvl4pPr>
            <a:lvl5pPr marL="8073420" indent="0">
              <a:buNone/>
              <a:defRPr sz="3973"/>
            </a:lvl5pPr>
            <a:lvl6pPr marL="10091776" indent="0">
              <a:buNone/>
              <a:defRPr sz="3973"/>
            </a:lvl6pPr>
            <a:lvl7pPr marL="12110131" indent="0">
              <a:buNone/>
              <a:defRPr sz="3973"/>
            </a:lvl7pPr>
            <a:lvl8pPr marL="14128486" indent="0">
              <a:buNone/>
              <a:defRPr sz="3973"/>
            </a:lvl8pPr>
            <a:lvl9pPr marL="16146841" indent="0">
              <a:buNone/>
              <a:defRPr sz="3973"/>
            </a:lvl9pPr>
          </a:lstStyle>
          <a:p>
            <a:pPr lvl="0"/>
            <a:r>
              <a:rPr lang="en-US"/>
              <a:t>Click to edit Master text styles</a:t>
            </a:r>
          </a:p>
        </p:txBody>
      </p:sp>
      <p:sp>
        <p:nvSpPr>
          <p:cNvPr id="5" name="Date Placeholder 4"/>
          <p:cNvSpPr>
            <a:spLocks noGrp="1"/>
          </p:cNvSpPr>
          <p:nvPr>
            <p:ph type="dt" sz="half" idx="10"/>
          </p:nvPr>
        </p:nvSpPr>
        <p:spPr/>
        <p:txBody>
          <a:bodyPr/>
          <a:lstStyle/>
          <a:p>
            <a:fld id="{D8079F67-2E2C-4D4B-85F3-642926497124}"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E9850-7E20-41F6-9CA2-F70413BA5925}" type="slidenum">
              <a:rPr lang="en-GB" smtClean="0"/>
              <a:t>‹#›</a:t>
            </a:fld>
            <a:endParaRPr lang="en-GB"/>
          </a:p>
        </p:txBody>
      </p:sp>
    </p:spTree>
    <p:extLst>
      <p:ext uri="{BB962C8B-B14F-4D97-AF65-F5344CB8AC3E}">
        <p14:creationId xmlns:p14="http://schemas.microsoft.com/office/powerpoint/2010/main" val="288939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5"/>
            <a:ext cx="27247692" cy="713396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13761" y="9987552"/>
            <a:ext cx="27247692" cy="28248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3761" y="39672753"/>
            <a:ext cx="7064216" cy="2278902"/>
          </a:xfrm>
          <a:prstGeom prst="rect">
            <a:avLst/>
          </a:prstGeom>
        </p:spPr>
        <p:txBody>
          <a:bodyPr vert="horz" lIns="91440" tIns="45720" rIns="91440" bIns="45720" rtlCol="0" anchor="ctr"/>
          <a:lstStyle>
            <a:lvl1pPr algn="l">
              <a:defRPr sz="5298">
                <a:solidFill>
                  <a:schemeClr val="tx1">
                    <a:tint val="75000"/>
                  </a:schemeClr>
                </a:solidFill>
              </a:defRPr>
            </a:lvl1pPr>
          </a:lstStyle>
          <a:p>
            <a:fld id="{D8079F67-2E2C-4D4B-85F3-642926497124}" type="datetimeFigureOut">
              <a:rPr lang="en-GB" smtClean="0"/>
              <a:t>05/03/2024</a:t>
            </a:fld>
            <a:endParaRPr lang="en-GB"/>
          </a:p>
        </p:txBody>
      </p:sp>
      <p:sp>
        <p:nvSpPr>
          <p:cNvPr id="5" name="Footer Placeholder 4"/>
          <p:cNvSpPr>
            <a:spLocks noGrp="1"/>
          </p:cNvSpPr>
          <p:nvPr>
            <p:ph type="ftr" sz="quarter" idx="3"/>
          </p:nvPr>
        </p:nvSpPr>
        <p:spPr>
          <a:xfrm>
            <a:off x="10344031" y="39672753"/>
            <a:ext cx="9587151" cy="2278902"/>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697236" y="39672753"/>
            <a:ext cx="7064216" cy="2278902"/>
          </a:xfrm>
          <a:prstGeom prst="rect">
            <a:avLst/>
          </a:prstGeom>
        </p:spPr>
        <p:txBody>
          <a:bodyPr vert="horz" lIns="91440" tIns="45720" rIns="91440" bIns="45720" rtlCol="0" anchor="ctr"/>
          <a:lstStyle>
            <a:lvl1pPr algn="r">
              <a:defRPr sz="5298">
                <a:solidFill>
                  <a:schemeClr val="tx1">
                    <a:tint val="75000"/>
                  </a:schemeClr>
                </a:solidFill>
              </a:defRPr>
            </a:lvl1pPr>
          </a:lstStyle>
          <a:p>
            <a:fld id="{347E9850-7E20-41F6-9CA2-F70413BA5925}" type="slidenum">
              <a:rPr lang="en-GB" smtClean="0"/>
              <a:t>‹#›</a:t>
            </a:fld>
            <a:endParaRPr lang="en-GB"/>
          </a:p>
        </p:txBody>
      </p:sp>
    </p:spTree>
    <p:extLst>
      <p:ext uri="{BB962C8B-B14F-4D97-AF65-F5344CB8AC3E}">
        <p14:creationId xmlns:p14="http://schemas.microsoft.com/office/powerpoint/2010/main" val="653252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36710" rtl="0" eaLnBrk="1" latinLnBrk="0" hangingPunct="1">
        <a:spcBef>
          <a:spcPct val="0"/>
        </a:spcBef>
        <a:buNone/>
        <a:defRPr sz="19424" kern="1200">
          <a:solidFill>
            <a:schemeClr val="tx1"/>
          </a:solidFill>
          <a:latin typeface="+mj-lt"/>
          <a:ea typeface="+mj-ea"/>
          <a:cs typeface="+mj-cs"/>
        </a:defRPr>
      </a:lvl1pPr>
    </p:titleStyle>
    <p:bodyStyle>
      <a:lvl1pPr marL="1513766" indent="-1513766" algn="l" defTabSz="4036710" rtl="0" eaLnBrk="1" latinLnBrk="0" hangingPunct="1">
        <a:spcBef>
          <a:spcPct val="20000"/>
        </a:spcBef>
        <a:buFont typeface="Arial" panose="020B0604020202020204" pitchFamily="34" charset="0"/>
        <a:buChar char="•"/>
        <a:defRPr sz="14127" kern="1200">
          <a:solidFill>
            <a:schemeClr val="tx1"/>
          </a:solidFill>
          <a:latin typeface="+mn-lt"/>
          <a:ea typeface="+mn-ea"/>
          <a:cs typeface="+mn-cs"/>
        </a:defRPr>
      </a:lvl1pPr>
      <a:lvl2pPr marL="3279827" indent="-1261472" algn="l" defTabSz="4036710" rtl="0" eaLnBrk="1" latinLnBrk="0" hangingPunct="1">
        <a:spcBef>
          <a:spcPct val="20000"/>
        </a:spcBef>
        <a:buFont typeface="Arial" panose="020B0604020202020204" pitchFamily="34" charset="0"/>
        <a:buChar char="–"/>
        <a:defRPr sz="12361" kern="1200">
          <a:solidFill>
            <a:schemeClr val="tx1"/>
          </a:solidFill>
          <a:latin typeface="+mn-lt"/>
          <a:ea typeface="+mn-ea"/>
          <a:cs typeface="+mn-cs"/>
        </a:defRPr>
      </a:lvl2pPr>
      <a:lvl3pPr marL="5045888" indent="-1009178" algn="l" defTabSz="4036710" rtl="0" eaLnBrk="1" latinLnBrk="0" hangingPunct="1">
        <a:spcBef>
          <a:spcPct val="20000"/>
        </a:spcBef>
        <a:buFont typeface="Arial" panose="020B0604020202020204" pitchFamily="34" charset="0"/>
        <a:buChar char="•"/>
        <a:defRPr sz="10595" kern="1200">
          <a:solidFill>
            <a:schemeClr val="tx1"/>
          </a:solidFill>
          <a:latin typeface="+mn-lt"/>
          <a:ea typeface="+mn-ea"/>
          <a:cs typeface="+mn-cs"/>
        </a:defRPr>
      </a:lvl3pPr>
      <a:lvl4pPr marL="7064243"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4pPr>
      <a:lvl5pPr marL="9082598"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5pPr>
      <a:lvl6pPr marL="11100953"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6pPr>
      <a:lvl7pPr marL="13119308"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7pPr>
      <a:lvl8pPr marL="15137663"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8pPr>
      <a:lvl9pPr marL="17156019" indent="-1009178" algn="l" defTabSz="4036710" rtl="0" eaLnBrk="1" latinLnBrk="0" hangingPunct="1">
        <a:spcBef>
          <a:spcPct val="20000"/>
        </a:spcBef>
        <a:buFont typeface="Arial" panose="020B0604020202020204" pitchFamily="34" charset="0"/>
        <a:buChar char="•"/>
        <a:defRPr sz="8829"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hyperlink" Target="mailto:saba.al-hosni.2021@uni.strath.ac.uk"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90CDDD67-9DF0-8F42-6F2D-F161F2290FCB}"/>
              </a:ext>
            </a:extLst>
          </p:cNvPr>
          <p:cNvSpPr/>
          <p:nvPr/>
        </p:nvSpPr>
        <p:spPr>
          <a:xfrm>
            <a:off x="15451295" y="37629770"/>
            <a:ext cx="14546105" cy="621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5" name="Rectangle: Rounded Corners 44">
            <a:extLst>
              <a:ext uri="{FF2B5EF4-FFF2-40B4-BE49-F238E27FC236}">
                <a16:creationId xmlns:a16="http://schemas.microsoft.com/office/drawing/2014/main" id="{B37153AD-DAEA-C202-256A-6E77270707D0}"/>
              </a:ext>
            </a:extLst>
          </p:cNvPr>
          <p:cNvSpPr/>
          <p:nvPr/>
        </p:nvSpPr>
        <p:spPr>
          <a:xfrm>
            <a:off x="15458003" y="25146297"/>
            <a:ext cx="14618416" cy="602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4" name="Rectangle: Rounded Corners 43">
            <a:extLst>
              <a:ext uri="{FF2B5EF4-FFF2-40B4-BE49-F238E27FC236}">
                <a16:creationId xmlns:a16="http://schemas.microsoft.com/office/drawing/2014/main" id="{026D1C37-F1C8-F6ED-5E25-C3C91735B28C}"/>
              </a:ext>
            </a:extLst>
          </p:cNvPr>
          <p:cNvSpPr/>
          <p:nvPr/>
        </p:nvSpPr>
        <p:spPr>
          <a:xfrm>
            <a:off x="111026" y="14525261"/>
            <a:ext cx="14924998" cy="58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8" name="Rectangle: Rounded Corners 7">
            <a:extLst>
              <a:ext uri="{FF2B5EF4-FFF2-40B4-BE49-F238E27FC236}">
                <a16:creationId xmlns:a16="http://schemas.microsoft.com/office/drawing/2014/main" id="{CA41D80F-FA1A-1569-44ED-F256477AF6E5}"/>
              </a:ext>
            </a:extLst>
          </p:cNvPr>
          <p:cNvSpPr/>
          <p:nvPr/>
        </p:nvSpPr>
        <p:spPr>
          <a:xfrm>
            <a:off x="111026" y="5781055"/>
            <a:ext cx="14924998" cy="61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5" name="Text Placeholder 4">
            <a:extLst>
              <a:ext uri="{FF2B5EF4-FFF2-40B4-BE49-F238E27FC236}">
                <a16:creationId xmlns:a16="http://schemas.microsoft.com/office/drawing/2014/main" id="{D0423D8A-A359-D590-0B66-4CDD8D721D81}"/>
              </a:ext>
            </a:extLst>
          </p:cNvPr>
          <p:cNvSpPr>
            <a:spLocks noGrp="1"/>
          </p:cNvSpPr>
          <p:nvPr>
            <p:ph type="body" sz="quarter" idx="3"/>
          </p:nvPr>
        </p:nvSpPr>
        <p:spPr>
          <a:xfrm>
            <a:off x="634084" y="13481001"/>
            <a:ext cx="13382064" cy="1728192"/>
          </a:xfrm>
        </p:spPr>
        <p:txBody>
          <a:bodyPr>
            <a:normAutofit/>
          </a:bodyPr>
          <a:lstStyle/>
          <a:p>
            <a:pPr algn="ctr"/>
            <a:r>
              <a:rPr lang="en-GB" sz="4500" dirty="0"/>
              <a:t>Methodology of Systematic Review</a:t>
            </a:r>
          </a:p>
        </p:txBody>
      </p:sp>
      <p:sp>
        <p:nvSpPr>
          <p:cNvPr id="7" name="Title 3">
            <a:extLst>
              <a:ext uri="{FF2B5EF4-FFF2-40B4-BE49-F238E27FC236}">
                <a16:creationId xmlns:a16="http://schemas.microsoft.com/office/drawing/2014/main" id="{B6F76E5F-C4EF-6848-0A03-51C5CF84AA06}"/>
              </a:ext>
            </a:extLst>
          </p:cNvPr>
          <p:cNvSpPr txBox="1">
            <a:spLocks noGrp="1"/>
          </p:cNvSpPr>
          <p:nvPr>
            <p:ph type="title"/>
          </p:nvPr>
        </p:nvSpPr>
        <p:spPr>
          <a:xfrm>
            <a:off x="-82364" y="2823816"/>
            <a:ext cx="30336955" cy="1080120"/>
          </a:xfrm>
          <a:prstGeom prst="rect">
            <a:avLst/>
          </a:prstGeom>
          <a:noFill/>
        </p:spPr>
        <p:txBody>
          <a:bodyPr vert="horz" lIns="91440" tIns="45720" rIns="91440" bIns="45720" rtlCol="0" anchor="ctr">
            <a:normAutofit fontScale="90000"/>
          </a:bodyPr>
          <a:lstStyle>
            <a:lvl1pPr algn="ctr" defTabSz="4036710" rtl="0" eaLnBrk="1" latinLnBrk="0" hangingPunct="1">
              <a:spcBef>
                <a:spcPct val="0"/>
              </a:spcBef>
              <a:buNone/>
              <a:defRPr sz="19424" kern="1200">
                <a:solidFill>
                  <a:schemeClr val="tx1"/>
                </a:solidFill>
                <a:latin typeface="+mj-lt"/>
                <a:ea typeface="+mj-ea"/>
                <a:cs typeface="+mj-cs"/>
              </a:defRPr>
            </a:lvl1pPr>
          </a:lstStyle>
          <a:p>
            <a:pPr marL="759039" algn="l"/>
            <a:r>
              <a:rPr lang="en-GB" sz="8900" b="1" dirty="0">
                <a:latin typeface="Arial" panose="020B0604020202020204" pitchFamily="34" charset="0"/>
                <a:cs typeface="Arial" panose="020B0604020202020204" pitchFamily="34" charset="0"/>
              </a:rPr>
              <a:t>Water in Computable General Equilibrium Models: Review, Synthesis and Avenues for Future Research </a:t>
            </a:r>
            <a:br>
              <a:rPr lang="en-GB" sz="10700" dirty="0">
                <a:latin typeface="Arial" panose="020B0604020202020204" pitchFamily="34" charset="0"/>
                <a:cs typeface="Arial" panose="020B0604020202020204" pitchFamily="34" charset="0"/>
              </a:rPr>
            </a:br>
            <a:endParaRPr lang="en-GB" sz="2342" dirty="0"/>
          </a:p>
          <a:p>
            <a:pPr marL="759039" algn="l"/>
            <a:r>
              <a:rPr lang="en-GB" sz="4000" dirty="0">
                <a:latin typeface="Arial" panose="020B0604020202020204" pitchFamily="34" charset="0"/>
                <a:cs typeface="Arial" panose="020B0604020202020204" pitchFamily="34" charset="0"/>
              </a:rPr>
              <a:t>Saba Al-Hosni, Gioele Figus, Scott McGrane, Cecilia Tortajada</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University of Strathclyde, Glasgow, United Kingdom</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Email: </a:t>
            </a:r>
            <a:r>
              <a:rPr lang="en-GB" sz="4000" dirty="0">
                <a:latin typeface="Arial" panose="020B0604020202020204" pitchFamily="34" charset="0"/>
                <a:cs typeface="Arial" panose="020B0604020202020204" pitchFamily="34" charset="0"/>
                <a:hlinkClick r:id="rId4"/>
              </a:rPr>
              <a:t>saba.al-hosni.2021@uni.strath.ac.uk</a:t>
            </a:r>
            <a:r>
              <a:rPr lang="en-GB" sz="4000" dirty="0">
                <a:latin typeface="Arial" panose="020B0604020202020204" pitchFamily="34" charset="0"/>
                <a:cs typeface="Arial" panose="020B0604020202020204" pitchFamily="34" charset="0"/>
              </a:rPr>
              <a:t>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www.hydronationscholars.scot</a:t>
            </a:r>
            <a:br>
              <a:rPr lang="en-GB" sz="5300" dirty="0"/>
            </a:br>
            <a:endParaRPr lang="en-GB" sz="4900" dirty="0"/>
          </a:p>
        </p:txBody>
      </p:sp>
      <p:sp>
        <p:nvSpPr>
          <p:cNvPr id="3" name="Text Placeholder 2">
            <a:extLst>
              <a:ext uri="{FF2B5EF4-FFF2-40B4-BE49-F238E27FC236}">
                <a16:creationId xmlns:a16="http://schemas.microsoft.com/office/drawing/2014/main" id="{C9912910-2E2D-658E-7242-22B8783FE517}"/>
              </a:ext>
            </a:extLst>
          </p:cNvPr>
          <p:cNvSpPr>
            <a:spLocks noGrp="1"/>
          </p:cNvSpPr>
          <p:nvPr>
            <p:ph type="body" idx="1"/>
          </p:nvPr>
        </p:nvSpPr>
        <p:spPr>
          <a:xfrm>
            <a:off x="1005220" y="4962598"/>
            <a:ext cx="13594574" cy="1512167"/>
          </a:xfrm>
        </p:spPr>
        <p:txBody>
          <a:bodyPr>
            <a:normAutofit/>
          </a:bodyPr>
          <a:lstStyle/>
          <a:p>
            <a:pPr algn="ctr"/>
            <a:r>
              <a:rPr lang="en-GB" sz="4500" dirty="0"/>
              <a:t>Introduction</a:t>
            </a:r>
          </a:p>
        </p:txBody>
      </p:sp>
      <p:sp>
        <p:nvSpPr>
          <p:cNvPr id="4" name="Content Placeholder 3">
            <a:extLst>
              <a:ext uri="{FF2B5EF4-FFF2-40B4-BE49-F238E27FC236}">
                <a16:creationId xmlns:a16="http://schemas.microsoft.com/office/drawing/2014/main" id="{CE19644D-8723-0EFE-C8C5-1D8339CF96B3}"/>
              </a:ext>
            </a:extLst>
          </p:cNvPr>
          <p:cNvSpPr>
            <a:spLocks noGrp="1"/>
          </p:cNvSpPr>
          <p:nvPr>
            <p:ph sz="half" idx="2"/>
          </p:nvPr>
        </p:nvSpPr>
        <p:spPr>
          <a:xfrm>
            <a:off x="519190" y="6399968"/>
            <a:ext cx="14474400" cy="7868996"/>
          </a:xfrm>
        </p:spPr>
        <p:txBody>
          <a:bodyPr>
            <a:noAutofit/>
          </a:bodyPr>
          <a:lstStyle/>
          <a:p>
            <a:pPr marL="572400" indent="-572400">
              <a:lnSpc>
                <a:spcPct val="150000"/>
              </a:lnSpc>
              <a:spcBef>
                <a:spcPts val="0"/>
              </a:spcBef>
              <a:buFont typeface="Wingdings" panose="05000000000000000000" pitchFamily="2" charset="2"/>
              <a:buChar char="§"/>
            </a:pPr>
            <a:r>
              <a:rPr lang="en-GB" sz="3400" dirty="0">
                <a:latin typeface="Arial" panose="020B0604020202020204" pitchFamily="34" charset="0"/>
                <a:cs typeface="Arial" panose="020B0604020202020204" pitchFamily="34" charset="0"/>
              </a:rPr>
              <a:t>Computable General Equilibrium (CGE) models are a class of economy-wide models that can incorporate water resources to allow for a complete assessment of the interconnections between water and the economy. </a:t>
            </a:r>
          </a:p>
          <a:p>
            <a:pPr marL="572400" indent="-572400">
              <a:lnSpc>
                <a:spcPct val="150000"/>
              </a:lnSpc>
              <a:spcBef>
                <a:spcPts val="0"/>
              </a:spcBef>
              <a:buFont typeface="Wingdings" panose="05000000000000000000" pitchFamily="2" charset="2"/>
              <a:buChar char="§"/>
            </a:pPr>
            <a:r>
              <a:rPr lang="en-GB" sz="3400" dirty="0">
                <a:latin typeface="Arial" panose="020B0604020202020204" pitchFamily="34" charset="0"/>
                <a:cs typeface="Arial" panose="020B0604020202020204" pitchFamily="34" charset="0"/>
              </a:rPr>
              <a:t>The current applications of the models demonstrate there are different methodological ways to incorporate water in CGE models.</a:t>
            </a:r>
          </a:p>
          <a:p>
            <a:pPr marL="572400" indent="-572400">
              <a:lnSpc>
                <a:spcPct val="150000"/>
              </a:lnSpc>
              <a:spcBef>
                <a:spcPts val="0"/>
              </a:spcBef>
              <a:buFont typeface="Wingdings" panose="05000000000000000000" pitchFamily="2" charset="2"/>
              <a:buChar char="§"/>
            </a:pPr>
            <a:r>
              <a:rPr lang="en-GB" sz="3400" dirty="0">
                <a:latin typeface="Arial" panose="020B0604020202020204" pitchFamily="34" charset="0"/>
                <a:cs typeface="Arial" panose="020B0604020202020204" pitchFamily="34" charset="0"/>
              </a:rPr>
              <a:t>This paper conducts a systematic reviews to present the main differences in water modelling, by examining the methodological and thematic aspects of existing applications to identify the research challenges and areas of improvements for future research. </a:t>
            </a:r>
          </a:p>
        </p:txBody>
      </p:sp>
      <p:sp>
        <p:nvSpPr>
          <p:cNvPr id="15" name="TextBox 14">
            <a:extLst>
              <a:ext uri="{FF2B5EF4-FFF2-40B4-BE49-F238E27FC236}">
                <a16:creationId xmlns:a16="http://schemas.microsoft.com/office/drawing/2014/main" id="{4E2F4ABA-0C89-40AD-B24F-42CBF9388CA2}"/>
              </a:ext>
            </a:extLst>
          </p:cNvPr>
          <p:cNvSpPr txBox="1"/>
          <p:nvPr/>
        </p:nvSpPr>
        <p:spPr>
          <a:xfrm>
            <a:off x="470928" y="35931018"/>
            <a:ext cx="14808889" cy="8097858"/>
          </a:xfrm>
          <a:prstGeom prst="rect">
            <a:avLst/>
          </a:prstGeom>
          <a:noFill/>
        </p:spPr>
        <p:txBody>
          <a:bodyPr wrap="square" rtlCol="0">
            <a:spAutoFit/>
          </a:bodyPr>
          <a:lstStyle/>
          <a:p>
            <a:pPr marL="571500" indent="-571500">
              <a:lnSpc>
                <a:spcPct val="150000"/>
              </a:lnSpc>
              <a:buFont typeface="+mj-lt"/>
              <a:buAutoNum type="alphaUcPeriod"/>
            </a:pPr>
            <a:r>
              <a:rPr lang="en-GB" sz="3600" b="1" dirty="0">
                <a:solidFill>
                  <a:srgbClr val="0070C0"/>
                </a:solidFill>
                <a:latin typeface="Arial" panose="020B0604020202020204" pitchFamily="34" charset="0"/>
                <a:cs typeface="Arial" panose="020B0604020202020204" pitchFamily="34" charset="0"/>
              </a:rPr>
              <a:t>Distribution of applications from 2000-2023 by category of focus</a:t>
            </a:r>
          </a:p>
          <a:p>
            <a:pPr marL="571500" indent="-571500">
              <a:lnSpc>
                <a:spcPct val="150000"/>
              </a:lnSpc>
              <a:buFont typeface="Wingdings" panose="05000000000000000000" pitchFamily="2" charset="2"/>
              <a:buChar char="§"/>
            </a:pPr>
            <a:r>
              <a:rPr lang="en-GB" sz="3400" dirty="0">
                <a:latin typeface="Arial" panose="020B0604020202020204" pitchFamily="34" charset="0"/>
                <a:cs typeface="Arial" panose="020B0604020202020204" pitchFamily="34" charset="0"/>
              </a:rPr>
              <a:t>The number of applications using water-CGE models increased from 2 studies between 2000-2003 to 25 studies between 2020 and 2023. </a:t>
            </a:r>
          </a:p>
          <a:p>
            <a:pPr marL="571500" indent="-571500">
              <a:lnSpc>
                <a:spcPct val="150000"/>
              </a:lnSpc>
              <a:buFont typeface="Wingdings" panose="05000000000000000000" pitchFamily="2" charset="2"/>
              <a:buChar char="§"/>
            </a:pPr>
            <a:r>
              <a:rPr lang="en-GB" sz="3400" dirty="0">
                <a:latin typeface="Arial" panose="020B0604020202020204" pitchFamily="34" charset="0"/>
                <a:cs typeface="Arial" panose="020B0604020202020204" pitchFamily="34" charset="0"/>
              </a:rPr>
              <a:t>Most applications (33 out of 96 applications) of the models have a strong focus on the agricultural sector.</a:t>
            </a:r>
          </a:p>
          <a:p>
            <a:pPr>
              <a:lnSpc>
                <a:spcPct val="150000"/>
              </a:lnSpc>
            </a:pPr>
            <a:r>
              <a:rPr lang="en-GB" sz="3600" b="1" dirty="0">
                <a:solidFill>
                  <a:srgbClr val="0070C0"/>
                </a:solidFill>
                <a:latin typeface="Arial" panose="020B0604020202020204" pitchFamily="34" charset="0"/>
                <a:cs typeface="Arial" panose="020B0604020202020204" pitchFamily="34" charset="0"/>
              </a:rPr>
              <a:t>B. Geographic coverage by country of the studies reviewed</a:t>
            </a:r>
          </a:p>
          <a:p>
            <a:pPr marL="571500" indent="-571500">
              <a:lnSpc>
                <a:spcPct val="150000"/>
              </a:lnSpc>
              <a:buFont typeface="Wingdings" panose="05000000000000000000" pitchFamily="2" charset="2"/>
              <a:buChar char="§"/>
            </a:pPr>
            <a:r>
              <a:rPr lang="en-GB" sz="3400" dirty="0">
                <a:latin typeface="Arial" panose="020B0604020202020204" pitchFamily="34" charset="0"/>
                <a:cs typeface="Arial" panose="020B0604020202020204" pitchFamily="34" charset="0"/>
              </a:rPr>
              <a:t>Very few studies were conducted in Northern and Western Europe .</a:t>
            </a:r>
          </a:p>
          <a:p>
            <a:pPr marL="571500" indent="-571500">
              <a:lnSpc>
                <a:spcPct val="150000"/>
              </a:lnSpc>
              <a:buFont typeface="Wingdings" panose="05000000000000000000" pitchFamily="2" charset="2"/>
              <a:buChar char="§"/>
            </a:pPr>
            <a:r>
              <a:rPr lang="en-GB" sz="3400" dirty="0">
                <a:latin typeface="Arial" panose="020B0604020202020204" pitchFamily="34" charset="0"/>
                <a:cs typeface="Arial" panose="020B0604020202020204" pitchFamily="34" charset="0"/>
              </a:rPr>
              <a:t>No studies have been found for the Gulf region and Eastern Europe. </a:t>
            </a:r>
          </a:p>
          <a:p>
            <a:pPr marL="571500" indent="-571500">
              <a:lnSpc>
                <a:spcPct val="150000"/>
              </a:lnSpc>
              <a:buFont typeface="Wingdings" panose="05000000000000000000" pitchFamily="2" charset="2"/>
              <a:buChar char="§"/>
            </a:pPr>
            <a:endParaRPr lang="en-GB" sz="3400" b="1" dirty="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
            </a:pPr>
            <a:endParaRPr lang="en-GB" sz="4200" dirty="0">
              <a:latin typeface="Arial" panose="020B0604020202020204" pitchFamily="34" charset="0"/>
              <a:cs typeface="Arial" panose="020B0604020202020204" pitchFamily="34" charset="0"/>
            </a:endParaRPr>
          </a:p>
        </p:txBody>
      </p:sp>
      <p:sp>
        <p:nvSpPr>
          <p:cNvPr id="20" name="Text Placeholder 4">
            <a:extLst>
              <a:ext uri="{FF2B5EF4-FFF2-40B4-BE49-F238E27FC236}">
                <a16:creationId xmlns:a16="http://schemas.microsoft.com/office/drawing/2014/main" id="{A3579D50-779F-CC38-A204-21B69436B9EB}"/>
              </a:ext>
            </a:extLst>
          </p:cNvPr>
          <p:cNvSpPr txBox="1">
            <a:spLocks/>
          </p:cNvSpPr>
          <p:nvPr/>
        </p:nvSpPr>
        <p:spPr>
          <a:xfrm>
            <a:off x="15725094" y="24138185"/>
            <a:ext cx="13382064" cy="1728192"/>
          </a:xfrm>
          <a:prstGeom prst="rect">
            <a:avLst/>
          </a:prstGeom>
        </p:spPr>
        <p:txBody>
          <a:bodyPr vert="horz" lIns="91440" tIns="45720" rIns="91440" bIns="45720" rtlCol="0" anchor="b">
            <a:normAutofit/>
          </a:bodyPr>
          <a:lstStyle>
            <a:lvl1pPr marL="0" indent="0" algn="l" defTabSz="4036710" rtl="0" eaLnBrk="1" latinLnBrk="0" hangingPunct="1">
              <a:spcBef>
                <a:spcPct val="20000"/>
              </a:spcBef>
              <a:buFont typeface="Arial" panose="020B0604020202020204" pitchFamily="34" charset="0"/>
              <a:buNone/>
              <a:defRPr sz="10595" b="1" kern="1200">
                <a:solidFill>
                  <a:schemeClr val="tx1"/>
                </a:solidFill>
                <a:latin typeface="+mn-lt"/>
                <a:ea typeface="+mn-ea"/>
                <a:cs typeface="+mn-cs"/>
              </a:defRPr>
            </a:lvl1pPr>
            <a:lvl2pPr marL="2018355" indent="0" algn="l" defTabSz="4036710" rtl="0" eaLnBrk="1" latinLnBrk="0" hangingPunct="1">
              <a:spcBef>
                <a:spcPct val="20000"/>
              </a:spcBef>
              <a:buFont typeface="Arial" panose="020B0604020202020204" pitchFamily="34" charset="0"/>
              <a:buNone/>
              <a:defRPr sz="8829" b="1" kern="1200">
                <a:solidFill>
                  <a:schemeClr val="tx1"/>
                </a:solidFill>
                <a:latin typeface="+mn-lt"/>
                <a:ea typeface="+mn-ea"/>
                <a:cs typeface="+mn-cs"/>
              </a:defRPr>
            </a:lvl2pPr>
            <a:lvl3pPr marL="4036710" indent="0" algn="l" defTabSz="4036710" rtl="0" eaLnBrk="1" latinLnBrk="0" hangingPunct="1">
              <a:spcBef>
                <a:spcPct val="20000"/>
              </a:spcBef>
              <a:buFont typeface="Arial" panose="020B0604020202020204" pitchFamily="34" charset="0"/>
              <a:buNone/>
              <a:defRPr sz="7946" b="1" kern="1200">
                <a:solidFill>
                  <a:schemeClr val="tx1"/>
                </a:solidFill>
                <a:latin typeface="+mn-lt"/>
                <a:ea typeface="+mn-ea"/>
                <a:cs typeface="+mn-cs"/>
              </a:defRPr>
            </a:lvl3pPr>
            <a:lvl4pPr marL="6055065"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4pPr>
            <a:lvl5pPr marL="8073420"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5pPr>
            <a:lvl6pPr marL="10091776"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6pPr>
            <a:lvl7pPr marL="12110131"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7pPr>
            <a:lvl8pPr marL="14128486"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8pPr>
            <a:lvl9pPr marL="16146841"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9pPr>
          </a:lstStyle>
          <a:p>
            <a:pPr algn="ctr"/>
            <a:r>
              <a:rPr lang="en-GB" sz="4500" dirty="0"/>
              <a:t>Results of Methodological Analysis</a:t>
            </a:r>
          </a:p>
        </p:txBody>
      </p:sp>
      <p:sp>
        <p:nvSpPr>
          <p:cNvPr id="36" name="Text Placeholder 2">
            <a:extLst>
              <a:ext uri="{FF2B5EF4-FFF2-40B4-BE49-F238E27FC236}">
                <a16:creationId xmlns:a16="http://schemas.microsoft.com/office/drawing/2014/main" id="{64CB6806-9525-8C28-C3F9-0CB13879F393}"/>
              </a:ext>
            </a:extLst>
          </p:cNvPr>
          <p:cNvSpPr txBox="1">
            <a:spLocks/>
          </p:cNvSpPr>
          <p:nvPr/>
        </p:nvSpPr>
        <p:spPr>
          <a:xfrm>
            <a:off x="15834900" y="36811593"/>
            <a:ext cx="13594574" cy="1512167"/>
          </a:xfrm>
          <a:prstGeom prst="rect">
            <a:avLst/>
          </a:prstGeom>
        </p:spPr>
        <p:txBody>
          <a:bodyPr vert="horz" lIns="91440" tIns="45720" rIns="91440" bIns="45720" rtlCol="0" anchor="b">
            <a:normAutofit/>
          </a:bodyPr>
          <a:lstStyle>
            <a:lvl1pPr marL="0" indent="0" algn="l" defTabSz="4036710" rtl="0" eaLnBrk="1" latinLnBrk="0" hangingPunct="1">
              <a:spcBef>
                <a:spcPct val="20000"/>
              </a:spcBef>
              <a:buFont typeface="Arial" panose="020B0604020202020204" pitchFamily="34" charset="0"/>
              <a:buNone/>
              <a:defRPr sz="10595" b="1" kern="1200">
                <a:solidFill>
                  <a:schemeClr val="tx1"/>
                </a:solidFill>
                <a:latin typeface="+mn-lt"/>
                <a:ea typeface="+mn-ea"/>
                <a:cs typeface="+mn-cs"/>
              </a:defRPr>
            </a:lvl1pPr>
            <a:lvl2pPr marL="2018355" indent="0" algn="l" defTabSz="4036710" rtl="0" eaLnBrk="1" latinLnBrk="0" hangingPunct="1">
              <a:spcBef>
                <a:spcPct val="20000"/>
              </a:spcBef>
              <a:buFont typeface="Arial" panose="020B0604020202020204" pitchFamily="34" charset="0"/>
              <a:buNone/>
              <a:defRPr sz="8829" b="1" kern="1200">
                <a:solidFill>
                  <a:schemeClr val="tx1"/>
                </a:solidFill>
                <a:latin typeface="+mn-lt"/>
                <a:ea typeface="+mn-ea"/>
                <a:cs typeface="+mn-cs"/>
              </a:defRPr>
            </a:lvl2pPr>
            <a:lvl3pPr marL="4036710" indent="0" algn="l" defTabSz="4036710" rtl="0" eaLnBrk="1" latinLnBrk="0" hangingPunct="1">
              <a:spcBef>
                <a:spcPct val="20000"/>
              </a:spcBef>
              <a:buFont typeface="Arial" panose="020B0604020202020204" pitchFamily="34" charset="0"/>
              <a:buNone/>
              <a:defRPr sz="7946" b="1" kern="1200">
                <a:solidFill>
                  <a:schemeClr val="tx1"/>
                </a:solidFill>
                <a:latin typeface="+mn-lt"/>
                <a:ea typeface="+mn-ea"/>
                <a:cs typeface="+mn-cs"/>
              </a:defRPr>
            </a:lvl3pPr>
            <a:lvl4pPr marL="6055065"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4pPr>
            <a:lvl5pPr marL="8073420"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5pPr>
            <a:lvl6pPr marL="10091776"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6pPr>
            <a:lvl7pPr marL="12110131"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7pPr>
            <a:lvl8pPr marL="14128486"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8pPr>
            <a:lvl9pPr marL="16146841"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9pPr>
          </a:lstStyle>
          <a:p>
            <a:pPr algn="ctr"/>
            <a:r>
              <a:rPr lang="en-GB" sz="4500" dirty="0"/>
              <a:t>Conclusions and Perspectives for Future Research</a:t>
            </a:r>
          </a:p>
        </p:txBody>
      </p:sp>
      <p:sp>
        <p:nvSpPr>
          <p:cNvPr id="40" name="TextBox 39">
            <a:extLst>
              <a:ext uri="{FF2B5EF4-FFF2-40B4-BE49-F238E27FC236}">
                <a16:creationId xmlns:a16="http://schemas.microsoft.com/office/drawing/2014/main" id="{8618DAE3-6189-5FDF-B6F8-06B4955882B2}"/>
              </a:ext>
            </a:extLst>
          </p:cNvPr>
          <p:cNvSpPr txBox="1"/>
          <p:nvPr/>
        </p:nvSpPr>
        <p:spPr>
          <a:xfrm>
            <a:off x="15559082" y="38167650"/>
            <a:ext cx="15144466" cy="4704365"/>
          </a:xfrm>
          <a:prstGeom prst="rect">
            <a:avLst/>
          </a:prstGeom>
          <a:noFill/>
        </p:spPr>
        <p:txBody>
          <a:bodyPr wrap="square">
            <a:spAutoFit/>
          </a:bodyPr>
          <a:lstStyle/>
          <a:p>
            <a:pPr marL="742950" indent="-742950">
              <a:lnSpc>
                <a:spcPct val="150000"/>
              </a:lnSpc>
              <a:buFont typeface="+mj-lt"/>
              <a:buAutoNum type="arabicPeriod"/>
            </a:pPr>
            <a:r>
              <a:rPr lang="en-GB" sz="3400" dirty="0">
                <a:latin typeface="Arial" panose="020B0604020202020204" pitchFamily="34" charset="0"/>
                <a:cs typeface="Arial" panose="020B0604020202020204" pitchFamily="34" charset="0"/>
              </a:rPr>
              <a:t>There is an emerging literature on the relationship between water and energy production in CGE models that will benefit from future research.</a:t>
            </a:r>
          </a:p>
          <a:p>
            <a:pPr marL="742950" indent="-742950">
              <a:lnSpc>
                <a:spcPct val="150000"/>
              </a:lnSpc>
              <a:buFont typeface="+mj-lt"/>
              <a:buAutoNum type="arabicPeriod"/>
            </a:pPr>
            <a:r>
              <a:rPr lang="en-GB" sz="3400" dirty="0">
                <a:latin typeface="Arial" panose="020B0604020202020204" pitchFamily="34" charset="0"/>
                <a:cs typeface="Arial" panose="020B0604020202020204" pitchFamily="34" charset="0"/>
              </a:rPr>
              <a:t>Improvement in the availability and quality of water consumption data by industries, and by water source is required for a more realistic representation of water in CGE models. </a:t>
            </a:r>
          </a:p>
          <a:p>
            <a:pPr>
              <a:lnSpc>
                <a:spcPct val="150000"/>
              </a:lnSpc>
            </a:pPr>
            <a:endParaRPr lang="en-GB" sz="3400" dirty="0">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C37D8709-004E-4AED-E58A-F6D31E091CFF}"/>
              </a:ext>
            </a:extLst>
          </p:cNvPr>
          <p:cNvPicPr>
            <a:picLocks noChangeAspect="1"/>
          </p:cNvPicPr>
          <p:nvPr/>
        </p:nvPicPr>
        <p:blipFill>
          <a:blip r:embed="rId5"/>
          <a:stretch>
            <a:fillRect/>
          </a:stretch>
        </p:blipFill>
        <p:spPr>
          <a:xfrm>
            <a:off x="16321938" y="3039841"/>
            <a:ext cx="13771350" cy="2030473"/>
          </a:xfrm>
          <a:prstGeom prst="rect">
            <a:avLst/>
          </a:prstGeom>
        </p:spPr>
      </p:pic>
      <p:sp>
        <p:nvSpPr>
          <p:cNvPr id="2" name="TextBox 1">
            <a:extLst>
              <a:ext uri="{FF2B5EF4-FFF2-40B4-BE49-F238E27FC236}">
                <a16:creationId xmlns:a16="http://schemas.microsoft.com/office/drawing/2014/main" id="{7CC43559-F1E9-8AE0-C31B-5DE41871316B}"/>
              </a:ext>
            </a:extLst>
          </p:cNvPr>
          <p:cNvSpPr txBox="1"/>
          <p:nvPr/>
        </p:nvSpPr>
        <p:spPr>
          <a:xfrm>
            <a:off x="519190" y="15137185"/>
            <a:ext cx="14618416" cy="1077218"/>
          </a:xfrm>
          <a:prstGeom prst="rect">
            <a:avLst/>
          </a:prstGeom>
          <a:noFill/>
        </p:spPr>
        <p:txBody>
          <a:bodyPr wrap="square" rtlCol="0">
            <a:spAutoFit/>
          </a:bodyPr>
          <a:lstStyle/>
          <a:p>
            <a:r>
              <a:rPr lang="en-GB" sz="3200" b="1" dirty="0"/>
              <a:t>Figure 1: Methodological steps of the systematic review process based on PRISMA structure</a:t>
            </a:r>
          </a:p>
        </p:txBody>
      </p:sp>
      <p:sp>
        <p:nvSpPr>
          <p:cNvPr id="6" name="TextBox 5">
            <a:extLst>
              <a:ext uri="{FF2B5EF4-FFF2-40B4-BE49-F238E27FC236}">
                <a16:creationId xmlns:a16="http://schemas.microsoft.com/office/drawing/2014/main" id="{9B808D9F-2076-C245-C54A-17E20AF84AFC}"/>
              </a:ext>
            </a:extLst>
          </p:cNvPr>
          <p:cNvSpPr txBox="1"/>
          <p:nvPr/>
        </p:nvSpPr>
        <p:spPr>
          <a:xfrm>
            <a:off x="519982" y="26503730"/>
            <a:ext cx="14818245" cy="8641461"/>
          </a:xfrm>
          <a:prstGeom prst="rect">
            <a:avLst/>
          </a:prstGeom>
          <a:noFill/>
        </p:spPr>
        <p:txBody>
          <a:bodyPr wrap="square" numCol="2" rtlCol="0">
            <a:spAutoFit/>
          </a:bodyPr>
          <a:lstStyle/>
          <a:p>
            <a:pPr marL="571500" indent="-571500">
              <a:buFont typeface="Arial" panose="020B0604020202020204" pitchFamily="34" charset="0"/>
              <a:buChar char="•"/>
            </a:pPr>
            <a:r>
              <a:rPr lang="en-GB" sz="3600" b="1" dirty="0">
                <a:solidFill>
                  <a:srgbClr val="0070C0"/>
                </a:solidFill>
                <a:latin typeface="Arial" panose="020B0604020202020204" pitchFamily="34" charset="0"/>
                <a:cs typeface="Arial" panose="020B0604020202020204" pitchFamily="34" charset="0"/>
              </a:rPr>
              <a:t>Inclusion criteria:  </a:t>
            </a:r>
          </a:p>
          <a:p>
            <a:pPr marL="571500" indent="-571500">
              <a:buFont typeface="+mj-lt"/>
              <a:buAutoNum type="arabicPeriod"/>
            </a:pPr>
            <a:r>
              <a:rPr lang="en-GB" sz="3400" dirty="0">
                <a:latin typeface="Arial" panose="020B0604020202020204" pitchFamily="34" charset="0"/>
                <a:cs typeface="Arial" panose="020B0604020202020204" pitchFamily="34" charset="0"/>
              </a:rPr>
              <a:t>Relevancy to the aim of this paper.</a:t>
            </a:r>
          </a:p>
          <a:p>
            <a:pPr marL="571500" indent="-571500">
              <a:buFont typeface="+mj-lt"/>
              <a:buAutoNum type="arabicPeriod"/>
            </a:pPr>
            <a:r>
              <a:rPr lang="en-GB" sz="3400" dirty="0">
                <a:latin typeface="Arial" panose="020B0604020202020204" pitchFamily="34" charset="0"/>
                <a:cs typeface="Arial" panose="020B0604020202020204" pitchFamily="34" charset="0"/>
              </a:rPr>
              <a:t>Water is included in the CGE model.</a:t>
            </a:r>
          </a:p>
          <a:p>
            <a:pPr marL="571500" indent="-571500">
              <a:buFont typeface="+mj-lt"/>
              <a:buAutoNum type="arabicPeriod"/>
            </a:pPr>
            <a:r>
              <a:rPr lang="en-GB" sz="3400" dirty="0">
                <a:latin typeface="Arial" panose="020B0604020202020204" pitchFamily="34" charset="0"/>
                <a:cs typeface="Arial" panose="020B0604020202020204" pitchFamily="34" charset="0"/>
              </a:rPr>
              <a:t>Paper has a clear methodology.</a:t>
            </a:r>
          </a:p>
          <a:p>
            <a:pPr marL="571500" indent="-571500">
              <a:buFont typeface="+mj-lt"/>
              <a:buAutoNum type="arabicPeriod"/>
            </a:pPr>
            <a:r>
              <a:rPr lang="en-GB" sz="3400" dirty="0">
                <a:latin typeface="Arial" panose="020B0604020202020204" pitchFamily="34" charset="0"/>
                <a:cs typeface="Arial" panose="020B0604020202020204" pitchFamily="34" charset="0"/>
              </a:rPr>
              <a:t>Not being a hydrological model with CGE.</a:t>
            </a:r>
          </a:p>
          <a:p>
            <a:pPr marL="571500" indent="-571500">
              <a:buFont typeface="+mj-lt"/>
              <a:buAutoNum type="arabicPeriod"/>
            </a:pPr>
            <a:r>
              <a:rPr lang="en-GB" sz="3400" dirty="0">
                <a:latin typeface="Arial" panose="020B0604020202020204" pitchFamily="34" charset="0"/>
                <a:cs typeface="Arial" panose="020B0604020202020204" pitchFamily="34" charset="0"/>
              </a:rPr>
              <a:t>Quantitative paper.</a:t>
            </a:r>
          </a:p>
          <a:p>
            <a:pPr marL="571500" indent="-571500">
              <a:buFont typeface="Arial" panose="020B0604020202020204" pitchFamily="34" charset="0"/>
              <a:buChar char="•"/>
            </a:pPr>
            <a:endParaRPr lang="en-GB" sz="34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b="1" dirty="0">
                <a:solidFill>
                  <a:srgbClr val="0070C0"/>
                </a:solidFill>
                <a:latin typeface="Arial" panose="020B0604020202020204" pitchFamily="34" charset="0"/>
                <a:cs typeface="Arial" panose="020B0604020202020204" pitchFamily="34" charset="0"/>
              </a:rPr>
              <a:t>Review criteria: Thematic analysis</a:t>
            </a:r>
          </a:p>
          <a:p>
            <a:pPr marL="742950" indent="-742950">
              <a:buFont typeface="+mj-lt"/>
              <a:buAutoNum type="arabicPeriod"/>
            </a:pPr>
            <a:r>
              <a:rPr lang="en-GB" sz="3400" dirty="0">
                <a:latin typeface="Arial" panose="020B0604020202020204" pitchFamily="34" charset="0"/>
                <a:cs typeface="Arial" panose="020B0604020202020204" pitchFamily="34" charset="0"/>
              </a:rPr>
              <a:t>Distribution of papers from 2000-2023.</a:t>
            </a:r>
          </a:p>
          <a:p>
            <a:pPr marL="742950" indent="-742950">
              <a:buFont typeface="+mj-lt"/>
              <a:buAutoNum type="arabicPeriod"/>
            </a:pPr>
            <a:r>
              <a:rPr lang="en-GB" sz="3400" dirty="0">
                <a:latin typeface="Arial" panose="020B0604020202020204" pitchFamily="34" charset="0"/>
                <a:cs typeface="Arial" panose="020B0604020202020204" pitchFamily="34" charset="0"/>
              </a:rPr>
              <a:t>Primary theme of the papers reviewed.</a:t>
            </a:r>
          </a:p>
          <a:p>
            <a:pPr marL="742950" indent="-742950">
              <a:buFont typeface="+mj-lt"/>
              <a:buAutoNum type="arabicPeriod"/>
            </a:pPr>
            <a:r>
              <a:rPr lang="en-GB" sz="3400" dirty="0">
                <a:latin typeface="Arial" panose="020B0604020202020204" pitchFamily="34" charset="0"/>
                <a:cs typeface="Arial" panose="020B0604020202020204" pitchFamily="34" charset="0"/>
              </a:rPr>
              <a:t>Primary focus of water-CGE model (agricultural, industrial or energy)</a:t>
            </a:r>
          </a:p>
          <a:p>
            <a:pPr marL="742950" indent="-742950">
              <a:buFont typeface="+mj-lt"/>
              <a:buAutoNum type="arabicPeriod"/>
            </a:pPr>
            <a:r>
              <a:rPr lang="en-GB" sz="3400" dirty="0">
                <a:latin typeface="Arial" panose="020B0604020202020204" pitchFamily="34" charset="0"/>
                <a:cs typeface="Arial" panose="020B0604020202020204" pitchFamily="34" charset="0"/>
              </a:rPr>
              <a:t>Geographic coverage by country and river basins</a:t>
            </a:r>
          </a:p>
          <a:p>
            <a:endParaRPr lang="en-GB" sz="34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b="1" dirty="0">
                <a:solidFill>
                  <a:srgbClr val="0070C0"/>
                </a:solidFill>
                <a:latin typeface="Arial" panose="020B0604020202020204" pitchFamily="34" charset="0"/>
                <a:cs typeface="Arial" panose="020B0604020202020204" pitchFamily="34" charset="0"/>
              </a:rPr>
              <a:t>Methodological analysis</a:t>
            </a:r>
          </a:p>
          <a:p>
            <a:pPr marL="742950" indent="-742950">
              <a:buFont typeface="+mj-lt"/>
              <a:buAutoNum type="arabicPeriod"/>
            </a:pPr>
            <a:r>
              <a:rPr lang="en-GB" sz="3400" dirty="0">
                <a:latin typeface="Arial" panose="020B0604020202020204" pitchFamily="34" charset="0"/>
                <a:cs typeface="Arial" panose="020B0604020202020204" pitchFamily="34" charset="0"/>
              </a:rPr>
              <a:t>Temporal dimension of CGE model: static or dynamic.</a:t>
            </a:r>
          </a:p>
          <a:p>
            <a:pPr marL="742950" indent="-742950">
              <a:buFont typeface="+mj-lt"/>
              <a:buAutoNum type="arabicPeriod"/>
            </a:pPr>
            <a:r>
              <a:rPr lang="en-GB" sz="3400" dirty="0">
                <a:latin typeface="Arial" panose="020B0604020202020204" pitchFamily="34" charset="0"/>
                <a:cs typeface="Arial" panose="020B0604020202020204" pitchFamily="34" charset="0"/>
              </a:rPr>
              <a:t>Representation of water in production functions.</a:t>
            </a:r>
          </a:p>
          <a:p>
            <a:pPr marL="742950" indent="-742950">
              <a:buFont typeface="+mj-lt"/>
              <a:buAutoNum type="arabicPeriod"/>
            </a:pPr>
            <a:r>
              <a:rPr lang="en-GB" sz="3400" dirty="0">
                <a:latin typeface="Arial" panose="020B0604020202020204" pitchFamily="34" charset="0"/>
                <a:cs typeface="Arial" panose="020B0604020202020204" pitchFamily="34" charset="0"/>
              </a:rPr>
              <a:t>Sources and types of water included in CGE model.</a:t>
            </a:r>
          </a:p>
          <a:p>
            <a:pPr marL="742950" indent="-742950">
              <a:buFont typeface="+mj-lt"/>
              <a:buAutoNum type="arabicPeriod"/>
            </a:pPr>
            <a:r>
              <a:rPr lang="en-GB" sz="3400" dirty="0">
                <a:latin typeface="Arial" panose="020B0604020202020204" pitchFamily="34" charset="0"/>
                <a:cs typeface="Arial" panose="020B0604020202020204" pitchFamily="34" charset="0"/>
              </a:rPr>
              <a:t>Water price estimation technique</a:t>
            </a:r>
          </a:p>
        </p:txBody>
      </p:sp>
      <p:sp>
        <p:nvSpPr>
          <p:cNvPr id="9" name="Rectangle: Rounded Corners 8">
            <a:extLst>
              <a:ext uri="{FF2B5EF4-FFF2-40B4-BE49-F238E27FC236}">
                <a16:creationId xmlns:a16="http://schemas.microsoft.com/office/drawing/2014/main" id="{598F8914-E465-7378-DC96-0EFF354F9752}"/>
              </a:ext>
            </a:extLst>
          </p:cNvPr>
          <p:cNvSpPr/>
          <p:nvPr/>
        </p:nvSpPr>
        <p:spPr>
          <a:xfrm>
            <a:off x="66374" y="35358383"/>
            <a:ext cx="15100998" cy="661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10" name="Text Placeholder 2">
            <a:extLst>
              <a:ext uri="{FF2B5EF4-FFF2-40B4-BE49-F238E27FC236}">
                <a16:creationId xmlns:a16="http://schemas.microsoft.com/office/drawing/2014/main" id="{CC18BDEB-DF7E-2742-A2EA-E02CE4D8C6D8}"/>
              </a:ext>
            </a:extLst>
          </p:cNvPr>
          <p:cNvSpPr txBox="1">
            <a:spLocks/>
          </p:cNvSpPr>
          <p:nvPr/>
        </p:nvSpPr>
        <p:spPr>
          <a:xfrm>
            <a:off x="111026" y="34579346"/>
            <a:ext cx="13594574" cy="1512167"/>
          </a:xfrm>
          <a:prstGeom prst="rect">
            <a:avLst/>
          </a:prstGeom>
        </p:spPr>
        <p:txBody>
          <a:bodyPr vert="horz" lIns="91440" tIns="45720" rIns="91440" bIns="45720" rtlCol="0" anchor="b">
            <a:normAutofit/>
          </a:bodyPr>
          <a:lstStyle>
            <a:lvl1pPr marL="0" indent="0" algn="l" defTabSz="4036710" rtl="0" eaLnBrk="1" latinLnBrk="0" hangingPunct="1">
              <a:spcBef>
                <a:spcPct val="20000"/>
              </a:spcBef>
              <a:buFont typeface="Arial" panose="020B0604020202020204" pitchFamily="34" charset="0"/>
              <a:buNone/>
              <a:defRPr sz="10595" b="1" kern="1200">
                <a:solidFill>
                  <a:schemeClr val="tx1"/>
                </a:solidFill>
                <a:latin typeface="+mn-lt"/>
                <a:ea typeface="+mn-ea"/>
                <a:cs typeface="+mn-cs"/>
              </a:defRPr>
            </a:lvl1pPr>
            <a:lvl2pPr marL="2018355" indent="0" algn="l" defTabSz="4036710" rtl="0" eaLnBrk="1" latinLnBrk="0" hangingPunct="1">
              <a:spcBef>
                <a:spcPct val="20000"/>
              </a:spcBef>
              <a:buFont typeface="Arial" panose="020B0604020202020204" pitchFamily="34" charset="0"/>
              <a:buNone/>
              <a:defRPr sz="8829" b="1" kern="1200">
                <a:solidFill>
                  <a:schemeClr val="tx1"/>
                </a:solidFill>
                <a:latin typeface="+mn-lt"/>
                <a:ea typeface="+mn-ea"/>
                <a:cs typeface="+mn-cs"/>
              </a:defRPr>
            </a:lvl2pPr>
            <a:lvl3pPr marL="4036710" indent="0" algn="l" defTabSz="4036710" rtl="0" eaLnBrk="1" latinLnBrk="0" hangingPunct="1">
              <a:spcBef>
                <a:spcPct val="20000"/>
              </a:spcBef>
              <a:buFont typeface="Arial" panose="020B0604020202020204" pitchFamily="34" charset="0"/>
              <a:buNone/>
              <a:defRPr sz="7946" b="1" kern="1200">
                <a:solidFill>
                  <a:schemeClr val="tx1"/>
                </a:solidFill>
                <a:latin typeface="+mn-lt"/>
                <a:ea typeface="+mn-ea"/>
                <a:cs typeface="+mn-cs"/>
              </a:defRPr>
            </a:lvl3pPr>
            <a:lvl4pPr marL="6055065"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4pPr>
            <a:lvl5pPr marL="8073420"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5pPr>
            <a:lvl6pPr marL="10091776"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6pPr>
            <a:lvl7pPr marL="12110131"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7pPr>
            <a:lvl8pPr marL="14128486"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8pPr>
            <a:lvl9pPr marL="16146841" indent="0" algn="l" defTabSz="4036710" rtl="0" eaLnBrk="1" latinLnBrk="0" hangingPunct="1">
              <a:spcBef>
                <a:spcPct val="20000"/>
              </a:spcBef>
              <a:buFont typeface="Arial" panose="020B0604020202020204" pitchFamily="34" charset="0"/>
              <a:buNone/>
              <a:defRPr sz="7063" b="1" kern="1200">
                <a:solidFill>
                  <a:schemeClr val="tx1"/>
                </a:solidFill>
                <a:latin typeface="+mn-lt"/>
                <a:ea typeface="+mn-ea"/>
                <a:cs typeface="+mn-cs"/>
              </a:defRPr>
            </a:lvl9pPr>
          </a:lstStyle>
          <a:p>
            <a:pPr algn="ctr"/>
            <a:r>
              <a:rPr lang="en-GB" sz="4500" dirty="0"/>
              <a:t>Results of Thematic Analysis</a:t>
            </a:r>
          </a:p>
        </p:txBody>
      </p:sp>
      <p:sp>
        <p:nvSpPr>
          <p:cNvPr id="13" name="TextBox 12">
            <a:extLst>
              <a:ext uri="{FF2B5EF4-FFF2-40B4-BE49-F238E27FC236}">
                <a16:creationId xmlns:a16="http://schemas.microsoft.com/office/drawing/2014/main" id="{31487346-1C45-FCE4-0E54-2B2A7D9BBBE3}"/>
              </a:ext>
            </a:extLst>
          </p:cNvPr>
          <p:cNvSpPr txBox="1"/>
          <p:nvPr/>
        </p:nvSpPr>
        <p:spPr>
          <a:xfrm>
            <a:off x="15425638" y="5479402"/>
            <a:ext cx="15193164" cy="1231106"/>
          </a:xfrm>
          <a:prstGeom prst="rect">
            <a:avLst/>
          </a:prstGeom>
          <a:noFill/>
        </p:spPr>
        <p:txBody>
          <a:bodyPr wrap="square" rtlCol="0">
            <a:spAutoFit/>
          </a:bodyPr>
          <a:lstStyle/>
          <a:p>
            <a:r>
              <a:rPr lang="en-GB" sz="3700" b="1" dirty="0"/>
              <a:t>Figure 2: Distribution of Applications Across Years by Category of Focus of water-CGE models’ application</a:t>
            </a:r>
          </a:p>
        </p:txBody>
      </p:sp>
      <p:sp>
        <p:nvSpPr>
          <p:cNvPr id="16" name="TextBox 15">
            <a:extLst>
              <a:ext uri="{FF2B5EF4-FFF2-40B4-BE49-F238E27FC236}">
                <a16:creationId xmlns:a16="http://schemas.microsoft.com/office/drawing/2014/main" id="{1CAA4E1A-820E-3966-47B2-F6D9760EF30F}"/>
              </a:ext>
            </a:extLst>
          </p:cNvPr>
          <p:cNvSpPr txBox="1"/>
          <p:nvPr/>
        </p:nvSpPr>
        <p:spPr>
          <a:xfrm>
            <a:off x="15335080" y="14841197"/>
            <a:ext cx="14924998" cy="661720"/>
          </a:xfrm>
          <a:prstGeom prst="rect">
            <a:avLst/>
          </a:prstGeom>
          <a:noFill/>
        </p:spPr>
        <p:txBody>
          <a:bodyPr wrap="square" rtlCol="0">
            <a:spAutoFit/>
          </a:bodyPr>
          <a:lstStyle/>
          <a:p>
            <a:r>
              <a:rPr lang="en-GB" sz="3700" b="1" dirty="0"/>
              <a:t>Figure 3: Distribution of Reviewed Application by their Case Study Country</a:t>
            </a:r>
          </a:p>
        </p:txBody>
      </p:sp>
      <p:sp>
        <p:nvSpPr>
          <p:cNvPr id="23" name="TextBox 22">
            <a:extLst>
              <a:ext uri="{FF2B5EF4-FFF2-40B4-BE49-F238E27FC236}">
                <a16:creationId xmlns:a16="http://schemas.microsoft.com/office/drawing/2014/main" id="{CFC2CDB6-9124-B754-DB28-078EBFA53397}"/>
              </a:ext>
            </a:extLst>
          </p:cNvPr>
          <p:cNvSpPr txBox="1"/>
          <p:nvPr/>
        </p:nvSpPr>
        <p:spPr>
          <a:xfrm>
            <a:off x="15425638" y="25925191"/>
            <a:ext cx="14818244" cy="2903872"/>
          </a:xfrm>
          <a:prstGeom prst="rect">
            <a:avLst/>
          </a:prstGeom>
          <a:noFill/>
        </p:spPr>
        <p:txBody>
          <a:bodyPr wrap="square" rtlCol="0">
            <a:spAutoFit/>
          </a:bodyPr>
          <a:lstStyle/>
          <a:p>
            <a:r>
              <a:rPr lang="en-GB" sz="3600" b="1" dirty="0">
                <a:solidFill>
                  <a:srgbClr val="0070C0"/>
                </a:solidFill>
                <a:latin typeface="Arial" panose="020B0604020202020204" pitchFamily="34" charset="0"/>
                <a:cs typeface="Arial" panose="020B0604020202020204" pitchFamily="34" charset="0"/>
              </a:rPr>
              <a:t>A. Sources of water included in CGE models</a:t>
            </a:r>
          </a:p>
          <a:p>
            <a:pPr marL="457200" indent="-457200">
              <a:lnSpc>
                <a:spcPct val="150000"/>
              </a:lnSpc>
              <a:buFont typeface="Arial" panose="020B0604020202020204" pitchFamily="34" charset="0"/>
              <a:buChar char="•"/>
            </a:pPr>
            <a:r>
              <a:rPr lang="en-GB" sz="3400" dirty="0">
                <a:latin typeface="Arial" panose="020B0604020202020204" pitchFamily="34" charset="0"/>
                <a:cs typeface="Arial" panose="020B0604020202020204" pitchFamily="34" charset="0"/>
              </a:rPr>
              <a:t>Most studies covered surface and ground water as a source in their models, but relatively fewer studies considered wastewater.</a:t>
            </a:r>
          </a:p>
          <a:p>
            <a:pPr marL="457200" indent="-457200">
              <a:lnSpc>
                <a:spcPct val="150000"/>
              </a:lnSpc>
              <a:buFont typeface="Arial" panose="020B0604020202020204" pitchFamily="34" charset="0"/>
              <a:buChar char="•"/>
            </a:pPr>
            <a:r>
              <a:rPr lang="en-GB" sz="3400" dirty="0">
                <a:latin typeface="Arial" panose="020B0604020202020204" pitchFamily="34" charset="0"/>
                <a:cs typeface="Arial" panose="020B0604020202020204" pitchFamily="34" charset="0"/>
              </a:rPr>
              <a:t>The least explored source of water is desalinated seawater. </a:t>
            </a:r>
          </a:p>
        </p:txBody>
      </p:sp>
      <p:sp>
        <p:nvSpPr>
          <p:cNvPr id="24" name="TextBox 23">
            <a:extLst>
              <a:ext uri="{FF2B5EF4-FFF2-40B4-BE49-F238E27FC236}">
                <a16:creationId xmlns:a16="http://schemas.microsoft.com/office/drawing/2014/main" id="{8EEE242F-9BEB-AAC6-7E1C-4BAE5B267F46}"/>
              </a:ext>
            </a:extLst>
          </p:cNvPr>
          <p:cNvSpPr txBox="1"/>
          <p:nvPr/>
        </p:nvSpPr>
        <p:spPr>
          <a:xfrm>
            <a:off x="15335080" y="28890713"/>
            <a:ext cx="14924998" cy="677108"/>
          </a:xfrm>
          <a:prstGeom prst="rect">
            <a:avLst/>
          </a:prstGeom>
          <a:noFill/>
        </p:spPr>
        <p:txBody>
          <a:bodyPr wrap="square" rtlCol="0">
            <a:spAutoFit/>
          </a:bodyPr>
          <a:lstStyle/>
          <a:p>
            <a:r>
              <a:rPr lang="en-GB" sz="3800" b="1" dirty="0"/>
              <a:t>Figure 4: Share of Water Sources Included in Water-CGE models Reviewed</a:t>
            </a:r>
          </a:p>
        </p:txBody>
      </p:sp>
      <p:pic>
        <p:nvPicPr>
          <p:cNvPr id="26" name="Content Placeholder 25" descr="A flowchart of information&#10;&#10;Description automatically generated">
            <a:extLst>
              <a:ext uri="{FF2B5EF4-FFF2-40B4-BE49-F238E27FC236}">
                <a16:creationId xmlns:a16="http://schemas.microsoft.com/office/drawing/2014/main" id="{5CFB0AAB-7422-FBC8-07E0-46F954A5CBC2}"/>
              </a:ext>
            </a:extLst>
          </p:cNvPr>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2199794" y="15966017"/>
            <a:ext cx="12056006" cy="10401465"/>
          </a:xfrm>
        </p:spPr>
      </p:pic>
      <p:pic>
        <p:nvPicPr>
          <p:cNvPr id="27" name="Picture 26">
            <a:extLst>
              <a:ext uri="{FF2B5EF4-FFF2-40B4-BE49-F238E27FC236}">
                <a16:creationId xmlns:a16="http://schemas.microsoft.com/office/drawing/2014/main" id="{50965E41-7219-9AB4-D266-AB10ABE888EB}"/>
              </a:ext>
            </a:extLst>
          </p:cNvPr>
          <p:cNvPicPr>
            <a:picLocks noChangeAspect="1"/>
          </p:cNvPicPr>
          <p:nvPr/>
        </p:nvPicPr>
        <p:blipFill rotWithShape="1">
          <a:blip r:embed="rId7"/>
          <a:srcRect b="6746"/>
          <a:stretch/>
        </p:blipFill>
        <p:spPr>
          <a:xfrm>
            <a:off x="15167372" y="15566469"/>
            <a:ext cx="15076510" cy="9507746"/>
          </a:xfrm>
          <a:prstGeom prst="rect">
            <a:avLst/>
          </a:prstGeom>
        </p:spPr>
      </p:pic>
      <p:pic>
        <p:nvPicPr>
          <p:cNvPr id="32" name="Picture 31">
            <a:extLst>
              <a:ext uri="{FF2B5EF4-FFF2-40B4-BE49-F238E27FC236}">
                <a16:creationId xmlns:a16="http://schemas.microsoft.com/office/drawing/2014/main" id="{680900A7-2700-740A-64C6-C12BA600C32B}"/>
              </a:ext>
            </a:extLst>
          </p:cNvPr>
          <p:cNvPicPr>
            <a:picLocks noChangeAspect="1"/>
          </p:cNvPicPr>
          <p:nvPr/>
        </p:nvPicPr>
        <p:blipFill>
          <a:blip r:embed="rId8"/>
          <a:stretch>
            <a:fillRect/>
          </a:stretch>
        </p:blipFill>
        <p:spPr>
          <a:xfrm>
            <a:off x="15451296" y="29452187"/>
            <a:ext cx="14881258" cy="7927628"/>
          </a:xfrm>
          <a:prstGeom prst="rect">
            <a:avLst/>
          </a:prstGeom>
        </p:spPr>
      </p:pic>
      <p:pic>
        <p:nvPicPr>
          <p:cNvPr id="33" name="Picture 32">
            <a:extLst>
              <a:ext uri="{FF2B5EF4-FFF2-40B4-BE49-F238E27FC236}">
                <a16:creationId xmlns:a16="http://schemas.microsoft.com/office/drawing/2014/main" id="{2930767E-32FF-85C0-1AD3-5D86D3C0CC11}"/>
              </a:ext>
            </a:extLst>
          </p:cNvPr>
          <p:cNvPicPr>
            <a:picLocks noChangeAspect="1"/>
          </p:cNvPicPr>
          <p:nvPr/>
        </p:nvPicPr>
        <p:blipFill>
          <a:blip r:embed="rId9"/>
          <a:stretch>
            <a:fillRect/>
          </a:stretch>
        </p:blipFill>
        <p:spPr>
          <a:xfrm>
            <a:off x="15036023" y="6616879"/>
            <a:ext cx="15128163" cy="8307114"/>
          </a:xfrm>
          <a:prstGeom prst="rect">
            <a:avLst/>
          </a:prstGeom>
        </p:spPr>
      </p:pic>
      <p:pic>
        <p:nvPicPr>
          <p:cNvPr id="57" name="Audio 56">
            <a:hlinkClick r:id="" action="ppaction://media"/>
            <a:extLst>
              <a:ext uri="{FF2B5EF4-FFF2-40B4-BE49-F238E27FC236}">
                <a16:creationId xmlns:a16="http://schemas.microsoft.com/office/drawing/2014/main" id="{98226D7D-FD7D-4C3B-7967-7673C23E627E}"/>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067441" t="-1067441" r="-1067441" b="-1067441"/>
          <a:stretch>
            <a:fillRect/>
          </a:stretch>
        </p:blipFill>
        <p:spPr>
          <a:xfrm>
            <a:off x="20829346" y="33357896"/>
            <a:ext cx="9082564" cy="9082564"/>
          </a:xfrm>
          <a:prstGeom prst="ellipse">
            <a:avLst/>
          </a:prstGeom>
        </p:spPr>
      </p:pic>
    </p:spTree>
    <p:extLst>
      <p:ext uri="{BB962C8B-B14F-4D97-AF65-F5344CB8AC3E}">
        <p14:creationId xmlns:p14="http://schemas.microsoft.com/office/powerpoint/2010/main" val="674899792"/>
      </p:ext>
    </p:extLst>
  </p:cSld>
  <p:clrMapOvr>
    <a:masterClrMapping/>
  </p:clrMapOvr>
  <mc:AlternateContent xmlns:mc="http://schemas.openxmlformats.org/markup-compatibility/2006">
    <mc:Choice xmlns:p14="http://schemas.microsoft.com/office/powerpoint/2010/main" Requires="p14">
      <p:transition spd="slow" p14:dur="2000" advTm="118452"/>
    </mc:Choice>
    <mc:Fallback>
      <p:transition spd="slow" advTm="118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7"/>
                </p:tgtEl>
              </p:cMediaNode>
            </p:audio>
          </p:childTnLst>
        </p:cTn>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29597</TotalTime>
  <Words>507</Words>
  <Application>Microsoft Office PowerPoint</Application>
  <PresentationFormat>Custom</PresentationFormat>
  <Paragraphs>43</Paragraphs>
  <Slides>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Water in Computable General Equilibrium Models: Review, Synthesis and Avenues for Future Research   Saba Al-Hosni, Gioele Figus, Scott McGrane, Cecilia Tortajada University of Strathclyde, Glasgow, United Kingdom Email: saba.al-hosni.2021@uni.strath.ac.uk  www.hydronationscholars.scot </vt:lpstr>
    </vt:vector>
  </TitlesOfParts>
  <Company>The James Hutton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HNS Poster Template</dc:title>
  <dc:creator>Laura Logie</dc:creator>
  <cp:lastModifiedBy>Saba Al Hosni</cp:lastModifiedBy>
  <cp:revision>61</cp:revision>
  <dcterms:created xsi:type="dcterms:W3CDTF">2015-03-20T12:17:01Z</dcterms:created>
  <dcterms:modified xsi:type="dcterms:W3CDTF">2024-03-08T12:57:23Z</dcterms:modified>
</cp:coreProperties>
</file>