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04" autoAdjust="0"/>
    <p:restoredTop sz="54174" autoAdjust="0"/>
  </p:normalViewPr>
  <p:slideViewPr>
    <p:cSldViewPr snapToGrid="0">
      <p:cViewPr>
        <p:scale>
          <a:sx n="64" d="100"/>
          <a:sy n="64" d="100"/>
        </p:scale>
        <p:origin x="141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316D456-E0FB-4989-B5BA-002F9CC18A1E}" type="datetimeFigureOut">
              <a:rPr lang="en-GB" smtClean="0"/>
              <a:t>23/01/2019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7BA631D-3CB3-436A-911D-2EAC7823E6FB}" type="slidenum">
              <a:rPr lang="en-GB" smtClean="0"/>
              <a:t>‹#›</a:t>
            </a:fld>
            <a:endParaRPr lang="en-GB"/>
          </a:p>
        </p:txBody>
      </p:sp>
    </p:spTree>
    <p:extLst>
      <p:ext uri="{BB962C8B-B14F-4D97-AF65-F5344CB8AC3E}">
        <p14:creationId xmlns:p14="http://schemas.microsoft.com/office/powerpoint/2010/main" val="3742327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As a Hydro Nation Scholar, I am currently conducting PhD research across the Schools of Chemistry and Engineering at the University of Edinburgh. My research primarily focuses on attempting to purify greywater to a drinkable standard, in order to then increase the availability of potable water in rural areas that don’t have access to complex or expensive technologies that are already established.  </a:t>
            </a:r>
          </a:p>
          <a:p>
            <a:r>
              <a:rPr lang="en-GB" sz="1200" kern="1200" dirty="0">
                <a:solidFill>
                  <a:schemeClr val="tx1"/>
                </a:solidFill>
                <a:effectLst/>
                <a:latin typeface="+mn-lt"/>
                <a:ea typeface="+mn-ea"/>
                <a:cs typeface="+mn-cs"/>
              </a:rPr>
              <a:t>So this is really motivated by the SDGs set out by the UN in 2015, with goal 6 being of particular interest to the scholarship programme and the project being conducted in </a:t>
            </a:r>
            <a:r>
              <a:rPr lang="en-GB" sz="1200" kern="1200" dirty="0" err="1">
                <a:solidFill>
                  <a:schemeClr val="tx1"/>
                </a:solidFill>
                <a:effectLst/>
                <a:latin typeface="+mn-lt"/>
                <a:ea typeface="+mn-ea"/>
                <a:cs typeface="+mn-cs"/>
              </a:rPr>
              <a:t>Berambadi</a:t>
            </a:r>
            <a:r>
              <a:rPr lang="en-GB" sz="1200" kern="1200" dirty="0">
                <a:solidFill>
                  <a:schemeClr val="tx1"/>
                </a:solidFill>
                <a:effectLst/>
                <a:latin typeface="+mn-lt"/>
                <a:ea typeface="+mn-ea"/>
                <a:cs typeface="+mn-cs"/>
              </a:rPr>
              <a:t>.</a:t>
            </a:r>
          </a:p>
          <a:p>
            <a:endParaRPr lang="en-GB" dirty="0"/>
          </a:p>
        </p:txBody>
      </p:sp>
      <p:sp>
        <p:nvSpPr>
          <p:cNvPr id="4" name="Slide Number Placeholder 3"/>
          <p:cNvSpPr>
            <a:spLocks noGrp="1"/>
          </p:cNvSpPr>
          <p:nvPr>
            <p:ph type="sldNum" sz="quarter" idx="5"/>
          </p:nvPr>
        </p:nvSpPr>
        <p:spPr/>
        <p:txBody>
          <a:bodyPr/>
          <a:lstStyle/>
          <a:p>
            <a:fld id="{27BA631D-3CB3-436A-911D-2EAC7823E6FB}" type="slidenum">
              <a:rPr lang="en-GB" smtClean="0"/>
              <a:t>1</a:t>
            </a:fld>
            <a:endParaRPr lang="en-GB"/>
          </a:p>
        </p:txBody>
      </p:sp>
    </p:spTree>
    <p:extLst>
      <p:ext uri="{BB962C8B-B14F-4D97-AF65-F5344CB8AC3E}">
        <p14:creationId xmlns:p14="http://schemas.microsoft.com/office/powerpoint/2010/main" val="59234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One promising method of water purification that lends itself to such a context is photocatalysis – which is essentially using solar energy to initiate chemical reactions which can then be used to breakdown harmful organic molecules present in greywater. There’s already a wealth of knowledge on photocatalysis at the moment with titanium dioxide being the most promising material as a starting point. However, as it stands, this technology is not easily transferable to rural village-type settings, as it includes things like complex chemical preparation, expensive materials or high energy UV lamps to activate the chemical process. </a:t>
            </a:r>
          </a:p>
          <a:p>
            <a:r>
              <a:rPr lang="en-GB" sz="1200" kern="1200" dirty="0">
                <a:solidFill>
                  <a:schemeClr val="tx1"/>
                </a:solidFill>
                <a:effectLst/>
                <a:latin typeface="+mn-lt"/>
                <a:ea typeface="+mn-ea"/>
                <a:cs typeface="+mn-cs"/>
              </a:rPr>
              <a:t>Thus, the novelty of my research is to try and find ways in which the material used can be chemically altered to improve efficiency, eliminate the need for any unsafe or expensive processing methods and ultimately develop a way to allow for a low cost, safe and simple installation with low maintenance requirements there after. </a:t>
            </a:r>
          </a:p>
          <a:p>
            <a:r>
              <a:rPr lang="en-GB" sz="1200" kern="1200" dirty="0">
                <a:solidFill>
                  <a:schemeClr val="tx1"/>
                </a:solidFill>
                <a:effectLst/>
                <a:latin typeface="+mn-lt"/>
                <a:ea typeface="+mn-ea"/>
                <a:cs typeface="+mn-cs"/>
              </a:rPr>
              <a:t>This is no small task and the social context of the project must be held firmly in mind in order to drive the scientific research in the best direction and keep it relevant and impactful, for example looking into the social acceptability of using certain greywater sources for treatment to drinking water. Therefore, I’d like to thank the team from the James Hutton Institute and many of the scientists from IISc and ATREE that I’ve met during this trip who have given me invaluable knowledge to now build on. </a:t>
            </a:r>
          </a:p>
          <a:p>
            <a:r>
              <a:rPr lang="en-GB" sz="1200" kern="1200" dirty="0">
                <a:solidFill>
                  <a:schemeClr val="tx1"/>
                </a:solidFill>
                <a:effectLst/>
                <a:latin typeface="+mn-lt"/>
                <a:ea typeface="+mn-ea"/>
                <a:cs typeface="+mn-cs"/>
              </a:rPr>
              <a:t>To that end, if anyone wishes to discuss this project further or ask questions later, please do come find me! Thank you for listening. </a:t>
            </a:r>
          </a:p>
          <a:p>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27BA631D-3CB3-436A-911D-2EAC7823E6FB}" type="slidenum">
              <a:rPr lang="en-GB" smtClean="0"/>
              <a:t>2</a:t>
            </a:fld>
            <a:endParaRPr lang="en-GB"/>
          </a:p>
        </p:txBody>
      </p:sp>
    </p:spTree>
    <p:extLst>
      <p:ext uri="{BB962C8B-B14F-4D97-AF65-F5344CB8AC3E}">
        <p14:creationId xmlns:p14="http://schemas.microsoft.com/office/powerpoint/2010/main" val="3650548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DA4A5-75DC-47A2-A9F3-37A08CF2D9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F561B9F-9FC8-4F46-86FB-49F23F87CF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FE4EBE4-8A7C-42F8-A1AB-0EAE06864605}"/>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5" name="Footer Placeholder 4">
            <a:extLst>
              <a:ext uri="{FF2B5EF4-FFF2-40B4-BE49-F238E27FC236}">
                <a16:creationId xmlns:a16="http://schemas.microsoft.com/office/drawing/2014/main" id="{1F99D749-76B1-4DE8-BC78-9E0033718A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05154F-E1EB-4851-BC7B-82391A3C49B5}"/>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2296780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F7DE8-9611-40D0-8317-644C7848A8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DEF405-D9D7-4643-84FC-F8804D975F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A0A3E8-421E-44BC-94B7-17B0DE9B580E}"/>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5" name="Footer Placeholder 4">
            <a:extLst>
              <a:ext uri="{FF2B5EF4-FFF2-40B4-BE49-F238E27FC236}">
                <a16:creationId xmlns:a16="http://schemas.microsoft.com/office/drawing/2014/main" id="{51FCA182-96ED-429A-9DE6-FF570683C3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E97CB6-E06A-48F3-B34B-45AC1EF4A77C}"/>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3381132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E9031C-524F-45D9-96B1-B0ED9FE6AC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17A9BAD-9D36-4762-B844-DDDC77495E2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5A2E8A-07CF-4740-AF4C-16AC2E373980}"/>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5" name="Footer Placeholder 4">
            <a:extLst>
              <a:ext uri="{FF2B5EF4-FFF2-40B4-BE49-F238E27FC236}">
                <a16:creationId xmlns:a16="http://schemas.microsoft.com/office/drawing/2014/main" id="{BABDE9FE-A136-4876-B1A4-ADF8F3C62F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D34BE5-F8CF-435F-96E8-E2CEBBEBEFDF}"/>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92067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EFB14-B4A2-4257-A15C-8078F19E9F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C4EC4B-DBA5-43B2-A518-A0793D83D9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9A067F-1692-45E6-BC6E-E09FC4BDA9B3}"/>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5" name="Footer Placeholder 4">
            <a:extLst>
              <a:ext uri="{FF2B5EF4-FFF2-40B4-BE49-F238E27FC236}">
                <a16:creationId xmlns:a16="http://schemas.microsoft.com/office/drawing/2014/main" id="{FBBB0BAC-B623-47AF-BFC7-228426BDAE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E7E474-7D45-4576-888D-36AE48BFD05E}"/>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1391923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0BFF-3C12-44CF-AB20-B512A99954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4420994-D10A-4B95-B3F8-6603E986D5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D284C3C-FD7C-4782-9DBB-60389488731F}"/>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5" name="Footer Placeholder 4">
            <a:extLst>
              <a:ext uri="{FF2B5EF4-FFF2-40B4-BE49-F238E27FC236}">
                <a16:creationId xmlns:a16="http://schemas.microsoft.com/office/drawing/2014/main" id="{3CA5D97B-3B20-4B4B-AB38-226DEDB588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343736-8817-419F-A471-CC6991BEB256}"/>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2585172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CAC4F-9BFE-408C-A1D6-5A5D484A19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01923D-CEAB-4F4F-8B2F-C8C655190F7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CFFC8B-ECC5-4559-8189-87D1394B0A9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BCB5B4-1C56-41D9-924C-FED791DF21C2}"/>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6" name="Footer Placeholder 5">
            <a:extLst>
              <a:ext uri="{FF2B5EF4-FFF2-40B4-BE49-F238E27FC236}">
                <a16:creationId xmlns:a16="http://schemas.microsoft.com/office/drawing/2014/main" id="{E69B4AD6-4DB3-4B2C-AA20-974D11DE44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91FC4E-EF65-4E6A-A324-E7975135DE61}"/>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53753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3888-5539-4D0B-9643-10BAC82017C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F46A6F-39C3-4760-805E-F7D0FE5A97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B9482-4594-4B9C-9FD6-F822F6D4BCD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BA0C9B8-E425-475E-A556-4CFE720C3C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F7004B4-0D4F-438B-A2F5-453DB6E6C67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D8C19A1-1A1E-43E6-B76D-2EBBE4F234B3}"/>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8" name="Footer Placeholder 7">
            <a:extLst>
              <a:ext uri="{FF2B5EF4-FFF2-40B4-BE49-F238E27FC236}">
                <a16:creationId xmlns:a16="http://schemas.microsoft.com/office/drawing/2014/main" id="{3110CA61-7984-412C-8C60-7460A6F3A6B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63C53D5-DC94-46D7-A559-6168BB5DFAFD}"/>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1516628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D9DC7-68E9-4C06-A198-94050DFEFD5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D22B088-65FB-4947-9D47-FA826F687BF7}"/>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4" name="Footer Placeholder 3">
            <a:extLst>
              <a:ext uri="{FF2B5EF4-FFF2-40B4-BE49-F238E27FC236}">
                <a16:creationId xmlns:a16="http://schemas.microsoft.com/office/drawing/2014/main" id="{480D4A08-18AF-439F-92B9-CA9FD1813E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AB5CBBB-DDB4-4E78-9B6C-9E159CA6B568}"/>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58725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01E20E-F7CE-4402-B260-B2AAD279FAB4}"/>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3" name="Footer Placeholder 2">
            <a:extLst>
              <a:ext uri="{FF2B5EF4-FFF2-40B4-BE49-F238E27FC236}">
                <a16:creationId xmlns:a16="http://schemas.microsoft.com/office/drawing/2014/main" id="{09265292-8D86-4834-9B7F-C21169E435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7DF919-1D9B-40AD-AE38-7653E923E8C8}"/>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558463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17C07-DE7C-4B00-8B95-53360DCC43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E7A311D-C492-4EFF-97A1-3A977B05C3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7ABE2F-366F-4085-8F2F-4AFE72FA50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894EC8-9CEB-4E5F-94BE-8574E5F1CA5A}"/>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6" name="Footer Placeholder 5">
            <a:extLst>
              <a:ext uri="{FF2B5EF4-FFF2-40B4-BE49-F238E27FC236}">
                <a16:creationId xmlns:a16="http://schemas.microsoft.com/office/drawing/2014/main" id="{F6EB4960-9E8F-468E-B25C-F12D980015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2F1B4A-A5C0-403A-A61C-E4C8D555D68B}"/>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3086000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E06EF-5C1E-450C-9469-6791FEAF52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6E590A3-6ECA-4AB2-A535-104A587A28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CBAC4AA-FEEA-4FB6-85CD-0197C563C5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B99AFA8-B7F6-4370-99A1-1F5C08CE4C20}"/>
              </a:ext>
            </a:extLst>
          </p:cNvPr>
          <p:cNvSpPr>
            <a:spLocks noGrp="1"/>
          </p:cNvSpPr>
          <p:nvPr>
            <p:ph type="dt" sz="half" idx="10"/>
          </p:nvPr>
        </p:nvSpPr>
        <p:spPr/>
        <p:txBody>
          <a:bodyPr/>
          <a:lstStyle/>
          <a:p>
            <a:fld id="{86ED39D4-3EAC-4BA0-8976-9E5974BD64ED}" type="datetimeFigureOut">
              <a:rPr lang="en-GB" smtClean="0"/>
              <a:t>23/01/2019</a:t>
            </a:fld>
            <a:endParaRPr lang="en-GB"/>
          </a:p>
        </p:txBody>
      </p:sp>
      <p:sp>
        <p:nvSpPr>
          <p:cNvPr id="6" name="Footer Placeholder 5">
            <a:extLst>
              <a:ext uri="{FF2B5EF4-FFF2-40B4-BE49-F238E27FC236}">
                <a16:creationId xmlns:a16="http://schemas.microsoft.com/office/drawing/2014/main" id="{7815BAD6-A82B-407D-A46C-546DC86EDD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4C770C-CCB7-417C-9392-8455F95D5B5E}"/>
              </a:ext>
            </a:extLst>
          </p:cNvPr>
          <p:cNvSpPr>
            <a:spLocks noGrp="1"/>
          </p:cNvSpPr>
          <p:nvPr>
            <p:ph type="sldNum" sz="quarter" idx="12"/>
          </p:nvPr>
        </p:nvSpPr>
        <p:spPr/>
        <p:txBody>
          <a:bodyPr/>
          <a:lstStyle/>
          <a:p>
            <a:fld id="{9D2EF1D0-6609-4CA1-BE8C-C63D8BFDCF39}" type="slidenum">
              <a:rPr lang="en-GB" smtClean="0"/>
              <a:t>‹#›</a:t>
            </a:fld>
            <a:endParaRPr lang="en-GB"/>
          </a:p>
        </p:txBody>
      </p:sp>
    </p:spTree>
    <p:extLst>
      <p:ext uri="{BB962C8B-B14F-4D97-AF65-F5344CB8AC3E}">
        <p14:creationId xmlns:p14="http://schemas.microsoft.com/office/powerpoint/2010/main" val="383111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533C11-16D1-4FD7-A1D5-75E08C0AE5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A78A80-6A7C-4516-9E2E-9D8796251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D27107-922E-4F6C-B742-4909190B55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ED39D4-3EAC-4BA0-8976-9E5974BD64ED}" type="datetimeFigureOut">
              <a:rPr lang="en-GB" smtClean="0"/>
              <a:t>23/01/2019</a:t>
            </a:fld>
            <a:endParaRPr lang="en-GB"/>
          </a:p>
        </p:txBody>
      </p:sp>
      <p:sp>
        <p:nvSpPr>
          <p:cNvPr id="5" name="Footer Placeholder 4">
            <a:extLst>
              <a:ext uri="{FF2B5EF4-FFF2-40B4-BE49-F238E27FC236}">
                <a16:creationId xmlns:a16="http://schemas.microsoft.com/office/drawing/2014/main" id="{D0226034-CB89-405B-BB3B-4C4517C5B1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5120387-72CD-4647-8DAD-82CB8A8A7F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EF1D0-6609-4CA1-BE8C-C63D8BFDCF39}" type="slidenum">
              <a:rPr lang="en-GB" smtClean="0"/>
              <a:t>‹#›</a:t>
            </a:fld>
            <a:endParaRPr lang="en-GB"/>
          </a:p>
        </p:txBody>
      </p:sp>
    </p:spTree>
    <p:extLst>
      <p:ext uri="{BB962C8B-B14F-4D97-AF65-F5344CB8AC3E}">
        <p14:creationId xmlns:p14="http://schemas.microsoft.com/office/powerpoint/2010/main" val="3603258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v.e.porley@sms.ed.ac.u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6A420-86B7-47F7-9D38-BE10BDF3C166}"/>
              </a:ext>
            </a:extLst>
          </p:cNvPr>
          <p:cNvSpPr>
            <a:spLocks noGrp="1"/>
          </p:cNvSpPr>
          <p:nvPr>
            <p:ph type="title"/>
          </p:nvPr>
        </p:nvSpPr>
        <p:spPr>
          <a:xfrm>
            <a:off x="838200" y="254288"/>
            <a:ext cx="10515600" cy="1325563"/>
          </a:xfrm>
        </p:spPr>
        <p:txBody>
          <a:bodyPr/>
          <a:lstStyle/>
          <a:p>
            <a:r>
              <a:rPr lang="en-GB" dirty="0"/>
              <a:t>Availability of Potable Water</a:t>
            </a:r>
          </a:p>
        </p:txBody>
      </p:sp>
      <p:sp>
        <p:nvSpPr>
          <p:cNvPr id="3" name="Content Placeholder 2">
            <a:extLst>
              <a:ext uri="{FF2B5EF4-FFF2-40B4-BE49-F238E27FC236}">
                <a16:creationId xmlns:a16="http://schemas.microsoft.com/office/drawing/2014/main" id="{8BF02262-06CC-4439-A3EB-A8D771283C0B}"/>
              </a:ext>
            </a:extLst>
          </p:cNvPr>
          <p:cNvSpPr>
            <a:spLocks noGrp="1"/>
          </p:cNvSpPr>
          <p:nvPr>
            <p:ph idx="1"/>
          </p:nvPr>
        </p:nvSpPr>
        <p:spPr>
          <a:xfrm>
            <a:off x="838200" y="1690688"/>
            <a:ext cx="8111836" cy="4351337"/>
          </a:xfrm>
        </p:spPr>
        <p:txBody>
          <a:bodyPr>
            <a:normAutofit fontScale="92500"/>
          </a:bodyPr>
          <a:lstStyle/>
          <a:p>
            <a:pPr marL="0" indent="0">
              <a:buNone/>
            </a:pPr>
            <a:r>
              <a:rPr lang="en-GB" sz="2400" b="1" dirty="0">
                <a:solidFill>
                  <a:schemeClr val="tx2">
                    <a:lumMod val="75000"/>
                  </a:schemeClr>
                </a:solidFill>
              </a:rPr>
              <a:t>Victoria Porley, Hydro Nation Scholar </a:t>
            </a:r>
            <a:r>
              <a:rPr lang="en-GB" sz="2400" dirty="0">
                <a:solidFill>
                  <a:schemeClr val="tx2">
                    <a:lumMod val="75000"/>
                  </a:schemeClr>
                </a:solidFill>
              </a:rPr>
              <a:t>(</a:t>
            </a:r>
            <a:r>
              <a:rPr lang="en-GB" sz="2400" dirty="0">
                <a:solidFill>
                  <a:schemeClr val="tx2">
                    <a:lumMod val="75000"/>
                  </a:schemeClr>
                </a:solidFill>
                <a:hlinkClick r:id="rId3"/>
              </a:rPr>
              <a:t>v.e.porley@sms.ed.ac.uk</a:t>
            </a:r>
            <a:r>
              <a:rPr lang="en-GB" sz="2400" dirty="0">
                <a:solidFill>
                  <a:schemeClr val="tx2">
                    <a:lumMod val="75000"/>
                  </a:schemeClr>
                </a:solidFill>
              </a:rPr>
              <a:t>)</a:t>
            </a:r>
            <a:r>
              <a:rPr lang="en-GB" sz="2400" b="1" dirty="0">
                <a:solidFill>
                  <a:schemeClr val="tx2">
                    <a:lumMod val="75000"/>
                  </a:schemeClr>
                </a:solidFill>
              </a:rPr>
              <a:t>:</a:t>
            </a:r>
          </a:p>
          <a:p>
            <a:pPr marL="0" indent="0">
              <a:buNone/>
            </a:pPr>
            <a:r>
              <a:rPr lang="en-GB" sz="2400" b="1" dirty="0">
                <a:solidFill>
                  <a:schemeClr val="tx2">
                    <a:lumMod val="75000"/>
                  </a:schemeClr>
                </a:solidFill>
              </a:rPr>
              <a:t>“</a:t>
            </a:r>
            <a:r>
              <a:rPr lang="en-GB" sz="2400" dirty="0">
                <a:solidFill>
                  <a:schemeClr val="tx2">
                    <a:lumMod val="75000"/>
                  </a:schemeClr>
                </a:solidFill>
              </a:rPr>
              <a:t>Water Purification in Rural India using Sunlight and Low-cost Materials”</a:t>
            </a:r>
            <a:endParaRPr lang="en-GB" sz="2400" b="1" dirty="0">
              <a:solidFill>
                <a:schemeClr val="tx2">
                  <a:lumMod val="75000"/>
                </a:schemeClr>
              </a:solidFill>
            </a:endParaRPr>
          </a:p>
          <a:p>
            <a:endParaRPr lang="en-GB" sz="2400" b="1" dirty="0">
              <a:solidFill>
                <a:schemeClr val="tx2">
                  <a:lumMod val="75000"/>
                </a:schemeClr>
              </a:solidFill>
            </a:endParaRPr>
          </a:p>
          <a:p>
            <a:pPr marL="0" indent="0" algn="ctr">
              <a:buNone/>
            </a:pPr>
            <a:r>
              <a:rPr lang="en-GB" sz="2400" b="1" dirty="0">
                <a:solidFill>
                  <a:schemeClr val="tx2">
                    <a:lumMod val="75000"/>
                  </a:schemeClr>
                </a:solidFill>
              </a:rPr>
              <a:t>“</a:t>
            </a:r>
            <a:r>
              <a:rPr lang="en-GB" sz="2400" b="1" i="1" dirty="0">
                <a:solidFill>
                  <a:schemeClr val="tx2">
                    <a:lumMod val="75000"/>
                  </a:schemeClr>
                </a:solidFill>
              </a:rPr>
              <a:t>By 2050, at least one in four people is likely to live in a country affected by chronic or recurring shortages of fresh water</a:t>
            </a:r>
            <a:endParaRPr lang="en-GB" sz="2400" b="1" dirty="0">
              <a:solidFill>
                <a:schemeClr val="tx2">
                  <a:lumMod val="75000"/>
                </a:schemeClr>
              </a:solidFill>
            </a:endParaRPr>
          </a:p>
          <a:p>
            <a:pPr marL="0" indent="0">
              <a:buNone/>
            </a:pPr>
            <a:br>
              <a:rPr lang="en-GB" sz="2400" b="1" dirty="0">
                <a:solidFill>
                  <a:schemeClr val="tx2">
                    <a:lumMod val="75000"/>
                  </a:schemeClr>
                </a:solidFill>
              </a:rPr>
            </a:br>
            <a:endParaRPr lang="en-GB" sz="2400" b="1" dirty="0">
              <a:solidFill>
                <a:schemeClr val="tx2">
                  <a:lumMod val="75000"/>
                </a:schemeClr>
              </a:solidFill>
            </a:endParaRPr>
          </a:p>
          <a:p>
            <a:r>
              <a:rPr lang="en-GB" sz="2400" dirty="0"/>
              <a:t>UN Sustainable Development Goals (SDGs)</a:t>
            </a:r>
          </a:p>
          <a:p>
            <a:r>
              <a:rPr lang="en-GB" sz="2400" dirty="0"/>
              <a:t>17 goals to improve global living quality and protect the planet</a:t>
            </a:r>
          </a:p>
          <a:p>
            <a:endParaRPr lang="en-GB" dirty="0"/>
          </a:p>
          <a:p>
            <a:pPr marL="0" indent="0">
              <a:buNone/>
            </a:pPr>
            <a:endParaRPr lang="en-GB" dirty="0"/>
          </a:p>
        </p:txBody>
      </p:sp>
      <p:pic>
        <p:nvPicPr>
          <p:cNvPr id="4" name="Picture 2" descr="Goal 6 Clean Water and Sanitation">
            <a:extLst>
              <a:ext uri="{FF2B5EF4-FFF2-40B4-BE49-F238E27FC236}">
                <a16:creationId xmlns:a16="http://schemas.microsoft.com/office/drawing/2014/main" id="{6CC743FA-CF8B-452A-A1A4-38162DE582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21091" y="3951432"/>
            <a:ext cx="1932709" cy="193270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19B1F4F8-FD7C-42C3-BA57-F22BEA253E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68244" y="1481328"/>
            <a:ext cx="2438400" cy="1947672"/>
          </a:xfrm>
          <a:prstGeom prst="rect">
            <a:avLst/>
          </a:prstGeom>
        </p:spPr>
      </p:pic>
    </p:spTree>
    <p:extLst>
      <p:ext uri="{BB962C8B-B14F-4D97-AF65-F5344CB8AC3E}">
        <p14:creationId xmlns:p14="http://schemas.microsoft.com/office/powerpoint/2010/main" val="769485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2F0DF-CA69-4E26-913E-EC67353E89C2}"/>
              </a:ext>
            </a:extLst>
          </p:cNvPr>
          <p:cNvSpPr>
            <a:spLocks noGrp="1"/>
          </p:cNvSpPr>
          <p:nvPr>
            <p:ph type="title"/>
          </p:nvPr>
        </p:nvSpPr>
        <p:spPr/>
        <p:txBody>
          <a:bodyPr/>
          <a:lstStyle/>
          <a:p>
            <a:r>
              <a:rPr lang="en-GB" dirty="0"/>
              <a:t>Hydro Nation Scholarship Research</a:t>
            </a:r>
          </a:p>
        </p:txBody>
      </p:sp>
      <p:sp>
        <p:nvSpPr>
          <p:cNvPr id="3" name="Content Placeholder 2">
            <a:extLst>
              <a:ext uri="{FF2B5EF4-FFF2-40B4-BE49-F238E27FC236}">
                <a16:creationId xmlns:a16="http://schemas.microsoft.com/office/drawing/2014/main" id="{9120F2D7-D4C4-42B1-9A88-45656F3DE01E}"/>
              </a:ext>
            </a:extLst>
          </p:cNvPr>
          <p:cNvSpPr>
            <a:spLocks noGrp="1"/>
          </p:cNvSpPr>
          <p:nvPr>
            <p:ph idx="1"/>
          </p:nvPr>
        </p:nvSpPr>
        <p:spPr>
          <a:xfrm>
            <a:off x="838200" y="1825625"/>
            <a:ext cx="10273145" cy="4351338"/>
          </a:xfrm>
        </p:spPr>
        <p:txBody>
          <a:bodyPr>
            <a:normAutofit fontScale="92500" lnSpcReduction="20000"/>
          </a:bodyPr>
          <a:lstStyle/>
          <a:p>
            <a:r>
              <a:rPr lang="en-GB" dirty="0"/>
              <a:t>Focus on </a:t>
            </a:r>
            <a:r>
              <a:rPr lang="en-GB" b="1" i="1" dirty="0"/>
              <a:t>photocatalysis</a:t>
            </a:r>
            <a:r>
              <a:rPr lang="en-GB" dirty="0"/>
              <a:t> – the initiation of chemical reactions to degrade organic molecules following irradiation with light</a:t>
            </a:r>
          </a:p>
          <a:p>
            <a:pPr marL="0" indent="0">
              <a:buNone/>
            </a:pPr>
            <a:endParaRPr lang="en-GB" dirty="0"/>
          </a:p>
          <a:p>
            <a:r>
              <a:rPr lang="en-GB" dirty="0"/>
              <a:t>Need to develop this into a method </a:t>
            </a:r>
            <a:br>
              <a:rPr lang="en-GB" dirty="0"/>
            </a:br>
            <a:r>
              <a:rPr lang="en-GB" dirty="0"/>
              <a:t>that makes clean water accessible for </a:t>
            </a:r>
            <a:br>
              <a:rPr lang="en-GB" dirty="0"/>
            </a:br>
            <a:r>
              <a:rPr lang="en-GB" dirty="0"/>
              <a:t>those most at risk</a:t>
            </a:r>
          </a:p>
          <a:p>
            <a:pPr lvl="1"/>
            <a:r>
              <a:rPr lang="en-GB" dirty="0"/>
              <a:t>Safe</a:t>
            </a:r>
          </a:p>
          <a:p>
            <a:pPr lvl="1"/>
            <a:r>
              <a:rPr lang="en-GB" dirty="0"/>
              <a:t>Cheap</a:t>
            </a:r>
          </a:p>
          <a:p>
            <a:pPr lvl="1"/>
            <a:r>
              <a:rPr lang="en-GB" dirty="0"/>
              <a:t>Robust</a:t>
            </a:r>
          </a:p>
          <a:p>
            <a:pPr lvl="1"/>
            <a:r>
              <a:rPr lang="en-GB" dirty="0"/>
              <a:t>Simple</a:t>
            </a:r>
          </a:p>
          <a:p>
            <a:pPr marL="0" indent="0">
              <a:buNone/>
            </a:pPr>
            <a:endParaRPr lang="en-GB" dirty="0"/>
          </a:p>
          <a:p>
            <a:r>
              <a:rPr lang="en-GB" dirty="0"/>
              <a:t>The social context must be kept in mind to drive this research in the most effective direction</a:t>
            </a:r>
          </a:p>
          <a:p>
            <a:endParaRPr lang="en-GB" dirty="0"/>
          </a:p>
          <a:p>
            <a:endParaRPr lang="en-GB" dirty="0"/>
          </a:p>
        </p:txBody>
      </p:sp>
      <p:pic>
        <p:nvPicPr>
          <p:cNvPr id="4" name="Picture 3">
            <a:extLst>
              <a:ext uri="{FF2B5EF4-FFF2-40B4-BE49-F238E27FC236}">
                <a16:creationId xmlns:a16="http://schemas.microsoft.com/office/drawing/2014/main" id="{D3AB698A-F73E-4EAE-A5F3-37B4455EB7F5}"/>
              </a:ext>
            </a:extLst>
          </p:cNvPr>
          <p:cNvPicPr>
            <a:picLocks noChangeAspect="1"/>
          </p:cNvPicPr>
          <p:nvPr/>
        </p:nvPicPr>
        <p:blipFill rotWithShape="1">
          <a:blip r:embed="rId3"/>
          <a:srcRect l="17726" t="37992" r="43182" b="28475"/>
          <a:stretch/>
        </p:blipFill>
        <p:spPr>
          <a:xfrm>
            <a:off x="6345381" y="2625436"/>
            <a:ext cx="4765964" cy="2298613"/>
          </a:xfrm>
          <a:prstGeom prst="rect">
            <a:avLst/>
          </a:prstGeom>
        </p:spPr>
      </p:pic>
      <p:sp>
        <p:nvSpPr>
          <p:cNvPr id="5" name="TextBox 4">
            <a:extLst>
              <a:ext uri="{FF2B5EF4-FFF2-40B4-BE49-F238E27FC236}">
                <a16:creationId xmlns:a16="http://schemas.microsoft.com/office/drawing/2014/main" id="{D4E18FE8-BBE7-4E07-92E9-8338919B9D7E}"/>
              </a:ext>
            </a:extLst>
          </p:cNvPr>
          <p:cNvSpPr txBox="1"/>
          <p:nvPr/>
        </p:nvSpPr>
        <p:spPr>
          <a:xfrm>
            <a:off x="6954982" y="6526420"/>
            <a:ext cx="5680363" cy="276999"/>
          </a:xfrm>
          <a:prstGeom prst="rect">
            <a:avLst/>
          </a:prstGeom>
          <a:noFill/>
        </p:spPr>
        <p:txBody>
          <a:bodyPr wrap="square" rtlCol="0">
            <a:spAutoFit/>
          </a:bodyPr>
          <a:lstStyle/>
          <a:p>
            <a:r>
              <a:rPr lang="en-GB" sz="1200" i="1" dirty="0"/>
              <a:t>G. </a:t>
            </a:r>
            <a:r>
              <a:rPr lang="en-GB" sz="1200" i="1" dirty="0" err="1"/>
              <a:t>Odling</a:t>
            </a:r>
            <a:r>
              <a:rPr lang="en-GB" sz="1200" i="1" dirty="0"/>
              <a:t>, A. </a:t>
            </a:r>
            <a:r>
              <a:rPr lang="en-GB" sz="1200" i="1" dirty="0" err="1"/>
              <a:t>Ivaturi</a:t>
            </a:r>
            <a:r>
              <a:rPr lang="en-GB" sz="1200" i="1" dirty="0"/>
              <a:t>, E. </a:t>
            </a:r>
            <a:r>
              <a:rPr lang="en-GB" sz="1200" i="1" dirty="0" err="1"/>
              <a:t>Chatzisymeon</a:t>
            </a:r>
            <a:r>
              <a:rPr lang="en-GB" sz="1200" i="1" dirty="0"/>
              <a:t>, N. Robertson, </a:t>
            </a:r>
            <a:r>
              <a:rPr lang="en-GB" sz="1200" i="1" dirty="0" err="1"/>
              <a:t>ChemCatChem</a:t>
            </a:r>
            <a:r>
              <a:rPr lang="en-GB" sz="1200" i="1" dirty="0"/>
              <a:t> </a:t>
            </a:r>
            <a:r>
              <a:rPr lang="en-GB" sz="1200" b="1" i="1" dirty="0"/>
              <a:t>2018</a:t>
            </a:r>
            <a:r>
              <a:rPr lang="en-GB" sz="1200" i="1" dirty="0"/>
              <a:t>, 10, 234.. </a:t>
            </a:r>
          </a:p>
        </p:txBody>
      </p:sp>
    </p:spTree>
    <p:extLst>
      <p:ext uri="{BB962C8B-B14F-4D97-AF65-F5344CB8AC3E}">
        <p14:creationId xmlns:p14="http://schemas.microsoft.com/office/powerpoint/2010/main" val="1911238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TotalTime>
  <Words>493</Words>
  <Application>Microsoft Office PowerPoint</Application>
  <PresentationFormat>Widescreen</PresentationFormat>
  <Paragraphs>28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Availability of Potable Water</vt:lpstr>
      <vt:lpstr>Hydro Nation Scholarship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Availability of Potable Water</dc:title>
  <dc:creator>Victoria Porley</dc:creator>
  <cp:lastModifiedBy>Laura Logie</cp:lastModifiedBy>
  <cp:revision>14</cp:revision>
  <cp:lastPrinted>2019-01-23T10:53:01Z</cp:lastPrinted>
  <dcterms:created xsi:type="dcterms:W3CDTF">2018-11-27T10:43:57Z</dcterms:created>
  <dcterms:modified xsi:type="dcterms:W3CDTF">2019-01-23T10:53:27Z</dcterms:modified>
</cp:coreProperties>
</file>