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0275213" cy="42803763"/>
  <p:notesSz cx="6858000" cy="9144000"/>
  <p:custDataLst>
    <p:tags r:id="rId4"/>
  </p:custDataLst>
  <p:defaultTextStyle>
    <a:defPPr>
      <a:defRPr lang="en-US"/>
    </a:defPPr>
    <a:lvl1pPr marL="0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88FC42-463C-4688-96DC-4EFB78386E61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7C508-8F09-8B22-D8CA-9A502157BAFF}" name="Sebastian Sprick" initials="SS" userId="S::sebastian.sprick@strath.ac.uk::e7849d94-5871-43e8-bec4-bd61a58f59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12D2D"/>
    <a:srgbClr val="68C54F"/>
    <a:srgbClr val="C6DAF1"/>
    <a:srgbClr val="333E48"/>
    <a:srgbClr val="11B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>
        <p:scale>
          <a:sx n="28" d="100"/>
          <a:sy n="28" d="100"/>
        </p:scale>
        <p:origin x="19" y="1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952A-DB1F-43A9-AA30-DADAAAD4E6B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CC90F-C2ED-4F06-ADDB-2C0E9C53F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1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CC90F-C2ED-4F06-ADDB-2C0E9C53F8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8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3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5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7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42"/>
            <a:ext cx="6811923" cy="36521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42"/>
            <a:ext cx="19931182" cy="36521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6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7"/>
            <a:ext cx="25733931" cy="9363318"/>
          </a:xfrm>
        </p:spPr>
        <p:txBody>
          <a:bodyPr anchor="b"/>
          <a:lstStyle>
            <a:lvl1pPr marL="0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1pPr>
            <a:lvl2pPr marL="2018355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5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52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52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8"/>
            <a:ext cx="16924687" cy="36531827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8" cy="29278968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6"/>
            <a:ext cx="18165128" cy="5023493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3"/>
            <a:ext cx="7064216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9F67-2E2C-4D4B-85F3-642926497124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3"/>
            <a:ext cx="9587151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3"/>
            <a:ext cx="7064216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36710" rtl="0" eaLnBrk="1" latinLnBrk="0" hangingPunct="1"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3766" indent="-1513766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127" kern="1200">
          <a:solidFill>
            <a:schemeClr val="tx1"/>
          </a:solidFill>
          <a:latin typeface="+mn-lt"/>
          <a:ea typeface="+mn-ea"/>
          <a:cs typeface="+mn-cs"/>
        </a:defRPr>
      </a:lvl1pPr>
      <a:lvl2pPr marL="3279827" indent="-1261472" algn="l" defTabSz="40367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361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29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»"/>
        <a:defRPr sz="8829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emf"/><Relationship Id="rId18" Type="http://schemas.openxmlformats.org/officeDocument/2006/relationships/image" Target="../media/image12.jpeg"/><Relationship Id="rId26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4.emf"/><Relationship Id="rId7" Type="http://schemas.openxmlformats.org/officeDocument/2006/relationships/image" Target="../media/image4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emf"/><Relationship Id="rId25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15" Type="http://schemas.openxmlformats.org/officeDocument/2006/relationships/image" Target="../media/image10.emf"/><Relationship Id="rId23" Type="http://schemas.openxmlformats.org/officeDocument/2006/relationships/image" Target="../media/image15.emf"/><Relationship Id="rId28" Type="http://schemas.openxmlformats.org/officeDocument/2006/relationships/oleObject" Target="../embeddings/oleObject9.bin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3.jpe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DCA1FA5-D535-8CBC-F0D9-A1E2101D26CA}"/>
              </a:ext>
            </a:extLst>
          </p:cNvPr>
          <p:cNvSpPr/>
          <p:nvPr/>
        </p:nvSpPr>
        <p:spPr>
          <a:xfrm>
            <a:off x="1022204" y="29622508"/>
            <a:ext cx="13814378" cy="9882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807B27-C27D-3887-9C44-BDE7A54A7CF6}"/>
              </a:ext>
            </a:extLst>
          </p:cNvPr>
          <p:cNvSpPr/>
          <p:nvPr/>
        </p:nvSpPr>
        <p:spPr>
          <a:xfrm>
            <a:off x="1019941" y="17574418"/>
            <a:ext cx="28216787" cy="1107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100990A3-A32D-423D-C8F6-8B37FD084DE1}"/>
              </a:ext>
            </a:extLst>
          </p:cNvPr>
          <p:cNvGrpSpPr/>
          <p:nvPr/>
        </p:nvGrpSpPr>
        <p:grpSpPr>
          <a:xfrm>
            <a:off x="1295977" y="19683873"/>
            <a:ext cx="13614362" cy="8510075"/>
            <a:chOff x="1333628" y="19700537"/>
            <a:chExt cx="13614362" cy="8510075"/>
          </a:xfrm>
        </p:grpSpPr>
        <p:grpSp>
          <p:nvGrpSpPr>
            <p:cNvPr id="1085" name="Group 1084">
              <a:extLst>
                <a:ext uri="{FF2B5EF4-FFF2-40B4-BE49-F238E27FC236}">
                  <a16:creationId xmlns:a16="http://schemas.microsoft.com/office/drawing/2014/main" id="{97B99E8A-A599-1E4C-17FD-CD4B3661628C}"/>
                </a:ext>
              </a:extLst>
            </p:cNvPr>
            <p:cNvGrpSpPr/>
            <p:nvPr/>
          </p:nvGrpSpPr>
          <p:grpSpPr>
            <a:xfrm>
              <a:off x="1337920" y="19700537"/>
              <a:ext cx="13610070" cy="8510075"/>
              <a:chOff x="1309710" y="19814082"/>
              <a:chExt cx="13610070" cy="8510075"/>
            </a:xfrm>
          </p:grpSpPr>
          <p:sp>
            <p:nvSpPr>
              <p:cNvPr id="1286" name="Rectangle 1285">
                <a:extLst>
                  <a:ext uri="{FF2B5EF4-FFF2-40B4-BE49-F238E27FC236}">
                    <a16:creationId xmlns:a16="http://schemas.microsoft.com/office/drawing/2014/main" id="{52EEA977-B39F-3BA2-354D-4252FDC7C1B9}"/>
                  </a:ext>
                </a:extLst>
              </p:cNvPr>
              <p:cNvSpPr/>
              <p:nvPr/>
            </p:nvSpPr>
            <p:spPr>
              <a:xfrm>
                <a:off x="1309710" y="19814082"/>
                <a:ext cx="13610070" cy="851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285" name="Group 1284">
                <a:extLst>
                  <a:ext uri="{FF2B5EF4-FFF2-40B4-BE49-F238E27FC236}">
                    <a16:creationId xmlns:a16="http://schemas.microsoft.com/office/drawing/2014/main" id="{DB033AE1-9E9C-FFCD-1D02-69A52C54279E}"/>
                  </a:ext>
                </a:extLst>
              </p:cNvPr>
              <p:cNvGrpSpPr/>
              <p:nvPr/>
            </p:nvGrpSpPr>
            <p:grpSpPr>
              <a:xfrm>
                <a:off x="1624138" y="20231045"/>
                <a:ext cx="12720667" cy="3940916"/>
                <a:chOff x="8104010" y="24054140"/>
                <a:chExt cx="12766507" cy="3940916"/>
              </a:xfrm>
            </p:grpSpPr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5DFF2DC6-DD1A-4314-4245-CABB56FF6852}"/>
                    </a:ext>
                  </a:extLst>
                </p:cNvPr>
                <p:cNvSpPr txBox="1"/>
                <p:nvPr/>
              </p:nvSpPr>
              <p:spPr>
                <a:xfrm>
                  <a:off x="8104010" y="24851908"/>
                  <a:ext cx="3054455" cy="2062103"/>
                </a:xfrm>
                <a:prstGeom prst="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Xenon light source – Simulates so</a:t>
                  </a:r>
                  <a:r>
                    <a:rPr lang="en-US" sz="3200" dirty="0"/>
                    <a:t>lar light</a:t>
                  </a:r>
                  <a:endParaRPr lang="en-GB" sz="3200" dirty="0"/>
                </a:p>
              </p:txBody>
            </p:sp>
            <p:sp>
              <p:nvSpPr>
                <p:cNvPr id="1233" name="Lightning Bolt 1232">
                  <a:extLst>
                    <a:ext uri="{FF2B5EF4-FFF2-40B4-BE49-F238E27FC236}">
                      <a16:creationId xmlns:a16="http://schemas.microsoft.com/office/drawing/2014/main" id="{0F6C5C83-7C72-9C39-4E80-EE48BF90EC06}"/>
                    </a:ext>
                  </a:extLst>
                </p:cNvPr>
                <p:cNvSpPr/>
                <p:nvPr/>
              </p:nvSpPr>
              <p:spPr>
                <a:xfrm rot="19342974">
                  <a:off x="11430723" y="25467377"/>
                  <a:ext cx="745191" cy="1087077"/>
                </a:xfrm>
                <a:prstGeom prst="lightningBol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35" name="Group 1234">
                  <a:extLst>
                    <a:ext uri="{FF2B5EF4-FFF2-40B4-BE49-F238E27FC236}">
                      <a16:creationId xmlns:a16="http://schemas.microsoft.com/office/drawing/2014/main" id="{C4214ABE-9701-0065-8F4A-B95BBBF6FBA2}"/>
                    </a:ext>
                  </a:extLst>
                </p:cNvPr>
                <p:cNvGrpSpPr/>
                <p:nvPr/>
              </p:nvGrpSpPr>
              <p:grpSpPr>
                <a:xfrm>
                  <a:off x="12638243" y="24672580"/>
                  <a:ext cx="2845553" cy="2682951"/>
                  <a:chOff x="11621061" y="10405126"/>
                  <a:chExt cx="3639003" cy="3541004"/>
                </a:xfrm>
              </p:grpSpPr>
              <p:grpSp>
                <p:nvGrpSpPr>
                  <p:cNvPr id="1236" name="Group 1235">
                    <a:extLst>
                      <a:ext uri="{FF2B5EF4-FFF2-40B4-BE49-F238E27FC236}">
                        <a16:creationId xmlns:a16="http://schemas.microsoft.com/office/drawing/2014/main" id="{6F0E45C0-086E-2C49-BE75-68CA9A987F65}"/>
                      </a:ext>
                    </a:extLst>
                  </p:cNvPr>
                  <p:cNvGrpSpPr/>
                  <p:nvPr/>
                </p:nvGrpSpPr>
                <p:grpSpPr>
                  <a:xfrm>
                    <a:off x="11635346" y="10405126"/>
                    <a:ext cx="3624718" cy="3540255"/>
                    <a:chOff x="11635346" y="10405126"/>
                    <a:chExt cx="3624718" cy="3540255"/>
                  </a:xfrm>
                </p:grpSpPr>
                <p:sp>
                  <p:nvSpPr>
                    <p:cNvPr id="1240" name="Rectangle 1239">
                      <a:extLst>
                        <a:ext uri="{FF2B5EF4-FFF2-40B4-BE49-F238E27FC236}">
                          <a16:creationId xmlns:a16="http://schemas.microsoft.com/office/drawing/2014/main" id="{45ABA092-0056-1855-7901-C7670C65A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35346" y="10405126"/>
                      <a:ext cx="3624718" cy="3540255"/>
                    </a:xfrm>
                    <a:prstGeom prst="rect">
                      <a:avLst/>
                    </a:prstGeom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1242" name="Group 1241">
                      <a:extLst>
                        <a:ext uri="{FF2B5EF4-FFF2-40B4-BE49-F238E27FC236}">
                          <a16:creationId xmlns:a16="http://schemas.microsoft.com/office/drawing/2014/main" id="{6471E6A6-B608-2E35-5AAF-D150750046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80786" y="11107286"/>
                      <a:ext cx="2819398" cy="2555591"/>
                      <a:chOff x="3535326" y="9976884"/>
                      <a:chExt cx="2819398" cy="2503656"/>
                    </a:xfrm>
                  </p:grpSpPr>
                  <p:sp>
                    <p:nvSpPr>
                      <p:cNvPr id="1245" name="Oval 1244">
                        <a:extLst>
                          <a:ext uri="{FF2B5EF4-FFF2-40B4-BE49-F238E27FC236}">
                            <a16:creationId xmlns:a16="http://schemas.microsoft.com/office/drawing/2014/main" id="{64AF9467-120E-CBAD-CEC8-0FD0F5AD7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24939" y="11887200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6" name="Oval 1245">
                        <a:extLst>
                          <a:ext uri="{FF2B5EF4-FFF2-40B4-BE49-F238E27FC236}">
                            <a16:creationId xmlns:a16="http://schemas.microsoft.com/office/drawing/2014/main" id="{BB04C785-C12A-0A91-5D85-2B4591C171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23907" y="11355572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8" name="Oval 1247">
                        <a:extLst>
                          <a:ext uri="{FF2B5EF4-FFF2-40B4-BE49-F238E27FC236}">
                            <a16:creationId xmlns:a16="http://schemas.microsoft.com/office/drawing/2014/main" id="{1AE57052-F33F-7311-C1DE-6BDA5AA0E6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5326" y="10776098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9" name="Oval 1248">
                        <a:extLst>
                          <a:ext uri="{FF2B5EF4-FFF2-40B4-BE49-F238E27FC236}">
                            <a16:creationId xmlns:a16="http://schemas.microsoft.com/office/drawing/2014/main" id="{EBBC44FF-B11D-FABF-3BA5-2AC3AA42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7293" y="11155326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50" name="Oval 1249">
                        <a:extLst>
                          <a:ext uri="{FF2B5EF4-FFF2-40B4-BE49-F238E27FC236}">
                            <a16:creationId xmlns:a16="http://schemas.microsoft.com/office/drawing/2014/main" id="{101C858E-8351-0906-006A-09AF69C25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576" y="10207256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51" name="Oval 1250">
                        <a:extLst>
                          <a:ext uri="{FF2B5EF4-FFF2-40B4-BE49-F238E27FC236}">
                            <a16:creationId xmlns:a16="http://schemas.microsoft.com/office/drawing/2014/main" id="{F5ED40FA-F15F-15B9-6286-74C774B58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952" y="11507972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3" name="Oval 1262">
                        <a:extLst>
                          <a:ext uri="{FF2B5EF4-FFF2-40B4-BE49-F238E27FC236}">
                            <a16:creationId xmlns:a16="http://schemas.microsoft.com/office/drawing/2014/main" id="{11759520-78FB-CF9D-5CC3-68BA22D566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37591" y="9976884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4" name="Oval 1263">
                        <a:extLst>
                          <a:ext uri="{FF2B5EF4-FFF2-40B4-BE49-F238E27FC236}">
                            <a16:creationId xmlns:a16="http://schemas.microsoft.com/office/drawing/2014/main" id="{BD917995-6F88-BEC8-D6CA-0052358EC7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1706" y="10538637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6" name="Oval 1265">
                        <a:extLst>
                          <a:ext uri="{FF2B5EF4-FFF2-40B4-BE49-F238E27FC236}">
                            <a16:creationId xmlns:a16="http://schemas.microsoft.com/office/drawing/2014/main" id="{BCCB03DB-08C3-41AC-B5F4-8AC8C2CF3E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3552" y="12097768"/>
                        <a:ext cx="382772" cy="382772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cxnSp>
                <p:nvCxnSpPr>
                  <p:cNvPr id="1237" name="Straight Connector 1236">
                    <a:extLst>
                      <a:ext uri="{FF2B5EF4-FFF2-40B4-BE49-F238E27FC236}">
                        <a16:creationId xmlns:a16="http://schemas.microsoft.com/office/drawing/2014/main" id="{4A4B044E-DE42-7BC8-7A59-4848ACB4DD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35346" y="10405872"/>
                    <a:ext cx="0" cy="354025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8" name="Straight Connector 1237">
                    <a:extLst>
                      <a:ext uri="{FF2B5EF4-FFF2-40B4-BE49-F238E27FC236}">
                        <a16:creationId xmlns:a16="http://schemas.microsoft.com/office/drawing/2014/main" id="{EF3BFE02-D4F3-942A-53EE-2AC784177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621061" y="13946130"/>
                    <a:ext cx="3639002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9" name="Straight Connector 1238">
                    <a:extLst>
                      <a:ext uri="{FF2B5EF4-FFF2-40B4-BE49-F238E27FC236}">
                        <a16:creationId xmlns:a16="http://schemas.microsoft.com/office/drawing/2014/main" id="{5DE95705-4C18-43FC-BA55-571292F342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260063" y="10405126"/>
                    <a:ext cx="0" cy="354025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6" name="Straight Arrow Connector 1275">
                  <a:extLst>
                    <a:ext uri="{FF2B5EF4-FFF2-40B4-BE49-F238E27FC236}">
                      <a16:creationId xmlns:a16="http://schemas.microsoft.com/office/drawing/2014/main" id="{023B32FB-F54F-A172-3137-93263E8B4B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483795" y="24922610"/>
                  <a:ext cx="821743" cy="1223741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7" name="TextBox 1276">
                  <a:extLst>
                    <a:ext uri="{FF2B5EF4-FFF2-40B4-BE49-F238E27FC236}">
                      <a16:creationId xmlns:a16="http://schemas.microsoft.com/office/drawing/2014/main" id="{832F6497-DC92-252D-FF44-55F009C44737}"/>
                    </a:ext>
                  </a:extLst>
                </p:cNvPr>
                <p:cNvSpPr txBox="1"/>
                <p:nvPr/>
              </p:nvSpPr>
              <p:spPr>
                <a:xfrm>
                  <a:off x="16714876" y="24054140"/>
                  <a:ext cx="4091423" cy="1077218"/>
                </a:xfrm>
                <a:prstGeom prst="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dirty="0"/>
                    <a:t>Gas chromatography to measure </a:t>
                  </a:r>
                  <a:r>
                    <a:rPr lang="en-GB" sz="3200" b="1" dirty="0"/>
                    <a:t>H</a:t>
                  </a:r>
                  <a:r>
                    <a:rPr lang="en-GB" sz="3200" b="1" baseline="-25000" dirty="0"/>
                    <a:t>2</a:t>
                  </a:r>
                  <a:r>
                    <a:rPr lang="en-GB" sz="3200" b="1" dirty="0"/>
                    <a:t> production</a:t>
                  </a:r>
                </a:p>
              </p:txBody>
            </p:sp>
            <p:sp>
              <p:nvSpPr>
                <p:cNvPr id="1282" name="TextBox 1281">
                  <a:extLst>
                    <a:ext uri="{FF2B5EF4-FFF2-40B4-BE49-F238E27FC236}">
                      <a16:creationId xmlns:a16="http://schemas.microsoft.com/office/drawing/2014/main" id="{B6B295FD-0DC9-4A09-510C-0F77C39ACDDE}"/>
                    </a:ext>
                  </a:extLst>
                </p:cNvPr>
                <p:cNvSpPr txBox="1"/>
                <p:nvPr/>
              </p:nvSpPr>
              <p:spPr>
                <a:xfrm>
                  <a:off x="16779094" y="26425396"/>
                  <a:ext cx="4091423" cy="1569660"/>
                </a:xfrm>
                <a:prstGeom prst="rect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200" dirty="0"/>
                    <a:t>GC-MS and UV-Vis to monitor </a:t>
                  </a:r>
                  <a:r>
                    <a:rPr lang="en-GB" sz="3200" b="1" dirty="0"/>
                    <a:t>pollutant degradation </a:t>
                  </a:r>
                </a:p>
              </p:txBody>
            </p:sp>
            <p:cxnSp>
              <p:nvCxnSpPr>
                <p:cNvPr id="1284" name="Straight Arrow Connector 1283">
                  <a:extLst>
                    <a:ext uri="{FF2B5EF4-FFF2-40B4-BE49-F238E27FC236}">
                      <a16:creationId xmlns:a16="http://schemas.microsoft.com/office/drawing/2014/main" id="{73BA68E6-D952-149E-0692-2660DEEE6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8185" y="26128013"/>
                  <a:ext cx="821743" cy="1223741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0" name="TextBox 1289">
              <a:extLst>
                <a:ext uri="{FF2B5EF4-FFF2-40B4-BE49-F238E27FC236}">
                  <a16:creationId xmlns:a16="http://schemas.microsoft.com/office/drawing/2014/main" id="{3A3A0C93-9A22-996D-4922-A59C42CE6A6A}"/>
                </a:ext>
              </a:extLst>
            </p:cNvPr>
            <p:cNvSpPr txBox="1"/>
            <p:nvPr/>
          </p:nvSpPr>
          <p:spPr>
            <a:xfrm>
              <a:off x="5749123" y="24483443"/>
              <a:ext cx="3945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Micropollutants</a:t>
              </a:r>
            </a:p>
          </p:txBody>
        </p:sp>
        <p:sp>
          <p:nvSpPr>
            <p:cNvPr id="1292" name="TextBox 1291">
              <a:extLst>
                <a:ext uri="{FF2B5EF4-FFF2-40B4-BE49-F238E27FC236}">
                  <a16:creationId xmlns:a16="http://schemas.microsoft.com/office/drawing/2014/main" id="{33F350AB-B68A-553E-1055-1693038E7FB3}"/>
                </a:ext>
              </a:extLst>
            </p:cNvPr>
            <p:cNvSpPr txBox="1"/>
            <p:nvPr/>
          </p:nvSpPr>
          <p:spPr>
            <a:xfrm>
              <a:off x="1563844" y="27140545"/>
              <a:ext cx="3126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Methylene Blue</a:t>
              </a:r>
            </a:p>
          </p:txBody>
        </p:sp>
        <p:sp>
          <p:nvSpPr>
            <p:cNvPr id="1293" name="TextBox 1292">
              <a:extLst>
                <a:ext uri="{FF2B5EF4-FFF2-40B4-BE49-F238E27FC236}">
                  <a16:creationId xmlns:a16="http://schemas.microsoft.com/office/drawing/2014/main" id="{9D3E6EE5-2DC2-D27B-727C-EB7D98183FDA}"/>
                </a:ext>
              </a:extLst>
            </p:cNvPr>
            <p:cNvSpPr txBox="1"/>
            <p:nvPr/>
          </p:nvSpPr>
          <p:spPr>
            <a:xfrm>
              <a:off x="5436619" y="27140545"/>
              <a:ext cx="2387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Tetracycline</a:t>
              </a:r>
            </a:p>
          </p:txBody>
        </p:sp>
        <p:sp>
          <p:nvSpPr>
            <p:cNvPr id="1295" name="TextBox 1294">
              <a:extLst>
                <a:ext uri="{FF2B5EF4-FFF2-40B4-BE49-F238E27FC236}">
                  <a16:creationId xmlns:a16="http://schemas.microsoft.com/office/drawing/2014/main" id="{160ED1C3-5B01-C430-77A5-7ACACE65C263}"/>
                </a:ext>
              </a:extLst>
            </p:cNvPr>
            <p:cNvSpPr txBox="1"/>
            <p:nvPr/>
          </p:nvSpPr>
          <p:spPr>
            <a:xfrm>
              <a:off x="8114745" y="27140545"/>
              <a:ext cx="3597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Sulfamethoxazole</a:t>
              </a:r>
            </a:p>
          </p:txBody>
        </p: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FB16DC5B-61E4-A9EC-9CF9-52B9E3E75193}"/>
                </a:ext>
              </a:extLst>
            </p:cNvPr>
            <p:cNvSpPr txBox="1"/>
            <p:nvPr/>
          </p:nvSpPr>
          <p:spPr>
            <a:xfrm>
              <a:off x="11465999" y="27140545"/>
              <a:ext cx="3126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Ibuprofen</a:t>
              </a:r>
            </a:p>
          </p:txBody>
        </p:sp>
        <p:cxnSp>
          <p:nvCxnSpPr>
            <p:cNvPr id="1288" name="Straight Connector 1287">
              <a:extLst>
                <a:ext uri="{FF2B5EF4-FFF2-40B4-BE49-F238E27FC236}">
                  <a16:creationId xmlns:a16="http://schemas.microsoft.com/office/drawing/2014/main" id="{D4E7D971-6F92-DEB3-7DDE-E4CF613B78D7}"/>
                </a:ext>
              </a:extLst>
            </p:cNvPr>
            <p:cNvCxnSpPr/>
            <p:nvPr/>
          </p:nvCxnSpPr>
          <p:spPr>
            <a:xfrm flipH="1" flipV="1">
              <a:off x="1333628" y="24412024"/>
              <a:ext cx="13610070" cy="4699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8" name="Oval 1097">
            <a:extLst>
              <a:ext uri="{FF2B5EF4-FFF2-40B4-BE49-F238E27FC236}">
                <a16:creationId xmlns:a16="http://schemas.microsoft.com/office/drawing/2014/main" id="{ABDB933A-554B-0CB2-9545-402D0FBC4E46}"/>
              </a:ext>
            </a:extLst>
          </p:cNvPr>
          <p:cNvSpPr>
            <a:spLocks/>
          </p:cNvSpPr>
          <p:nvPr/>
        </p:nvSpPr>
        <p:spPr>
          <a:xfrm>
            <a:off x="2760020" y="25499841"/>
            <a:ext cx="587256" cy="615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7" name="Oval 1096">
            <a:extLst>
              <a:ext uri="{FF2B5EF4-FFF2-40B4-BE49-F238E27FC236}">
                <a16:creationId xmlns:a16="http://schemas.microsoft.com/office/drawing/2014/main" id="{1A62F0F9-CD49-5513-794B-36C2EF4F9D52}"/>
              </a:ext>
            </a:extLst>
          </p:cNvPr>
          <p:cNvSpPr/>
          <p:nvPr/>
        </p:nvSpPr>
        <p:spPr>
          <a:xfrm>
            <a:off x="5103194" y="26560653"/>
            <a:ext cx="587256" cy="615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5" name="Oval 1094">
            <a:extLst>
              <a:ext uri="{FF2B5EF4-FFF2-40B4-BE49-F238E27FC236}">
                <a16:creationId xmlns:a16="http://schemas.microsoft.com/office/drawing/2014/main" id="{B78F9F6F-3252-C08E-91E6-F25274D43DBB}"/>
              </a:ext>
            </a:extLst>
          </p:cNvPr>
          <p:cNvSpPr/>
          <p:nvPr/>
        </p:nvSpPr>
        <p:spPr>
          <a:xfrm>
            <a:off x="7584715" y="26115309"/>
            <a:ext cx="587256" cy="615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291" name="Object 1290">
            <a:extLst>
              <a:ext uri="{FF2B5EF4-FFF2-40B4-BE49-F238E27FC236}">
                <a16:creationId xmlns:a16="http://schemas.microsoft.com/office/drawing/2014/main" id="{870E37C2-AD86-C2E0-FAD6-62089553F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19076"/>
              </p:ext>
            </p:extLst>
          </p:nvPr>
        </p:nvGraphicFramePr>
        <p:xfrm>
          <a:off x="5026025" y="25426988"/>
          <a:ext cx="31337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28800" imgH="929860" progId="ChemDraw.Document.6.0">
                  <p:embed/>
                </p:oleObj>
              </mc:Choice>
              <mc:Fallback>
                <p:oleObj name="CS ChemDraw Drawing" r:id="rId3" imgW="1828800" imgH="929860" progId="ChemDraw.Document.6.0">
                  <p:embed/>
                  <p:pic>
                    <p:nvPicPr>
                      <p:cNvPr id="1291" name="Object 1290">
                        <a:extLst>
                          <a:ext uri="{FF2B5EF4-FFF2-40B4-BE49-F238E27FC236}">
                            <a16:creationId xmlns:a16="http://schemas.microsoft.com/office/drawing/2014/main" id="{870E37C2-AD86-C2E0-FAD6-62089553F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6025" y="25426988"/>
                        <a:ext cx="313372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7" name="Oval 1076">
            <a:extLst>
              <a:ext uri="{FF2B5EF4-FFF2-40B4-BE49-F238E27FC236}">
                <a16:creationId xmlns:a16="http://schemas.microsoft.com/office/drawing/2014/main" id="{C3CCE143-1A5F-6D2E-1665-D0D0FA8013F2}"/>
              </a:ext>
            </a:extLst>
          </p:cNvPr>
          <p:cNvSpPr/>
          <p:nvPr/>
        </p:nvSpPr>
        <p:spPr>
          <a:xfrm>
            <a:off x="10711185" y="26437277"/>
            <a:ext cx="587256" cy="615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6810D-08C9-57D8-E9BC-5A86BD28F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91235" b="2347"/>
          <a:stretch/>
        </p:blipFill>
        <p:spPr>
          <a:xfrm>
            <a:off x="0" y="4552177"/>
            <a:ext cx="30256670" cy="12959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B4B451-15BE-968F-B65F-AF1805613A6C}"/>
              </a:ext>
            </a:extLst>
          </p:cNvPr>
          <p:cNvSpPr/>
          <p:nvPr/>
        </p:nvSpPr>
        <p:spPr>
          <a:xfrm>
            <a:off x="15340659" y="6909626"/>
            <a:ext cx="13814378" cy="103517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638EE-A93A-4C83-0B93-F7B2501737F8}"/>
              </a:ext>
            </a:extLst>
          </p:cNvPr>
          <p:cNvSpPr/>
          <p:nvPr/>
        </p:nvSpPr>
        <p:spPr>
          <a:xfrm>
            <a:off x="1000327" y="6906292"/>
            <a:ext cx="13814378" cy="103517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F78D2-72E7-EC63-A9A4-98457B26373D}"/>
              </a:ext>
            </a:extLst>
          </p:cNvPr>
          <p:cNvSpPr/>
          <p:nvPr/>
        </p:nvSpPr>
        <p:spPr>
          <a:xfrm>
            <a:off x="-37539" y="0"/>
            <a:ext cx="30312752" cy="5472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black background with blue and purple text&#10;&#10;Description automatically generated with low confidence">
            <a:extLst>
              <a:ext uri="{FF2B5EF4-FFF2-40B4-BE49-F238E27FC236}">
                <a16:creationId xmlns:a16="http://schemas.microsoft.com/office/drawing/2014/main" id="{D96F1769-0B4D-F6C7-F272-B1F8D0234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615" y="40049779"/>
            <a:ext cx="5561264" cy="1877114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4F527C3-92A8-CFD4-F544-638CE158E8F8}"/>
              </a:ext>
            </a:extLst>
          </p:cNvPr>
          <p:cNvSpPr txBox="1">
            <a:spLocks/>
          </p:cNvSpPr>
          <p:nvPr/>
        </p:nvSpPr>
        <p:spPr>
          <a:xfrm>
            <a:off x="514864" y="657149"/>
            <a:ext cx="22137533" cy="50279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036710" rtl="0" eaLnBrk="1" latinLnBrk="0" hangingPunct="1">
              <a:spcBef>
                <a:spcPct val="0"/>
              </a:spcBef>
              <a:buNone/>
              <a:defRPr sz="194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9039" algn="l"/>
            <a:r>
              <a:rPr lang="en-GB" sz="11600" dirty="0"/>
              <a:t>Organic Polymer Photocatalysts for Hydrogen Production and Micropollutant Removal in Wastewater</a:t>
            </a:r>
            <a:br>
              <a:rPr lang="en-GB" dirty="0"/>
            </a:br>
            <a:br>
              <a:rPr lang="en-GB" sz="2342" dirty="0"/>
            </a:br>
            <a:r>
              <a:rPr lang="en-GB" sz="4900" b="1" dirty="0"/>
              <a:t>Rhys Bourhill, R. Sebastian </a:t>
            </a:r>
            <a:r>
              <a:rPr lang="en-GB" sz="4900" b="1" dirty="0" err="1"/>
              <a:t>Sprick</a:t>
            </a:r>
            <a:r>
              <a:rPr lang="en-GB" sz="4900" b="1" dirty="0"/>
              <a:t>, </a:t>
            </a:r>
            <a:r>
              <a:rPr lang="en-GB" sz="4900" b="1" dirty="0" err="1"/>
              <a:t>Efthalia</a:t>
            </a:r>
            <a:r>
              <a:rPr lang="en-GB" sz="4900" b="1" dirty="0"/>
              <a:t> </a:t>
            </a:r>
            <a:r>
              <a:rPr lang="en-GB" sz="4900" b="1" dirty="0" err="1"/>
              <a:t>Chatzisymeon</a:t>
            </a:r>
            <a:br>
              <a:rPr lang="en-GB" sz="4900" dirty="0"/>
            </a:br>
            <a:r>
              <a:rPr lang="en-GB" sz="4900" dirty="0"/>
              <a:t>University of Strathclyde, Thomas Graham Building, 265 Cathedral Street, G1 1XL, UK.</a:t>
            </a:r>
            <a:br>
              <a:rPr lang="en-GB" sz="4900" dirty="0"/>
            </a:br>
            <a:r>
              <a:rPr lang="en-GB" sz="4900" b="1" dirty="0"/>
              <a:t>Email: rhys.bourhill.2018@uni.strath.ac.uk</a:t>
            </a:r>
            <a:br>
              <a:rPr lang="en-GB" sz="4900" b="1" dirty="0"/>
            </a:br>
            <a:r>
              <a:rPr lang="en-GB" sz="4900" b="1" dirty="0"/>
              <a:t>www.hydronationscholars.scot</a:t>
            </a:r>
            <a:br>
              <a:rPr lang="en-GB" sz="4900" dirty="0"/>
            </a:br>
            <a:endParaRPr lang="en-GB" sz="4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5EFD1-756C-07F7-2D94-3A3BD9F5BDCD}"/>
              </a:ext>
            </a:extLst>
          </p:cNvPr>
          <p:cNvSpPr txBox="1"/>
          <p:nvPr/>
        </p:nvSpPr>
        <p:spPr>
          <a:xfrm>
            <a:off x="1214712" y="6982183"/>
            <a:ext cx="5658014" cy="132070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 dirty="0"/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D093A-0553-A025-FF50-5B5C6544FCDB}"/>
              </a:ext>
            </a:extLst>
          </p:cNvPr>
          <p:cNvSpPr txBox="1"/>
          <p:nvPr/>
        </p:nvSpPr>
        <p:spPr>
          <a:xfrm>
            <a:off x="15507669" y="6998927"/>
            <a:ext cx="12952204" cy="132070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 dirty="0">
                <a:solidFill>
                  <a:schemeClr val="bg1"/>
                </a:solidFill>
              </a:rPr>
              <a:t>Why Polymer Photocatalysts?</a:t>
            </a:r>
            <a:endParaRPr lang="en-GB" sz="3600" dirty="0"/>
          </a:p>
        </p:txBody>
      </p:sp>
      <p:pic>
        <p:nvPicPr>
          <p:cNvPr id="18" name="Picture 17" descr="A picture containing screenshot, font, graphics, symbol&#10;&#10;Description automatically generated">
            <a:extLst>
              <a:ext uri="{FF2B5EF4-FFF2-40B4-BE49-F238E27FC236}">
                <a16:creationId xmlns:a16="http://schemas.microsoft.com/office/drawing/2014/main" id="{0AD1903C-D1E9-CF7D-8531-09FDC599DE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397" y="1795006"/>
            <a:ext cx="6238737" cy="22655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D52C89-C790-4DC3-9313-6881D3E04172}"/>
              </a:ext>
            </a:extLst>
          </p:cNvPr>
          <p:cNvSpPr txBox="1"/>
          <p:nvPr/>
        </p:nvSpPr>
        <p:spPr>
          <a:xfrm>
            <a:off x="1299872" y="18389032"/>
            <a:ext cx="12594060" cy="132070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 dirty="0"/>
              <a:t>Methods / Previous Research</a:t>
            </a:r>
          </a:p>
        </p:txBody>
      </p:sp>
      <p:grpSp>
        <p:nvGrpSpPr>
          <p:cNvPr id="1315" name="Group 1314">
            <a:extLst>
              <a:ext uri="{FF2B5EF4-FFF2-40B4-BE49-F238E27FC236}">
                <a16:creationId xmlns:a16="http://schemas.microsoft.com/office/drawing/2014/main" id="{61E92A43-6AF6-C035-C8B7-A2C68B3EBD54}"/>
              </a:ext>
            </a:extLst>
          </p:cNvPr>
          <p:cNvGrpSpPr/>
          <p:nvPr/>
        </p:nvGrpSpPr>
        <p:grpSpPr>
          <a:xfrm>
            <a:off x="1022204" y="39953044"/>
            <a:ext cx="7575437" cy="2353196"/>
            <a:chOff x="1022204" y="39953044"/>
            <a:chExt cx="8997048" cy="2015219"/>
          </a:xfrm>
        </p:grpSpPr>
        <p:sp>
          <p:nvSpPr>
            <p:cNvPr id="1314" name="Rectangle 1313">
              <a:extLst>
                <a:ext uri="{FF2B5EF4-FFF2-40B4-BE49-F238E27FC236}">
                  <a16:creationId xmlns:a16="http://schemas.microsoft.com/office/drawing/2014/main" id="{BBE415FF-EF23-6522-F718-075A50C658E9}"/>
                </a:ext>
              </a:extLst>
            </p:cNvPr>
            <p:cNvSpPr/>
            <p:nvPr/>
          </p:nvSpPr>
          <p:spPr>
            <a:xfrm>
              <a:off x="1022204" y="40029271"/>
              <a:ext cx="8997048" cy="1938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78C227-8857-4DFE-DFAA-5B2CB750BB6C}"/>
                </a:ext>
              </a:extLst>
            </p:cNvPr>
            <p:cNvSpPr txBox="1"/>
            <p:nvPr/>
          </p:nvSpPr>
          <p:spPr>
            <a:xfrm>
              <a:off x="1026306" y="39953044"/>
              <a:ext cx="8992946" cy="15550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Acknowledgements</a:t>
              </a:r>
            </a:p>
            <a:p>
              <a:endParaRPr lang="en-GB" sz="3200" b="1" dirty="0"/>
            </a:p>
            <a:p>
              <a:r>
                <a:rPr lang="en-GB" sz="2400" dirty="0"/>
                <a:t>This research is funded by The Scottish Government through the Hydro Nation Scholars Programme.</a:t>
              </a:r>
              <a:endParaRPr lang="en-GB" sz="2400" b="1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EE7EABA-71D0-6852-2E03-6BD8F4B1B902}"/>
              </a:ext>
            </a:extLst>
          </p:cNvPr>
          <p:cNvSpPr/>
          <p:nvPr/>
        </p:nvSpPr>
        <p:spPr>
          <a:xfrm>
            <a:off x="15460508" y="29601320"/>
            <a:ext cx="13814378" cy="99033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E8D1E-7076-BADD-51B7-9BE07A29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922" y="40378028"/>
            <a:ext cx="5225985" cy="15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D588563-D1AB-0BB1-9C32-4B63BC4F096F}"/>
              </a:ext>
            </a:extLst>
          </p:cNvPr>
          <p:cNvSpPr txBox="1"/>
          <p:nvPr/>
        </p:nvSpPr>
        <p:spPr>
          <a:xfrm>
            <a:off x="14662297" y="20946139"/>
            <a:ext cx="233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807EAF27-2EDA-22F3-3F22-C4867810131B}"/>
              </a:ext>
            </a:extLst>
          </p:cNvPr>
          <p:cNvGrpSpPr/>
          <p:nvPr/>
        </p:nvGrpSpPr>
        <p:grpSpPr>
          <a:xfrm>
            <a:off x="1214450" y="8087069"/>
            <a:ext cx="13223541" cy="5596819"/>
            <a:chOff x="6257774" y="7214138"/>
            <a:chExt cx="17538505" cy="7386776"/>
          </a:xfrm>
        </p:grpSpPr>
        <p:grpSp>
          <p:nvGrpSpPr>
            <p:cNvPr id="1152" name="Group 1151">
              <a:extLst>
                <a:ext uri="{FF2B5EF4-FFF2-40B4-BE49-F238E27FC236}">
                  <a16:creationId xmlns:a16="http://schemas.microsoft.com/office/drawing/2014/main" id="{A63D92B4-3997-B2BF-2BEE-6B79051AFF19}"/>
                </a:ext>
              </a:extLst>
            </p:cNvPr>
            <p:cNvGrpSpPr/>
            <p:nvPr/>
          </p:nvGrpSpPr>
          <p:grpSpPr>
            <a:xfrm>
              <a:off x="6257774" y="7214138"/>
              <a:ext cx="17538505" cy="7386776"/>
              <a:chOff x="6257774" y="7214138"/>
              <a:chExt cx="17538505" cy="7386776"/>
            </a:xfrm>
          </p:grpSpPr>
          <p:sp>
            <p:nvSpPr>
              <p:cNvPr id="1156" name="Rectangle 1155">
                <a:extLst>
                  <a:ext uri="{FF2B5EF4-FFF2-40B4-BE49-F238E27FC236}">
                    <a16:creationId xmlns:a16="http://schemas.microsoft.com/office/drawing/2014/main" id="{AD6EA4AF-BEB7-3123-F131-F8DB5A5F128D}"/>
                  </a:ext>
                </a:extLst>
              </p:cNvPr>
              <p:cNvSpPr/>
              <p:nvPr/>
            </p:nvSpPr>
            <p:spPr>
              <a:xfrm>
                <a:off x="11635346" y="10405126"/>
                <a:ext cx="10349239" cy="3540255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57" name="Group 1156">
                <a:extLst>
                  <a:ext uri="{FF2B5EF4-FFF2-40B4-BE49-F238E27FC236}">
                    <a16:creationId xmlns:a16="http://schemas.microsoft.com/office/drawing/2014/main" id="{88B2C725-8660-41A8-0CBD-8B4FDA481C03}"/>
                  </a:ext>
                </a:extLst>
              </p:cNvPr>
              <p:cNvGrpSpPr/>
              <p:nvPr/>
            </p:nvGrpSpPr>
            <p:grpSpPr>
              <a:xfrm>
                <a:off x="6257774" y="7214138"/>
                <a:ext cx="17538505" cy="7386776"/>
                <a:chOff x="5912334" y="7269751"/>
                <a:chExt cx="17538505" cy="7386776"/>
              </a:xfrm>
            </p:grpSpPr>
            <p:grpSp>
              <p:nvGrpSpPr>
                <p:cNvPr id="1158" name="Group 1157">
                  <a:extLst>
                    <a:ext uri="{FF2B5EF4-FFF2-40B4-BE49-F238E27FC236}">
                      <a16:creationId xmlns:a16="http://schemas.microsoft.com/office/drawing/2014/main" id="{CFBFB43E-8383-9164-7C7D-D98F7EF82F1B}"/>
                    </a:ext>
                  </a:extLst>
                </p:cNvPr>
                <p:cNvGrpSpPr/>
                <p:nvPr/>
              </p:nvGrpSpPr>
              <p:grpSpPr>
                <a:xfrm>
                  <a:off x="10250476" y="7269751"/>
                  <a:ext cx="13200363" cy="6233801"/>
                  <a:chOff x="2150456" y="6162854"/>
                  <a:chExt cx="13200363" cy="6107118"/>
                </a:xfrm>
              </p:grpSpPr>
              <p:sp>
                <p:nvSpPr>
                  <p:cNvPr id="1161" name="Oval 1160">
                    <a:extLst>
                      <a:ext uri="{FF2B5EF4-FFF2-40B4-BE49-F238E27FC236}">
                        <a16:creationId xmlns:a16="http://schemas.microsoft.com/office/drawing/2014/main" id="{61721908-D526-2265-B8D7-8EBC207BAF3D}"/>
                      </a:ext>
                    </a:extLst>
                  </p:cNvPr>
                  <p:cNvSpPr/>
                  <p:nvPr/>
                </p:nvSpPr>
                <p:spPr>
                  <a:xfrm>
                    <a:off x="3724939" y="11887200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2" name="Oval 1161">
                    <a:extLst>
                      <a:ext uri="{FF2B5EF4-FFF2-40B4-BE49-F238E27FC236}">
                        <a16:creationId xmlns:a16="http://schemas.microsoft.com/office/drawing/2014/main" id="{B60FEB5F-7E1C-3426-E71D-DE6D9755CAA4}"/>
                      </a:ext>
                    </a:extLst>
                  </p:cNvPr>
                  <p:cNvSpPr/>
                  <p:nvPr/>
                </p:nvSpPr>
                <p:spPr>
                  <a:xfrm>
                    <a:off x="4323907" y="11355572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4" name="Oval 1163">
                    <a:extLst>
                      <a:ext uri="{FF2B5EF4-FFF2-40B4-BE49-F238E27FC236}">
                        <a16:creationId xmlns:a16="http://schemas.microsoft.com/office/drawing/2014/main" id="{47DC7A67-0680-6F4C-64C7-3E79FD016203}"/>
                      </a:ext>
                    </a:extLst>
                  </p:cNvPr>
                  <p:cNvSpPr/>
                  <p:nvPr/>
                </p:nvSpPr>
                <p:spPr>
                  <a:xfrm>
                    <a:off x="3708704" y="10776097"/>
                    <a:ext cx="382772" cy="382772"/>
                  </a:xfrm>
                  <a:prstGeom prst="ellipse">
                    <a:avLst/>
                  </a:prstGeom>
                  <a:solidFill>
                    <a:srgbClr val="68C54F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5" name="Oval 1164">
                    <a:extLst>
                      <a:ext uri="{FF2B5EF4-FFF2-40B4-BE49-F238E27FC236}">
                        <a16:creationId xmlns:a16="http://schemas.microsoft.com/office/drawing/2014/main" id="{00428FD4-04FC-D254-8A61-BB6375B5EEAF}"/>
                      </a:ext>
                    </a:extLst>
                  </p:cNvPr>
                  <p:cNvSpPr/>
                  <p:nvPr/>
                </p:nvSpPr>
                <p:spPr>
                  <a:xfrm>
                    <a:off x="5277293" y="11155326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6" name="Oval 1165">
                    <a:extLst>
                      <a:ext uri="{FF2B5EF4-FFF2-40B4-BE49-F238E27FC236}">
                        <a16:creationId xmlns:a16="http://schemas.microsoft.com/office/drawing/2014/main" id="{89BD93B5-62FD-687F-C504-28138E64C797}"/>
                      </a:ext>
                    </a:extLst>
                  </p:cNvPr>
                  <p:cNvSpPr/>
                  <p:nvPr/>
                </p:nvSpPr>
                <p:spPr>
                  <a:xfrm>
                    <a:off x="4738576" y="10207256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7" name="Oval 1166">
                    <a:extLst>
                      <a:ext uri="{FF2B5EF4-FFF2-40B4-BE49-F238E27FC236}">
                        <a16:creationId xmlns:a16="http://schemas.microsoft.com/office/drawing/2014/main" id="{DA43C441-098B-298D-7155-3A3AD9D78822}"/>
                      </a:ext>
                    </a:extLst>
                  </p:cNvPr>
                  <p:cNvSpPr/>
                  <p:nvPr/>
                </p:nvSpPr>
                <p:spPr>
                  <a:xfrm>
                    <a:off x="5971952" y="11507972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8" name="Oval 1167">
                    <a:extLst>
                      <a:ext uri="{FF2B5EF4-FFF2-40B4-BE49-F238E27FC236}">
                        <a16:creationId xmlns:a16="http://schemas.microsoft.com/office/drawing/2014/main" id="{5C9AC8DE-DBEE-0320-FE84-6A553B3C8942}"/>
                      </a:ext>
                    </a:extLst>
                  </p:cNvPr>
                  <p:cNvSpPr/>
                  <p:nvPr/>
                </p:nvSpPr>
                <p:spPr>
                  <a:xfrm>
                    <a:off x="6776479" y="10607749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9" name="Oval 1168">
                    <a:extLst>
                      <a:ext uri="{FF2B5EF4-FFF2-40B4-BE49-F238E27FC236}">
                        <a16:creationId xmlns:a16="http://schemas.microsoft.com/office/drawing/2014/main" id="{2E7C9878-2DDE-D025-01C9-39028D1C7EC3}"/>
                      </a:ext>
                    </a:extLst>
                  </p:cNvPr>
                  <p:cNvSpPr/>
                  <p:nvPr/>
                </p:nvSpPr>
                <p:spPr>
                  <a:xfrm>
                    <a:off x="7166341" y="11770242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1" name="Oval 1170">
                    <a:extLst>
                      <a:ext uri="{FF2B5EF4-FFF2-40B4-BE49-F238E27FC236}">
                        <a16:creationId xmlns:a16="http://schemas.microsoft.com/office/drawing/2014/main" id="{82AEE0A0-29E0-2C49-E3A1-F44B072C5564}"/>
                      </a:ext>
                    </a:extLst>
                  </p:cNvPr>
                  <p:cNvSpPr/>
                  <p:nvPr/>
                </p:nvSpPr>
                <p:spPr>
                  <a:xfrm>
                    <a:off x="7871637" y="10639646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4" name="Oval 1173">
                    <a:extLst>
                      <a:ext uri="{FF2B5EF4-FFF2-40B4-BE49-F238E27FC236}">
                        <a16:creationId xmlns:a16="http://schemas.microsoft.com/office/drawing/2014/main" id="{E5D0C3C3-53A0-26CE-712B-323B6C4C41F7}"/>
                      </a:ext>
                    </a:extLst>
                  </p:cNvPr>
                  <p:cNvSpPr/>
                  <p:nvPr/>
                </p:nvSpPr>
                <p:spPr>
                  <a:xfrm>
                    <a:off x="8504275" y="11763153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5" name="Oval 1174">
                    <a:extLst>
                      <a:ext uri="{FF2B5EF4-FFF2-40B4-BE49-F238E27FC236}">
                        <a16:creationId xmlns:a16="http://schemas.microsoft.com/office/drawing/2014/main" id="{A921D1DB-E6FF-0C0B-0022-1FA0AAAC887F}"/>
                      </a:ext>
                    </a:extLst>
                  </p:cNvPr>
                  <p:cNvSpPr/>
                  <p:nvPr/>
                </p:nvSpPr>
                <p:spPr>
                  <a:xfrm>
                    <a:off x="8864011" y="10956851"/>
                    <a:ext cx="382772" cy="382772"/>
                  </a:xfrm>
                  <a:prstGeom prst="ellipse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9" name="Oval 1178">
                    <a:extLst>
                      <a:ext uri="{FF2B5EF4-FFF2-40B4-BE49-F238E27FC236}">
                        <a16:creationId xmlns:a16="http://schemas.microsoft.com/office/drawing/2014/main" id="{6DF2C948-3D21-70A9-E68B-80C74EE6009F}"/>
                      </a:ext>
                    </a:extLst>
                  </p:cNvPr>
                  <p:cNvSpPr/>
                  <p:nvPr/>
                </p:nvSpPr>
                <p:spPr>
                  <a:xfrm>
                    <a:off x="3937591" y="9976884"/>
                    <a:ext cx="382772" cy="382772"/>
                  </a:xfrm>
                  <a:prstGeom prst="ellipse">
                    <a:avLst/>
                  </a:prstGeom>
                  <a:solidFill>
                    <a:srgbClr val="E12D2D"/>
                  </a:solidFill>
                  <a:ln>
                    <a:solidFill>
                      <a:srgbClr val="E12D2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80" name="Oval 1179">
                    <a:extLst>
                      <a:ext uri="{FF2B5EF4-FFF2-40B4-BE49-F238E27FC236}">
                        <a16:creationId xmlns:a16="http://schemas.microsoft.com/office/drawing/2014/main" id="{C5F1DEFC-6918-FDB3-281F-E90685C38247}"/>
                      </a:ext>
                    </a:extLst>
                  </p:cNvPr>
                  <p:cNvSpPr/>
                  <p:nvPr/>
                </p:nvSpPr>
                <p:spPr>
                  <a:xfrm>
                    <a:off x="5771706" y="10538637"/>
                    <a:ext cx="382772" cy="382772"/>
                  </a:xfrm>
                  <a:prstGeom prst="ellipse">
                    <a:avLst/>
                  </a:prstGeom>
                  <a:solidFill>
                    <a:srgbClr val="E12D2D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2" name="Oval 1181">
                    <a:extLst>
                      <a:ext uri="{FF2B5EF4-FFF2-40B4-BE49-F238E27FC236}">
                        <a16:creationId xmlns:a16="http://schemas.microsoft.com/office/drawing/2014/main" id="{DD021921-482F-5099-43E3-4AD5B687AC7E}"/>
                      </a:ext>
                    </a:extLst>
                  </p:cNvPr>
                  <p:cNvSpPr/>
                  <p:nvPr/>
                </p:nvSpPr>
                <p:spPr>
                  <a:xfrm>
                    <a:off x="6757874" y="11158869"/>
                    <a:ext cx="382772" cy="382772"/>
                  </a:xfrm>
                  <a:prstGeom prst="ellipse">
                    <a:avLst/>
                  </a:prstGeom>
                  <a:solidFill>
                    <a:srgbClr val="E12D2D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6" name="Sun 1185">
                    <a:extLst>
                      <a:ext uri="{FF2B5EF4-FFF2-40B4-BE49-F238E27FC236}">
                        <a16:creationId xmlns:a16="http://schemas.microsoft.com/office/drawing/2014/main" id="{744DAF86-522F-E957-F062-AD7FD815365D}"/>
                      </a:ext>
                    </a:extLst>
                  </p:cNvPr>
                  <p:cNvSpPr/>
                  <p:nvPr/>
                </p:nvSpPr>
                <p:spPr>
                  <a:xfrm>
                    <a:off x="3232169" y="6437026"/>
                    <a:ext cx="1809809" cy="1731650"/>
                  </a:xfrm>
                  <a:prstGeom prst="sun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187" name="Straight Arrow Connector 1186">
                    <a:extLst>
                      <a:ext uri="{FF2B5EF4-FFF2-40B4-BE49-F238E27FC236}">
                        <a16:creationId xmlns:a16="http://schemas.microsoft.com/office/drawing/2014/main" id="{762D7FE2-8D99-5CBE-2F5D-B2E3AD683B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81504" y="9199528"/>
                    <a:ext cx="1466215" cy="1036081"/>
                  </a:xfrm>
                  <a:prstGeom prst="straightConnector1">
                    <a:avLst/>
                  </a:prstGeom>
                  <a:ln w="107950">
                    <a:solidFill>
                      <a:srgbClr val="E12D2D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8" name="TextBox 1187">
                    <a:extLst>
                      <a:ext uri="{FF2B5EF4-FFF2-40B4-BE49-F238E27FC236}">
                        <a16:creationId xmlns:a16="http://schemas.microsoft.com/office/drawing/2014/main" id="{D6B7DE60-8137-6D9A-E7DE-10E535D41E65}"/>
                      </a:ext>
                    </a:extLst>
                  </p:cNvPr>
                  <p:cNvSpPr txBox="1"/>
                  <p:nvPr/>
                </p:nvSpPr>
                <p:spPr>
                  <a:xfrm>
                    <a:off x="9698820" y="6162854"/>
                    <a:ext cx="5651999" cy="1711201"/>
                  </a:xfrm>
                  <a:prstGeom prst="rect">
                    <a:avLst/>
                  </a:prstGeom>
                  <a:noFill/>
                  <a:ln w="76200">
                    <a:solidFill>
                      <a:srgbClr val="00B050"/>
                    </a:solidFill>
                    <a:prstDash val="sysDash"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4000" b="1" dirty="0"/>
                      <a:t>H</a:t>
                    </a:r>
                    <a:r>
                      <a:rPr lang="en-GB" sz="4000" b="1" baseline="-25000" dirty="0"/>
                      <a:t>2</a:t>
                    </a:r>
                    <a:r>
                      <a:rPr lang="en-GB" sz="4000" b="1" dirty="0"/>
                      <a:t> + Breakdown of micropollutants</a:t>
                    </a:r>
                  </a:p>
                </p:txBody>
              </p:sp>
              <p:cxnSp>
                <p:nvCxnSpPr>
                  <p:cNvPr id="1191" name="Straight Arrow Connector 1190">
                    <a:extLst>
                      <a:ext uri="{FF2B5EF4-FFF2-40B4-BE49-F238E27FC236}">
                        <a16:creationId xmlns:a16="http://schemas.microsoft.com/office/drawing/2014/main" id="{B62BCDBB-77D2-178C-B448-7FFE2C931C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50456" y="11121655"/>
                    <a:ext cx="1310248" cy="1148317"/>
                  </a:xfrm>
                  <a:prstGeom prst="straightConnector1">
                    <a:avLst/>
                  </a:prstGeom>
                  <a:ln w="1079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9" name="TextBox 1158">
                  <a:extLst>
                    <a:ext uri="{FF2B5EF4-FFF2-40B4-BE49-F238E27FC236}">
                      <a16:creationId xmlns:a16="http://schemas.microsoft.com/office/drawing/2014/main" id="{617340F7-7159-79BE-FCF6-21103EDCECA9}"/>
                    </a:ext>
                  </a:extLst>
                </p:cNvPr>
                <p:cNvSpPr txBox="1"/>
                <p:nvPr/>
              </p:nvSpPr>
              <p:spPr>
                <a:xfrm>
                  <a:off x="5912334" y="9542019"/>
                  <a:ext cx="4878691" cy="934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>
                      <a:solidFill>
                        <a:srgbClr val="E12D2D"/>
                      </a:solidFill>
                    </a:rPr>
                    <a:t>Micropollutant</a:t>
                  </a:r>
                </a:p>
              </p:txBody>
            </p:sp>
            <p:sp>
              <p:nvSpPr>
                <p:cNvPr id="1160" name="TextBox 1159">
                  <a:extLst>
                    <a:ext uri="{FF2B5EF4-FFF2-40B4-BE49-F238E27FC236}">
                      <a16:creationId xmlns:a16="http://schemas.microsoft.com/office/drawing/2014/main" id="{1B2C139D-B1C8-F630-5D63-E4684C5F57E2}"/>
                    </a:ext>
                  </a:extLst>
                </p:cNvPr>
                <p:cNvSpPr txBox="1"/>
                <p:nvPr/>
              </p:nvSpPr>
              <p:spPr>
                <a:xfrm>
                  <a:off x="6095554" y="12909830"/>
                  <a:ext cx="4331149" cy="1746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4000" b="1" dirty="0">
                      <a:solidFill>
                        <a:srgbClr val="00B050"/>
                      </a:solidFill>
                    </a:rPr>
                    <a:t>Polymer Photocatalyst</a:t>
                  </a:r>
                </a:p>
              </p:txBody>
            </p:sp>
          </p:grpSp>
        </p:grp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FE2554F4-D665-9FC6-1164-A6660383AADD}"/>
                </a:ext>
              </a:extLst>
            </p:cNvPr>
            <p:cNvCxnSpPr>
              <a:cxnSpLocks/>
            </p:cNvCxnSpPr>
            <p:nvPr/>
          </p:nvCxnSpPr>
          <p:spPr>
            <a:xfrm>
              <a:off x="11635346" y="10405872"/>
              <a:ext cx="0" cy="35402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4" name="Straight Connector 1153">
              <a:extLst>
                <a:ext uri="{FF2B5EF4-FFF2-40B4-BE49-F238E27FC236}">
                  <a16:creationId xmlns:a16="http://schemas.microsoft.com/office/drawing/2014/main" id="{FCD7D861-3AC8-E4C6-0DFA-6984280A1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1061" y="13946130"/>
              <a:ext cx="10349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437A0CB2-5F70-AF94-7D5F-8006AFB83BEE}"/>
                </a:ext>
              </a:extLst>
            </p:cNvPr>
            <p:cNvCxnSpPr>
              <a:cxnSpLocks/>
            </p:cNvCxnSpPr>
            <p:nvPr/>
          </p:nvCxnSpPr>
          <p:spPr>
            <a:xfrm>
              <a:off x="21964128" y="10405127"/>
              <a:ext cx="0" cy="35402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6" name="TextBox 1195">
            <a:extLst>
              <a:ext uri="{FF2B5EF4-FFF2-40B4-BE49-F238E27FC236}">
                <a16:creationId xmlns:a16="http://schemas.microsoft.com/office/drawing/2014/main" id="{8E95FC54-3F4B-593F-B679-E0824072B9BA}"/>
              </a:ext>
            </a:extLst>
          </p:cNvPr>
          <p:cNvSpPr txBox="1"/>
          <p:nvPr/>
        </p:nvSpPr>
        <p:spPr>
          <a:xfrm>
            <a:off x="19383456" y="20523261"/>
            <a:ext cx="641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cxnSp>
        <p:nvCxnSpPr>
          <p:cNvPr id="1200" name="Straight Arrow Connector 1199">
            <a:extLst>
              <a:ext uri="{FF2B5EF4-FFF2-40B4-BE49-F238E27FC236}">
                <a16:creationId xmlns:a16="http://schemas.microsoft.com/office/drawing/2014/main" id="{55EA9863-9CF6-8FBF-E63B-E44164007463}"/>
              </a:ext>
            </a:extLst>
          </p:cNvPr>
          <p:cNvCxnSpPr>
            <a:cxnSpLocks/>
          </p:cNvCxnSpPr>
          <p:nvPr/>
        </p:nvCxnSpPr>
        <p:spPr>
          <a:xfrm>
            <a:off x="6341037" y="9566064"/>
            <a:ext cx="718826" cy="93507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Straight Arrow Connector 1200">
            <a:extLst>
              <a:ext uri="{FF2B5EF4-FFF2-40B4-BE49-F238E27FC236}">
                <a16:creationId xmlns:a16="http://schemas.microsoft.com/office/drawing/2014/main" id="{9A7BE0A8-2738-05C5-2D68-3BEFDA35BBD3}"/>
              </a:ext>
            </a:extLst>
          </p:cNvPr>
          <p:cNvCxnSpPr>
            <a:cxnSpLocks/>
          </p:cNvCxnSpPr>
          <p:nvPr/>
        </p:nvCxnSpPr>
        <p:spPr>
          <a:xfrm flipV="1">
            <a:off x="10504904" y="9565601"/>
            <a:ext cx="574048" cy="92074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7" name="Rectangle 1206">
            <a:extLst>
              <a:ext uri="{FF2B5EF4-FFF2-40B4-BE49-F238E27FC236}">
                <a16:creationId xmlns:a16="http://schemas.microsoft.com/office/drawing/2014/main" id="{463B1884-CA40-5C73-9D93-E86619A7EC41}"/>
              </a:ext>
            </a:extLst>
          </p:cNvPr>
          <p:cNvSpPr/>
          <p:nvPr/>
        </p:nvSpPr>
        <p:spPr>
          <a:xfrm>
            <a:off x="1128986" y="13782210"/>
            <a:ext cx="13468333" cy="33593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Photocatalyst converts solar energy into storable </a:t>
            </a:r>
            <a:r>
              <a:rPr lang="en-GB" sz="3600" b="1" dirty="0"/>
              <a:t>hydrogen</a:t>
            </a:r>
            <a:r>
              <a:rPr lang="en-GB" sz="3600" dirty="0"/>
              <a:t> fuel.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Micropollutants</a:t>
            </a:r>
            <a:r>
              <a:rPr lang="en-GB" sz="3600" dirty="0"/>
              <a:t> in water are broken down during the chemical reaction.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Polymer photocatalysts </a:t>
            </a:r>
            <a:r>
              <a:rPr lang="en-GB" sz="3600" dirty="0"/>
              <a:t>have potential for scale up as printed films.</a:t>
            </a:r>
          </a:p>
        </p:txBody>
      </p:sp>
      <p:pic>
        <p:nvPicPr>
          <p:cNvPr id="1220" name="Picture 1219">
            <a:extLst>
              <a:ext uri="{FF2B5EF4-FFF2-40B4-BE49-F238E27FC236}">
                <a16:creationId xmlns:a16="http://schemas.microsoft.com/office/drawing/2014/main" id="{39095132-E3E6-B787-C192-B58892878E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6" t="46342" r="-276" b="206"/>
          <a:stretch/>
        </p:blipFill>
        <p:spPr>
          <a:xfrm>
            <a:off x="15489163" y="35733632"/>
            <a:ext cx="6157341" cy="3768601"/>
          </a:xfrm>
          <a:prstGeom prst="rect">
            <a:avLst/>
          </a:prstGeom>
        </p:spPr>
      </p:pic>
      <p:sp>
        <p:nvSpPr>
          <p:cNvPr id="1306" name="Rectangle 1305">
            <a:extLst>
              <a:ext uri="{FF2B5EF4-FFF2-40B4-BE49-F238E27FC236}">
                <a16:creationId xmlns:a16="http://schemas.microsoft.com/office/drawing/2014/main" id="{881873DF-FE86-5B23-92E2-67C66BF82D99}"/>
              </a:ext>
            </a:extLst>
          </p:cNvPr>
          <p:cNvSpPr/>
          <p:nvPr/>
        </p:nvSpPr>
        <p:spPr>
          <a:xfrm>
            <a:off x="15565048" y="18866735"/>
            <a:ext cx="12672741" cy="644040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9" name="Oval 1098">
            <a:extLst>
              <a:ext uri="{FF2B5EF4-FFF2-40B4-BE49-F238E27FC236}">
                <a16:creationId xmlns:a16="http://schemas.microsoft.com/office/drawing/2014/main" id="{F42E5C55-249B-9552-D281-39D6A5ED0A99}"/>
              </a:ext>
            </a:extLst>
          </p:cNvPr>
          <p:cNvSpPr>
            <a:spLocks/>
          </p:cNvSpPr>
          <p:nvPr/>
        </p:nvSpPr>
        <p:spPr>
          <a:xfrm>
            <a:off x="25894484" y="23550878"/>
            <a:ext cx="696268" cy="6154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0" name="Oval 1099">
            <a:extLst>
              <a:ext uri="{FF2B5EF4-FFF2-40B4-BE49-F238E27FC236}">
                <a16:creationId xmlns:a16="http://schemas.microsoft.com/office/drawing/2014/main" id="{C1B65305-F850-2225-F447-AE3A1E460D05}"/>
              </a:ext>
            </a:extLst>
          </p:cNvPr>
          <p:cNvSpPr>
            <a:spLocks/>
          </p:cNvSpPr>
          <p:nvPr/>
        </p:nvSpPr>
        <p:spPr>
          <a:xfrm>
            <a:off x="23643522" y="22967677"/>
            <a:ext cx="696268" cy="61546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07" name="Group 1306">
            <a:extLst>
              <a:ext uri="{FF2B5EF4-FFF2-40B4-BE49-F238E27FC236}">
                <a16:creationId xmlns:a16="http://schemas.microsoft.com/office/drawing/2014/main" id="{839CD67E-6B39-B064-0541-B6BDAB44C2ED}"/>
              </a:ext>
            </a:extLst>
          </p:cNvPr>
          <p:cNvGrpSpPr/>
          <p:nvPr/>
        </p:nvGrpSpPr>
        <p:grpSpPr>
          <a:xfrm>
            <a:off x="23680738" y="19073813"/>
            <a:ext cx="4121150" cy="5849572"/>
            <a:chOff x="24658700" y="18684686"/>
            <a:chExt cx="4121150" cy="5849572"/>
          </a:xfrm>
        </p:grpSpPr>
        <p:graphicFrame>
          <p:nvGraphicFramePr>
            <p:cNvPr id="1300" name="Object 1299">
              <a:extLst>
                <a:ext uri="{FF2B5EF4-FFF2-40B4-BE49-F238E27FC236}">
                  <a16:creationId xmlns:a16="http://schemas.microsoft.com/office/drawing/2014/main" id="{B90C7B35-47FB-9CB2-28C3-B86CA29F88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813962"/>
                </p:ext>
              </p:extLst>
            </p:nvPr>
          </p:nvGraphicFramePr>
          <p:xfrm>
            <a:off x="24919050" y="18684686"/>
            <a:ext cx="3603625" cy="189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1300149" imgH="684245" progId="ChemDraw.Document.6.0">
                    <p:embed/>
                  </p:oleObj>
                </mc:Choice>
                <mc:Fallback>
                  <p:oleObj name="CS ChemDraw Drawing" r:id="rId10" imgW="1300149" imgH="684245" progId="ChemDraw.Document.6.0">
                    <p:embed/>
                    <p:pic>
                      <p:nvPicPr>
                        <p:cNvPr id="1300" name="Object 1299">
                          <a:extLst>
                            <a:ext uri="{FF2B5EF4-FFF2-40B4-BE49-F238E27FC236}">
                              <a16:creationId xmlns:a16="http://schemas.microsoft.com/office/drawing/2014/main" id="{B90C7B35-47FB-9CB2-28C3-B86CA29F88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919050" y="18684686"/>
                          <a:ext cx="3603625" cy="189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2" name="TextBox 1301">
              <a:extLst>
                <a:ext uri="{FF2B5EF4-FFF2-40B4-BE49-F238E27FC236}">
                  <a16:creationId xmlns:a16="http://schemas.microsoft.com/office/drawing/2014/main" id="{2D68FE5E-0E37-D009-B784-1451FD5A14CD}"/>
                </a:ext>
              </a:extLst>
            </p:cNvPr>
            <p:cNvSpPr txBox="1"/>
            <p:nvPr/>
          </p:nvSpPr>
          <p:spPr>
            <a:xfrm>
              <a:off x="25343780" y="20729298"/>
              <a:ext cx="2780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/>
                <a:t>Photocatalyst</a:t>
              </a:r>
            </a:p>
          </p:txBody>
        </p:sp>
        <p:sp>
          <p:nvSpPr>
            <p:cNvPr id="1303" name="TextBox 1302">
              <a:extLst>
                <a:ext uri="{FF2B5EF4-FFF2-40B4-BE49-F238E27FC236}">
                  <a16:creationId xmlns:a16="http://schemas.microsoft.com/office/drawing/2014/main" id="{6DF482F8-558D-E1C4-F697-CB5497C88042}"/>
                </a:ext>
              </a:extLst>
            </p:cNvPr>
            <p:cNvSpPr txBox="1"/>
            <p:nvPr/>
          </p:nvSpPr>
          <p:spPr>
            <a:xfrm>
              <a:off x="25446707" y="23887927"/>
              <a:ext cx="260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Glucose</a:t>
              </a:r>
            </a:p>
          </p:txBody>
        </p:sp>
        <p:graphicFrame>
          <p:nvGraphicFramePr>
            <p:cNvPr id="1301" name="Object 1300">
              <a:extLst>
                <a:ext uri="{FF2B5EF4-FFF2-40B4-BE49-F238E27FC236}">
                  <a16:creationId xmlns:a16="http://schemas.microsoft.com/office/drawing/2014/main" id="{9E26BE3E-1CEB-A14C-0A32-441A46859D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129423"/>
                </p:ext>
              </p:extLst>
            </p:nvPr>
          </p:nvGraphicFramePr>
          <p:xfrm>
            <a:off x="24658700" y="21819998"/>
            <a:ext cx="4121150" cy="188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2" imgW="1335024" imgH="611281" progId="ChemDraw.Document.6.0">
                    <p:embed/>
                  </p:oleObj>
                </mc:Choice>
                <mc:Fallback>
                  <p:oleObj name="CS ChemDraw Drawing" r:id="rId12" imgW="1335024" imgH="611281" progId="ChemDraw.Document.6.0">
                    <p:embed/>
                    <p:pic>
                      <p:nvPicPr>
                        <p:cNvPr id="1301" name="Object 1300">
                          <a:extLst>
                            <a:ext uri="{FF2B5EF4-FFF2-40B4-BE49-F238E27FC236}">
                              <a16:creationId xmlns:a16="http://schemas.microsoft.com/office/drawing/2014/main" id="{9E26BE3E-1CEB-A14C-0A32-441A46859D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658700" y="21819998"/>
                          <a:ext cx="4121150" cy="1885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8" name="Rectangle 1307">
            <a:extLst>
              <a:ext uri="{FF2B5EF4-FFF2-40B4-BE49-F238E27FC236}">
                <a16:creationId xmlns:a16="http://schemas.microsoft.com/office/drawing/2014/main" id="{38654029-1B11-65EE-2429-EF005E952F17}"/>
              </a:ext>
            </a:extLst>
          </p:cNvPr>
          <p:cNvSpPr/>
          <p:nvPr/>
        </p:nvSpPr>
        <p:spPr>
          <a:xfrm>
            <a:off x="15573664" y="26366570"/>
            <a:ext cx="13701222" cy="1822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Glucose successfully drives H</a:t>
            </a:r>
            <a:r>
              <a:rPr lang="en-GB" sz="3600" baseline="-25000" dirty="0"/>
              <a:t>2</a:t>
            </a:r>
            <a:r>
              <a:rPr lang="en-GB" sz="3600" dirty="0"/>
              <a:t>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Investigate micropollutants with chemical similarities to glucose </a:t>
            </a:r>
          </a:p>
        </p:txBody>
      </p:sp>
      <p:cxnSp>
        <p:nvCxnSpPr>
          <p:cNvPr id="1313" name="Straight Connector 1312">
            <a:extLst>
              <a:ext uri="{FF2B5EF4-FFF2-40B4-BE49-F238E27FC236}">
                <a16:creationId xmlns:a16="http://schemas.microsoft.com/office/drawing/2014/main" id="{C9D048EC-2046-BC98-358F-E0BA05229916}"/>
              </a:ext>
            </a:extLst>
          </p:cNvPr>
          <p:cNvCxnSpPr/>
          <p:nvPr/>
        </p:nvCxnSpPr>
        <p:spPr>
          <a:xfrm>
            <a:off x="-37539" y="39786560"/>
            <a:ext cx="30312752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16" name="Group 1315">
            <a:extLst>
              <a:ext uri="{FF2B5EF4-FFF2-40B4-BE49-F238E27FC236}">
                <a16:creationId xmlns:a16="http://schemas.microsoft.com/office/drawing/2014/main" id="{257F4FEA-A889-2DF0-ADB9-A70F1A55C84D}"/>
              </a:ext>
            </a:extLst>
          </p:cNvPr>
          <p:cNvGrpSpPr/>
          <p:nvPr/>
        </p:nvGrpSpPr>
        <p:grpSpPr>
          <a:xfrm>
            <a:off x="8864797" y="39960470"/>
            <a:ext cx="8769571" cy="2345768"/>
            <a:chOff x="1022204" y="39953044"/>
            <a:chExt cx="8997048" cy="2015219"/>
          </a:xfrm>
        </p:grpSpPr>
        <p:sp>
          <p:nvSpPr>
            <p:cNvPr id="1317" name="Rectangle 1316">
              <a:extLst>
                <a:ext uri="{FF2B5EF4-FFF2-40B4-BE49-F238E27FC236}">
                  <a16:creationId xmlns:a16="http://schemas.microsoft.com/office/drawing/2014/main" id="{EA2FD5BB-2AC8-525A-9D0D-FFF5CB1E9E29}"/>
                </a:ext>
              </a:extLst>
            </p:cNvPr>
            <p:cNvSpPr/>
            <p:nvPr/>
          </p:nvSpPr>
          <p:spPr>
            <a:xfrm>
              <a:off x="1022204" y="40029271"/>
              <a:ext cx="8997048" cy="1938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8" name="TextBox 1317">
              <a:extLst>
                <a:ext uri="{FF2B5EF4-FFF2-40B4-BE49-F238E27FC236}">
                  <a16:creationId xmlns:a16="http://schemas.microsoft.com/office/drawing/2014/main" id="{EF1F5797-CA7A-03AD-257C-F585E09D3303}"/>
                </a:ext>
              </a:extLst>
            </p:cNvPr>
            <p:cNvSpPr txBox="1"/>
            <p:nvPr/>
          </p:nvSpPr>
          <p:spPr>
            <a:xfrm>
              <a:off x="1026306" y="39953044"/>
              <a:ext cx="8992946" cy="15600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References</a:t>
              </a:r>
            </a:p>
            <a:p>
              <a:endParaRPr lang="en-GB" sz="3200" b="1" dirty="0"/>
            </a:p>
            <a:p>
              <a:r>
                <a:rPr lang="en-GB" sz="2400" dirty="0"/>
                <a:t>[1] Jing, S. </a:t>
              </a:r>
              <a:r>
                <a:rPr lang="en-GB" sz="2400" i="1" dirty="0"/>
                <a:t>et al.</a:t>
              </a:r>
              <a:r>
                <a:rPr lang="en-GB" sz="2400" dirty="0"/>
                <a:t> Chemical Engineering Journal (2023).</a:t>
              </a:r>
            </a:p>
            <a:p>
              <a:r>
                <a:rPr lang="en-GB" sz="2400" dirty="0"/>
                <a:t>[2] Nishiyama, H. </a:t>
              </a:r>
              <a:r>
                <a:rPr lang="en-GB" sz="2400" i="1" dirty="0"/>
                <a:t>et al</a:t>
              </a:r>
              <a:r>
                <a:rPr lang="en-GB" sz="2400" dirty="0"/>
                <a:t>. Nature 598, 304–307 (2021).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2EEB0CA-0851-4CC4-8E86-7E8C9B1A300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227" t="9203" r="11075" b="4262"/>
          <a:stretch/>
        </p:blipFill>
        <p:spPr>
          <a:xfrm>
            <a:off x="15571859" y="18857740"/>
            <a:ext cx="8106411" cy="6493674"/>
          </a:xfrm>
          <a:prstGeom prst="rect">
            <a:avLst/>
          </a:prstGeom>
          <a:ln w="57150">
            <a:noFill/>
          </a:ln>
          <a:effectLst>
            <a:softEdge rad="112500"/>
          </a:effec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4954341-8775-2870-0547-DA7B32D27B51}"/>
              </a:ext>
            </a:extLst>
          </p:cNvPr>
          <p:cNvSpPr txBox="1"/>
          <p:nvPr/>
        </p:nvSpPr>
        <p:spPr>
          <a:xfrm>
            <a:off x="17170207" y="18037500"/>
            <a:ext cx="962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Visible Light Photocatalysis Using Glucose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B869EAD-F060-8605-3317-E31E481851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98710" y="8602203"/>
            <a:ext cx="4689233" cy="1030008"/>
          </a:xfrm>
          <a:prstGeom prst="rect">
            <a:avLst/>
          </a:prstGeom>
        </p:spPr>
      </p:pic>
      <p:graphicFrame>
        <p:nvGraphicFramePr>
          <p:cNvPr id="1025" name="Object 1024">
            <a:extLst>
              <a:ext uri="{FF2B5EF4-FFF2-40B4-BE49-F238E27FC236}">
                <a16:creationId xmlns:a16="http://schemas.microsoft.com/office/drawing/2014/main" id="{5E520871-7D56-D727-580E-048BD0AC3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99009"/>
              </p:ext>
            </p:extLst>
          </p:nvPr>
        </p:nvGraphicFramePr>
        <p:xfrm>
          <a:off x="15494368" y="9643767"/>
          <a:ext cx="7370762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2668772" imgH="1206867" progId="ChemDraw.Document.6.0">
                  <p:embed/>
                </p:oleObj>
              </mc:Choice>
              <mc:Fallback>
                <p:oleObj name="CS ChemDraw Drawing" r:id="rId16" imgW="2668772" imgH="1206867" progId="ChemDraw.Document.6.0">
                  <p:embed/>
                  <p:pic>
                    <p:nvPicPr>
                      <p:cNvPr id="1025" name="Object 1024">
                        <a:extLst>
                          <a:ext uri="{FF2B5EF4-FFF2-40B4-BE49-F238E27FC236}">
                            <a16:creationId xmlns:a16="http://schemas.microsoft.com/office/drawing/2014/main" id="{5E520871-7D56-D727-580E-048BD0AC3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368" y="9643767"/>
                        <a:ext cx="7370762" cy="337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2D07F37-65DF-99E4-5B78-28466CEB076E}"/>
              </a:ext>
            </a:extLst>
          </p:cNvPr>
          <p:cNvSpPr txBox="1"/>
          <p:nvPr/>
        </p:nvSpPr>
        <p:spPr>
          <a:xfrm>
            <a:off x="1158615" y="29605990"/>
            <a:ext cx="8993245" cy="132070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 dirty="0">
                <a:solidFill>
                  <a:schemeClr val="bg1"/>
                </a:solidFill>
              </a:rPr>
              <a:t>Future Research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838F6DF3-29FE-C034-86FE-1D4389409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/>
          <a:srcRect l="13560" t="22959" r="23640" b="45064"/>
          <a:stretch/>
        </p:blipFill>
        <p:spPr bwMode="auto">
          <a:xfrm>
            <a:off x="15460507" y="29609224"/>
            <a:ext cx="6157341" cy="2988000"/>
          </a:xfrm>
          <a:prstGeom prst="rect">
            <a:avLst/>
          </a:prstGeom>
          <a:noFill/>
        </p:spPr>
      </p:pic>
      <p:pic>
        <p:nvPicPr>
          <p:cNvPr id="1032" name="Picture 1031" descr="Organic solar cells by infinityPV - fast roll-to-roll (R2R) printing &amp;amp;  coating - YouTube">
            <a:extLst>
              <a:ext uri="{FF2B5EF4-FFF2-40B4-BE49-F238E27FC236}">
                <a16:creationId xmlns:a16="http://schemas.microsoft.com/office/drawing/2014/main" id="{ADE64E44-8A12-47E5-DCB4-569C904BE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/>
          <a:stretch/>
        </p:blipFill>
        <p:spPr bwMode="auto">
          <a:xfrm>
            <a:off x="15489164" y="32576573"/>
            <a:ext cx="6128684" cy="31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5C287F92-AF72-A766-3E30-790E98D7391C}"/>
              </a:ext>
            </a:extLst>
          </p:cNvPr>
          <p:cNvGrpSpPr/>
          <p:nvPr/>
        </p:nvGrpSpPr>
        <p:grpSpPr>
          <a:xfrm>
            <a:off x="22618846" y="30351359"/>
            <a:ext cx="6274527" cy="8519892"/>
            <a:chOff x="21622895" y="30326304"/>
            <a:chExt cx="6274527" cy="8519892"/>
          </a:xfrm>
        </p:grpSpPr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73BF4B1D-AA45-A4EF-D8C0-9EE75A9FD82B}"/>
                </a:ext>
              </a:extLst>
            </p:cNvPr>
            <p:cNvSpPr/>
            <p:nvPr/>
          </p:nvSpPr>
          <p:spPr>
            <a:xfrm>
              <a:off x="21973638" y="30326304"/>
              <a:ext cx="5628213" cy="85198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7C53E04C-1DA6-5214-E9B1-BBB319ACD480}"/>
                </a:ext>
              </a:extLst>
            </p:cNvPr>
            <p:cNvSpPr txBox="1"/>
            <p:nvPr/>
          </p:nvSpPr>
          <p:spPr>
            <a:xfrm>
              <a:off x="21622895" y="30772900"/>
              <a:ext cx="61097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Solution-processable polymer photocatalyst</a:t>
              </a: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12AC65E1-620C-9364-BEAC-CA7CDEC3765E}"/>
                </a:ext>
              </a:extLst>
            </p:cNvPr>
            <p:cNvSpPr txBox="1"/>
            <p:nvPr/>
          </p:nvSpPr>
          <p:spPr>
            <a:xfrm>
              <a:off x="21622895" y="33845431"/>
              <a:ext cx="6109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Printing</a:t>
              </a: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8E576291-A0B9-6CAE-E227-E737CB37F6F3}"/>
                </a:ext>
              </a:extLst>
            </p:cNvPr>
            <p:cNvSpPr txBox="1"/>
            <p:nvPr/>
          </p:nvSpPr>
          <p:spPr>
            <a:xfrm>
              <a:off x="21787628" y="37419409"/>
              <a:ext cx="6109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Application at scale </a:t>
              </a:r>
              <a:r>
                <a:rPr lang="en-GB" sz="4000" baseline="30000" dirty="0"/>
                <a:t>2</a:t>
              </a:r>
              <a:endParaRPr lang="en-GB" sz="4000" dirty="0"/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0ED91E63-9CA1-B89D-9D2B-F8382658C9CE}"/>
                </a:ext>
              </a:extLst>
            </p:cNvPr>
            <p:cNvCxnSpPr>
              <a:cxnSpLocks/>
            </p:cNvCxnSpPr>
            <p:nvPr/>
          </p:nvCxnSpPr>
          <p:spPr>
            <a:xfrm>
              <a:off x="24740027" y="32207454"/>
              <a:ext cx="0" cy="159938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5" name="Straight Arrow Connector 1044">
              <a:extLst>
                <a:ext uri="{FF2B5EF4-FFF2-40B4-BE49-F238E27FC236}">
                  <a16:creationId xmlns:a16="http://schemas.microsoft.com/office/drawing/2014/main" id="{9FFE06E1-0291-BDF7-4A14-0B60E8456124}"/>
                </a:ext>
              </a:extLst>
            </p:cNvPr>
            <p:cNvCxnSpPr>
              <a:cxnSpLocks/>
            </p:cNvCxnSpPr>
            <p:nvPr/>
          </p:nvCxnSpPr>
          <p:spPr>
            <a:xfrm>
              <a:off x="24787745" y="34959933"/>
              <a:ext cx="0" cy="208671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FDE6330-D742-B2C9-F8A5-00E89FA87E64}"/>
              </a:ext>
            </a:extLst>
          </p:cNvPr>
          <p:cNvSpPr/>
          <p:nvPr/>
        </p:nvSpPr>
        <p:spPr>
          <a:xfrm>
            <a:off x="15640347" y="13174200"/>
            <a:ext cx="13247534" cy="3943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Cheap starting materials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Wide range of “building blocks” to fine tune useful properties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Efficient absorption of solar 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“Solution processable” – can be cast as films at scale.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144003B-CA30-3B0A-52AB-41DFDFB208C1}"/>
              </a:ext>
            </a:extLst>
          </p:cNvPr>
          <p:cNvGrpSpPr/>
          <p:nvPr/>
        </p:nvGrpSpPr>
        <p:grpSpPr>
          <a:xfrm>
            <a:off x="22604384" y="8527670"/>
            <a:ext cx="6334761" cy="4510658"/>
            <a:chOff x="580971" y="6753582"/>
            <a:chExt cx="29100240" cy="19038947"/>
          </a:xfrm>
        </p:grpSpPr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3BEC3F4B-18E0-6783-B8D3-6F1A2F3BEADE}"/>
                </a:ext>
              </a:extLst>
            </p:cNvPr>
            <p:cNvSpPr/>
            <p:nvPr/>
          </p:nvSpPr>
          <p:spPr>
            <a:xfrm>
              <a:off x="9052134" y="9589786"/>
              <a:ext cx="12313366" cy="1180931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43E2BF65-E6AB-E0EE-3076-729B563E9C9D}"/>
                </a:ext>
              </a:extLst>
            </p:cNvPr>
            <p:cNvCxnSpPr>
              <a:cxnSpLocks/>
            </p:cNvCxnSpPr>
            <p:nvPr/>
          </p:nvCxnSpPr>
          <p:spPr>
            <a:xfrm>
              <a:off x="10907526" y="19673689"/>
              <a:ext cx="864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204F1C54-7179-155C-FC74-DF509BCDF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907526" y="11392769"/>
              <a:ext cx="864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EC4E711-0D31-73F9-8C9A-33AAA6EAF3E5}"/>
                </a:ext>
              </a:extLst>
            </p:cNvPr>
            <p:cNvGrpSpPr/>
            <p:nvPr/>
          </p:nvGrpSpPr>
          <p:grpSpPr>
            <a:xfrm>
              <a:off x="14209806" y="9967611"/>
              <a:ext cx="1729374" cy="1558906"/>
              <a:chOff x="2611339" y="4876019"/>
              <a:chExt cx="1470798" cy="1558906"/>
            </a:xfrm>
          </p:grpSpPr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49224260-289F-074B-C068-A08934FAD16E}"/>
                  </a:ext>
                </a:extLst>
              </p:cNvPr>
              <p:cNvSpPr/>
              <p:nvPr/>
            </p:nvSpPr>
            <p:spPr>
              <a:xfrm>
                <a:off x="2871892" y="5201120"/>
                <a:ext cx="923651" cy="10332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8F30CE02-CCDA-45EC-3872-DD965CAD82C7}"/>
                  </a:ext>
                </a:extLst>
              </p:cNvPr>
              <p:cNvSpPr txBox="1"/>
              <p:nvPr/>
            </p:nvSpPr>
            <p:spPr>
              <a:xfrm>
                <a:off x="2611339" y="4876019"/>
                <a:ext cx="1470798" cy="1558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/>
                  <a:t>e</a:t>
                </a:r>
                <a:r>
                  <a:rPr lang="en-GB" sz="1800" baseline="30000" dirty="0"/>
                  <a:t>-</a:t>
                </a:r>
                <a:endParaRPr lang="en-GB" sz="1800" dirty="0"/>
              </a:p>
            </p:txBody>
          </p:sp>
        </p:grpSp>
        <p:grpSp>
          <p:nvGrpSpPr>
            <p:cNvPr id="1056" name="Group 1055">
              <a:extLst>
                <a:ext uri="{FF2B5EF4-FFF2-40B4-BE49-F238E27FC236}">
                  <a16:creationId xmlns:a16="http://schemas.microsoft.com/office/drawing/2014/main" id="{95FBB4BE-F509-FD89-8BE9-81BD6D71C6D4}"/>
                </a:ext>
              </a:extLst>
            </p:cNvPr>
            <p:cNvGrpSpPr/>
            <p:nvPr/>
          </p:nvGrpSpPr>
          <p:grpSpPr>
            <a:xfrm>
              <a:off x="14257646" y="19516633"/>
              <a:ext cx="1886988" cy="1558907"/>
              <a:chOff x="2638531" y="4973106"/>
              <a:chExt cx="1595914" cy="1558907"/>
            </a:xfrm>
          </p:grpSpPr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267FACC0-6BF4-6F45-6146-1ABD47DE3370}"/>
                  </a:ext>
                </a:extLst>
              </p:cNvPr>
              <p:cNvSpPr/>
              <p:nvPr/>
            </p:nvSpPr>
            <p:spPr>
              <a:xfrm>
                <a:off x="2902472" y="5200081"/>
                <a:ext cx="923651" cy="10332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D25ABF8C-2365-44DB-FD7B-F8210D91264E}"/>
                  </a:ext>
                </a:extLst>
              </p:cNvPr>
              <p:cNvSpPr txBox="1"/>
              <p:nvPr/>
            </p:nvSpPr>
            <p:spPr>
              <a:xfrm>
                <a:off x="2638531" y="4973106"/>
                <a:ext cx="1595914" cy="155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/>
                  <a:t>h</a:t>
                </a:r>
                <a:r>
                  <a:rPr lang="en-GB" sz="1800" baseline="30000" dirty="0"/>
                  <a:t>+</a:t>
                </a:r>
                <a:endParaRPr lang="en-GB" sz="1800" dirty="0"/>
              </a:p>
            </p:txBody>
          </p:sp>
        </p:grp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2B1180DC-A070-559E-318D-748ADF8A02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095141" y="11372021"/>
              <a:ext cx="21589" cy="8301667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8" name="Arrow: Curved Right 1057">
              <a:extLst>
                <a:ext uri="{FF2B5EF4-FFF2-40B4-BE49-F238E27FC236}">
                  <a16:creationId xmlns:a16="http://schemas.microsoft.com/office/drawing/2014/main" id="{398D9C6F-0EE7-96AC-B385-7474611AFED4}"/>
                </a:ext>
              </a:extLst>
            </p:cNvPr>
            <p:cNvSpPr/>
            <p:nvPr/>
          </p:nvSpPr>
          <p:spPr>
            <a:xfrm rot="18881838">
              <a:off x="19280522" y="8248791"/>
              <a:ext cx="2654091" cy="4442323"/>
            </a:xfrm>
            <a:prstGeom prst="curvedRightArrow">
              <a:avLst/>
            </a:prstGeom>
            <a:solidFill>
              <a:srgbClr val="E12D2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C45E782D-B160-0BD8-9905-3F110AEC7780}"/>
                </a:ext>
              </a:extLst>
            </p:cNvPr>
            <p:cNvSpPr txBox="1"/>
            <p:nvPr/>
          </p:nvSpPr>
          <p:spPr>
            <a:xfrm>
              <a:off x="20376735" y="6753582"/>
              <a:ext cx="1845553" cy="1688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H</a:t>
              </a:r>
              <a:r>
                <a:rPr lang="en-GB" sz="2000" baseline="30000" dirty="0"/>
                <a:t>+</a:t>
              </a:r>
              <a:endParaRPr lang="en-GB" sz="2000" dirty="0"/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3CC73F75-CD5A-1857-F06F-8EE5E91FCD30}"/>
                </a:ext>
              </a:extLst>
            </p:cNvPr>
            <p:cNvSpPr txBox="1"/>
            <p:nvPr/>
          </p:nvSpPr>
          <p:spPr>
            <a:xfrm>
              <a:off x="22336764" y="9699144"/>
              <a:ext cx="7108954" cy="584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H</a:t>
              </a:r>
              <a:r>
                <a:rPr lang="en-GB" sz="2800" b="1" baseline="-25000" dirty="0"/>
                <a:t>2 </a:t>
              </a:r>
              <a:r>
                <a:rPr lang="en-GB" sz="2800" b="1" dirty="0"/>
                <a:t> (Clean Energy)</a:t>
              </a: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1193976B-ADE0-9257-BC00-A98E0FE666F2}"/>
                </a:ext>
              </a:extLst>
            </p:cNvPr>
            <p:cNvSpPr txBox="1"/>
            <p:nvPr/>
          </p:nvSpPr>
          <p:spPr>
            <a:xfrm>
              <a:off x="21212761" y="18760902"/>
              <a:ext cx="8468450" cy="308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Organic Micropollutants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6F1BA189-823D-BC18-0EA4-A6DD9F3A4C58}"/>
                </a:ext>
              </a:extLst>
            </p:cNvPr>
            <p:cNvSpPr txBox="1"/>
            <p:nvPr/>
          </p:nvSpPr>
          <p:spPr>
            <a:xfrm>
              <a:off x="19794157" y="21765358"/>
              <a:ext cx="8485812" cy="402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Useful Chemicals</a:t>
              </a:r>
            </a:p>
          </p:txBody>
        </p:sp>
        <p:sp>
          <p:nvSpPr>
            <p:cNvPr id="1066" name="Sun 1065">
              <a:extLst>
                <a:ext uri="{FF2B5EF4-FFF2-40B4-BE49-F238E27FC236}">
                  <a16:creationId xmlns:a16="http://schemas.microsoft.com/office/drawing/2014/main" id="{F46E39A7-3862-D31F-D0DE-BCB3CEF68A98}"/>
                </a:ext>
              </a:extLst>
            </p:cNvPr>
            <p:cNvSpPr/>
            <p:nvPr/>
          </p:nvSpPr>
          <p:spPr>
            <a:xfrm>
              <a:off x="580971" y="7632133"/>
              <a:ext cx="5801134" cy="5675637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7" name="Lightning Bolt 1066">
              <a:extLst>
                <a:ext uri="{FF2B5EF4-FFF2-40B4-BE49-F238E27FC236}">
                  <a16:creationId xmlns:a16="http://schemas.microsoft.com/office/drawing/2014/main" id="{50D39722-DEFD-03F7-0CA2-3683050DB456}"/>
                </a:ext>
              </a:extLst>
            </p:cNvPr>
            <p:cNvSpPr/>
            <p:nvPr/>
          </p:nvSpPr>
          <p:spPr>
            <a:xfrm>
              <a:off x="5171997" y="12544897"/>
              <a:ext cx="3423213" cy="458842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8" name="Arrow: Curved Right 1067">
              <a:extLst>
                <a:ext uri="{FF2B5EF4-FFF2-40B4-BE49-F238E27FC236}">
                  <a16:creationId xmlns:a16="http://schemas.microsoft.com/office/drawing/2014/main" id="{AF9BAB66-A467-381E-8ED8-480589AA7724}"/>
                </a:ext>
              </a:extLst>
            </p:cNvPr>
            <p:cNvSpPr/>
            <p:nvPr/>
          </p:nvSpPr>
          <p:spPr>
            <a:xfrm rot="1827181">
              <a:off x="19288123" y="18265819"/>
              <a:ext cx="2654091" cy="4442323"/>
            </a:xfrm>
            <a:prstGeom prst="curvedRightArrow">
              <a:avLst/>
            </a:prstGeom>
            <a:solidFill>
              <a:srgbClr val="E12D2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76" name="Oval 1075">
            <a:extLst>
              <a:ext uri="{FF2B5EF4-FFF2-40B4-BE49-F238E27FC236}">
                <a16:creationId xmlns:a16="http://schemas.microsoft.com/office/drawing/2014/main" id="{A8CE646B-5442-C378-7BD8-BEFC6EF478FA}"/>
              </a:ext>
            </a:extLst>
          </p:cNvPr>
          <p:cNvSpPr/>
          <p:nvPr/>
        </p:nvSpPr>
        <p:spPr>
          <a:xfrm>
            <a:off x="13740917" y="26198849"/>
            <a:ext cx="587256" cy="615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94" name="Object 1293">
            <a:extLst>
              <a:ext uri="{FF2B5EF4-FFF2-40B4-BE49-F238E27FC236}">
                <a16:creationId xmlns:a16="http://schemas.microsoft.com/office/drawing/2014/main" id="{3DAE00AF-0DA5-55DF-8699-BAC106AD0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613236"/>
              </p:ext>
            </p:extLst>
          </p:nvPr>
        </p:nvGraphicFramePr>
        <p:xfrm>
          <a:off x="8428871" y="25538342"/>
          <a:ext cx="2894012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0" imgW="1539169" imgH="738967" progId="ChemDraw.Document.6.0">
                  <p:embed/>
                </p:oleObj>
              </mc:Choice>
              <mc:Fallback>
                <p:oleObj name="CS ChemDraw Drawing" r:id="rId20" imgW="1539169" imgH="738967" progId="ChemDraw.Document.6.0">
                  <p:embed/>
                  <p:pic>
                    <p:nvPicPr>
                      <p:cNvPr id="1294" name="Object 1293">
                        <a:extLst>
                          <a:ext uri="{FF2B5EF4-FFF2-40B4-BE49-F238E27FC236}">
                            <a16:creationId xmlns:a16="http://schemas.microsoft.com/office/drawing/2014/main" id="{3DAE00AF-0DA5-55DF-8699-BAC106AD0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28871" y="25538342"/>
                        <a:ext cx="2894012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28">
            <a:extLst>
              <a:ext uri="{FF2B5EF4-FFF2-40B4-BE49-F238E27FC236}">
                <a16:creationId xmlns:a16="http://schemas.microsoft.com/office/drawing/2014/main" id="{E33EC511-15C2-02C9-07D2-611B6EDD4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76830"/>
              </p:ext>
            </p:extLst>
          </p:nvPr>
        </p:nvGraphicFramePr>
        <p:xfrm>
          <a:off x="11462681" y="25782793"/>
          <a:ext cx="2811719" cy="116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2" imgW="1458362" imgH="604918" progId="ChemDraw.Document.6.0">
                  <p:embed/>
                </p:oleObj>
              </mc:Choice>
              <mc:Fallback>
                <p:oleObj name="CS ChemDraw Drawing" r:id="rId22" imgW="1458362" imgH="604918" progId="ChemDraw.Document.6.0">
                  <p:embed/>
                  <p:pic>
                    <p:nvPicPr>
                      <p:cNvPr id="1029" name="Object 1028">
                        <a:extLst>
                          <a:ext uri="{FF2B5EF4-FFF2-40B4-BE49-F238E27FC236}">
                            <a16:creationId xmlns:a16="http://schemas.microsoft.com/office/drawing/2014/main" id="{E33EC511-15C2-02C9-07D2-611B6EDD4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462681" y="25782793"/>
                        <a:ext cx="2811719" cy="1164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" name="Object 1073">
            <a:extLst>
              <a:ext uri="{FF2B5EF4-FFF2-40B4-BE49-F238E27FC236}">
                <a16:creationId xmlns:a16="http://schemas.microsoft.com/office/drawing/2014/main" id="{9998E26A-8F60-011A-37DA-0E917FEF7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2405"/>
              </p:ext>
            </p:extLst>
          </p:nvPr>
        </p:nvGraphicFramePr>
        <p:xfrm>
          <a:off x="1586487" y="25629390"/>
          <a:ext cx="3005619" cy="138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4" imgW="1632310" imgH="752542" progId="ChemDraw.Document.6.0">
                  <p:embed/>
                </p:oleObj>
              </mc:Choice>
              <mc:Fallback>
                <p:oleObj name="CS ChemDraw Drawing" r:id="rId24" imgW="1632310" imgH="752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6487" y="25629390"/>
                        <a:ext cx="3005619" cy="138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23660CE5-05BF-55D0-84FB-D2550764D2A1}"/>
              </a:ext>
            </a:extLst>
          </p:cNvPr>
          <p:cNvGrpSpPr/>
          <p:nvPr/>
        </p:nvGrpSpPr>
        <p:grpSpPr>
          <a:xfrm>
            <a:off x="1870165" y="30776469"/>
            <a:ext cx="12233236" cy="4401205"/>
            <a:chOff x="1702734" y="30824554"/>
            <a:chExt cx="12233236" cy="4401205"/>
          </a:xfrm>
        </p:grpSpPr>
        <p:grpSp>
          <p:nvGrpSpPr>
            <p:cNvPr id="1105" name="Group 1104">
              <a:extLst>
                <a:ext uri="{FF2B5EF4-FFF2-40B4-BE49-F238E27FC236}">
                  <a16:creationId xmlns:a16="http://schemas.microsoft.com/office/drawing/2014/main" id="{DF2D0160-EF85-4877-F3AC-58EE608557CF}"/>
                </a:ext>
              </a:extLst>
            </p:cNvPr>
            <p:cNvGrpSpPr/>
            <p:nvPr/>
          </p:nvGrpSpPr>
          <p:grpSpPr>
            <a:xfrm>
              <a:off x="1702734" y="30824554"/>
              <a:ext cx="12233236" cy="4401205"/>
              <a:chOff x="1628525" y="30969435"/>
              <a:chExt cx="12233236" cy="4401205"/>
            </a:xfrm>
          </p:grpSpPr>
          <p:sp>
            <p:nvSpPr>
              <p:cNvPr id="1103" name="Rectangle 1102">
                <a:extLst>
                  <a:ext uri="{FF2B5EF4-FFF2-40B4-BE49-F238E27FC236}">
                    <a16:creationId xmlns:a16="http://schemas.microsoft.com/office/drawing/2014/main" id="{42EAF31F-D039-D5B5-9E0D-DBD711FBB1A8}"/>
                  </a:ext>
                </a:extLst>
              </p:cNvPr>
              <p:cNvSpPr/>
              <p:nvPr/>
            </p:nvSpPr>
            <p:spPr>
              <a:xfrm>
                <a:off x="1628525" y="31245481"/>
                <a:ext cx="12233236" cy="362145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aphicFrame>
            <p:nvGraphicFramePr>
              <p:cNvPr id="1311" name="Object 1310">
                <a:extLst>
                  <a:ext uri="{FF2B5EF4-FFF2-40B4-BE49-F238E27FC236}">
                    <a16:creationId xmlns:a16="http://schemas.microsoft.com/office/drawing/2014/main" id="{B3A40581-D67C-A749-9471-224BFB220D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5785829"/>
                  </p:ext>
                </p:extLst>
              </p:nvPr>
            </p:nvGraphicFramePr>
            <p:xfrm>
              <a:off x="8840086" y="31402777"/>
              <a:ext cx="4600575" cy="31877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26" imgW="2193284" imgH="1456724" progId="ChemDraw.Document.6.0">
                      <p:embed/>
                    </p:oleObj>
                  </mc:Choice>
                  <mc:Fallback>
                    <p:oleObj name="CS ChemDraw Drawing" r:id="rId26" imgW="2193284" imgH="1456724" progId="ChemDraw.Document.6.0">
                      <p:embed/>
                      <p:pic>
                        <p:nvPicPr>
                          <p:cNvPr id="1311" name="Object 1310">
                            <a:extLst>
                              <a:ext uri="{FF2B5EF4-FFF2-40B4-BE49-F238E27FC236}">
                                <a16:creationId xmlns:a16="http://schemas.microsoft.com/office/drawing/2014/main" id="{B3A40581-D67C-A749-9471-224BFB220DF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8840086" y="31402777"/>
                            <a:ext cx="4600575" cy="318770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0446C9CB-2041-715E-B4A8-7789A2B52891}"/>
                  </a:ext>
                </a:extLst>
              </p:cNvPr>
              <p:cNvSpPr txBox="1"/>
              <p:nvPr/>
            </p:nvSpPr>
            <p:spPr>
              <a:xfrm>
                <a:off x="1898884" y="30969435"/>
                <a:ext cx="653218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4400" dirty="0"/>
              </a:p>
              <a:p>
                <a:pPr algn="ctr"/>
                <a:r>
                  <a:rPr lang="en-GB" sz="4400" dirty="0"/>
                  <a:t>Conjugated Polyelectrolytes </a:t>
                </a:r>
              </a:p>
              <a:p>
                <a:pPr algn="ctr"/>
                <a:endParaRPr lang="en-GB" sz="44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Ionic charges should improve H</a:t>
                </a:r>
                <a:r>
                  <a:rPr lang="en-GB" sz="3600" baseline="-25000" dirty="0"/>
                  <a:t>2</a:t>
                </a:r>
                <a:r>
                  <a:rPr lang="en-GB" sz="3600" dirty="0"/>
                  <a:t> production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More easily cast as thin films</a:t>
                </a:r>
              </a:p>
              <a:p>
                <a:pPr algn="ctr"/>
                <a:endParaRPr lang="en-GB" sz="4000" dirty="0"/>
              </a:p>
            </p:txBody>
          </p:sp>
        </p:grp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FB53AF91-E5D3-FFAC-D016-9170B48B935D}"/>
                </a:ext>
              </a:extLst>
            </p:cNvPr>
            <p:cNvCxnSpPr/>
            <p:nvPr/>
          </p:nvCxnSpPr>
          <p:spPr>
            <a:xfrm>
              <a:off x="8709786" y="31125111"/>
              <a:ext cx="0" cy="3591583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021AD721-08A2-68F7-746F-DFAC0D32BBD2}"/>
              </a:ext>
            </a:extLst>
          </p:cNvPr>
          <p:cNvGrpSpPr/>
          <p:nvPr/>
        </p:nvGrpSpPr>
        <p:grpSpPr>
          <a:xfrm>
            <a:off x="1864575" y="35364879"/>
            <a:ext cx="12233236" cy="3697863"/>
            <a:chOff x="1011752" y="32614216"/>
            <a:chExt cx="12233236" cy="3697863"/>
          </a:xfrm>
        </p:grpSpPr>
        <p:grpSp>
          <p:nvGrpSpPr>
            <p:cNvPr id="1117" name="Group 1116">
              <a:extLst>
                <a:ext uri="{FF2B5EF4-FFF2-40B4-BE49-F238E27FC236}">
                  <a16:creationId xmlns:a16="http://schemas.microsoft.com/office/drawing/2014/main" id="{76E97349-DF31-560E-F18E-0F89FD87BDAC}"/>
                </a:ext>
              </a:extLst>
            </p:cNvPr>
            <p:cNvGrpSpPr/>
            <p:nvPr/>
          </p:nvGrpSpPr>
          <p:grpSpPr>
            <a:xfrm>
              <a:off x="1011752" y="32614216"/>
              <a:ext cx="12233236" cy="3697863"/>
              <a:chOff x="1512489" y="33033817"/>
              <a:chExt cx="12233236" cy="3697863"/>
            </a:xfrm>
          </p:grpSpPr>
          <p:grpSp>
            <p:nvGrpSpPr>
              <p:cNvPr id="1115" name="Group 1114">
                <a:extLst>
                  <a:ext uri="{FF2B5EF4-FFF2-40B4-BE49-F238E27FC236}">
                    <a16:creationId xmlns:a16="http://schemas.microsoft.com/office/drawing/2014/main" id="{F643513E-0161-B893-90A5-486262226120}"/>
                  </a:ext>
                </a:extLst>
              </p:cNvPr>
              <p:cNvGrpSpPr/>
              <p:nvPr/>
            </p:nvGrpSpPr>
            <p:grpSpPr>
              <a:xfrm>
                <a:off x="1512489" y="33033817"/>
                <a:ext cx="12233236" cy="3697863"/>
                <a:chOff x="663030" y="33161290"/>
                <a:chExt cx="12233236" cy="3697863"/>
              </a:xfrm>
            </p:grpSpPr>
            <p:grpSp>
              <p:nvGrpSpPr>
                <p:cNvPr id="1109" name="Group 1108">
                  <a:extLst>
                    <a:ext uri="{FF2B5EF4-FFF2-40B4-BE49-F238E27FC236}">
                      <a16:creationId xmlns:a16="http://schemas.microsoft.com/office/drawing/2014/main" id="{2774A933-22D2-E558-039F-64B1B89FA060}"/>
                    </a:ext>
                  </a:extLst>
                </p:cNvPr>
                <p:cNvGrpSpPr/>
                <p:nvPr/>
              </p:nvGrpSpPr>
              <p:grpSpPr>
                <a:xfrm>
                  <a:off x="663030" y="33161290"/>
                  <a:ext cx="12233236" cy="3697863"/>
                  <a:chOff x="1870609" y="31015421"/>
                  <a:chExt cx="12233236" cy="3697863"/>
                </a:xfrm>
              </p:grpSpPr>
              <p:grpSp>
                <p:nvGrpSpPr>
                  <p:cNvPr id="1110" name="Group 1109">
                    <a:extLst>
                      <a:ext uri="{FF2B5EF4-FFF2-40B4-BE49-F238E27FC236}">
                        <a16:creationId xmlns:a16="http://schemas.microsoft.com/office/drawing/2014/main" id="{A2BAC6E2-124C-AE62-D9F7-5B15DC5D0EC7}"/>
                      </a:ext>
                    </a:extLst>
                  </p:cNvPr>
                  <p:cNvGrpSpPr/>
                  <p:nvPr/>
                </p:nvGrpSpPr>
                <p:grpSpPr>
                  <a:xfrm>
                    <a:off x="1870609" y="31015421"/>
                    <a:ext cx="12233236" cy="3697863"/>
                    <a:chOff x="1796400" y="31160302"/>
                    <a:chExt cx="12233236" cy="3697863"/>
                  </a:xfrm>
                </p:grpSpPr>
                <p:sp>
                  <p:nvSpPr>
                    <p:cNvPr id="1112" name="Rectangle 1111">
                      <a:extLst>
                        <a:ext uri="{FF2B5EF4-FFF2-40B4-BE49-F238E27FC236}">
                          <a16:creationId xmlns:a16="http://schemas.microsoft.com/office/drawing/2014/main" id="{49248C12-F8DD-83D6-D9FA-5AA121DAB7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6400" y="31236711"/>
                      <a:ext cx="12233236" cy="3621454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762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114" name="TextBox 1113">
                      <a:extLst>
                        <a:ext uri="{FF2B5EF4-FFF2-40B4-BE49-F238E27FC236}">
                          <a16:creationId xmlns:a16="http://schemas.microsoft.com/office/drawing/2014/main" id="{0BCA2E92-93D5-FFE8-C360-47409880DB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22477" y="31160302"/>
                      <a:ext cx="653218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endParaRPr lang="en-GB" sz="4000" dirty="0"/>
                    </a:p>
                  </p:txBody>
                </p:sp>
              </p:grpSp>
              <p:cxnSp>
                <p:nvCxnSpPr>
                  <p:cNvPr id="1111" name="Straight Connector 1110">
                    <a:extLst>
                      <a:ext uri="{FF2B5EF4-FFF2-40B4-BE49-F238E27FC236}">
                        <a16:creationId xmlns:a16="http://schemas.microsoft.com/office/drawing/2014/main" id="{3024CA66-769A-6A65-9A2E-C5B7F1F0AD74}"/>
                      </a:ext>
                    </a:extLst>
                  </p:cNvPr>
                  <p:cNvCxnSpPr/>
                  <p:nvPr/>
                </p:nvCxnSpPr>
                <p:spPr>
                  <a:xfrm>
                    <a:off x="8883251" y="31091830"/>
                    <a:ext cx="0" cy="3591583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1055" name="Object 1054">
                  <a:extLst>
                    <a:ext uri="{FF2B5EF4-FFF2-40B4-BE49-F238E27FC236}">
                      <a16:creationId xmlns:a16="http://schemas.microsoft.com/office/drawing/2014/main" id="{11D6570B-2E0B-FCAF-72BA-55C42DDD872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25233"/>
                    </p:ext>
                  </p:extLst>
                </p:nvPr>
              </p:nvGraphicFramePr>
              <p:xfrm>
                <a:off x="8682510" y="33384098"/>
                <a:ext cx="3119298" cy="15912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S ChemDraw Drawing" r:id="rId28" imgW="1828800" imgH="929436" progId="ChemDraw.Document.6.0">
                        <p:embed/>
                      </p:oleObj>
                    </mc:Choice>
                    <mc:Fallback>
                      <p:oleObj name="CS ChemDraw Drawing" r:id="rId28" imgW="1828800" imgH="929436" progId="ChemDraw.Document.6.0">
                        <p:embed/>
                        <p:pic>
                          <p:nvPicPr>
                            <p:cNvPr id="1055" name="Object 1054">
                              <a:extLst>
                                <a:ext uri="{FF2B5EF4-FFF2-40B4-BE49-F238E27FC236}">
                                  <a16:creationId xmlns:a16="http://schemas.microsoft.com/office/drawing/2014/main" id="{11D6570B-2E0B-FCAF-72BA-55C42DDD872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82510" y="33384098"/>
                              <a:ext cx="3119298" cy="15912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16" name="Group 1115">
                <a:extLst>
                  <a:ext uri="{FF2B5EF4-FFF2-40B4-BE49-F238E27FC236}">
                    <a16:creationId xmlns:a16="http://schemas.microsoft.com/office/drawing/2014/main" id="{E0617120-7DB6-ABB2-14C1-E10D076C61D6}"/>
                  </a:ext>
                </a:extLst>
              </p:cNvPr>
              <p:cNvGrpSpPr/>
              <p:nvPr/>
            </p:nvGrpSpPr>
            <p:grpSpPr>
              <a:xfrm>
                <a:off x="9992041" y="35019943"/>
                <a:ext cx="2340863" cy="1477328"/>
                <a:chOff x="10554542" y="37137535"/>
                <a:chExt cx="2340863" cy="1477328"/>
              </a:xfrm>
            </p:grpSpPr>
            <p:cxnSp>
              <p:nvCxnSpPr>
                <p:cNvPr id="1060" name="Straight Arrow Connector 1059">
                  <a:extLst>
                    <a:ext uri="{FF2B5EF4-FFF2-40B4-BE49-F238E27FC236}">
                      <a16:creationId xmlns:a16="http://schemas.microsoft.com/office/drawing/2014/main" id="{8C520F01-2B06-9CC7-5E48-B86F5025C4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4021" y="37137535"/>
                  <a:ext cx="15776" cy="806181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23CB8678-56C1-1392-FF68-F25A9A082602}"/>
                    </a:ext>
                  </a:extLst>
                </p:cNvPr>
                <p:cNvSpPr txBox="1"/>
                <p:nvPr/>
              </p:nvSpPr>
              <p:spPr>
                <a:xfrm>
                  <a:off x="10554542" y="37968532"/>
                  <a:ext cx="23408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b="1" dirty="0"/>
                    <a:t>CO</a:t>
                  </a:r>
                  <a:r>
                    <a:rPr lang="en-GB" sz="3600" b="1" baseline="-25000" dirty="0"/>
                    <a:t>2</a:t>
                  </a:r>
                  <a:r>
                    <a:rPr lang="en-GB" sz="3600" b="1" dirty="0"/>
                    <a:t> + H</a:t>
                  </a:r>
                  <a:r>
                    <a:rPr lang="en-GB" sz="3600" b="1" baseline="-25000" dirty="0"/>
                    <a:t>2</a:t>
                  </a:r>
                  <a:r>
                    <a:rPr lang="en-GB" sz="3600" b="1" dirty="0"/>
                    <a:t>O </a:t>
                  </a:r>
                  <a:r>
                    <a:rPr lang="en-GB" sz="3600" baseline="30000" dirty="0"/>
                    <a:t>1</a:t>
                  </a:r>
                  <a:endParaRPr lang="en-GB" sz="3600" b="1" dirty="0"/>
                </a:p>
              </p:txBody>
            </p:sp>
          </p:grpSp>
        </p:grpSp>
        <p:sp>
          <p:nvSpPr>
            <p:cNvPr id="1118" name="TextBox 1117">
              <a:extLst>
                <a:ext uri="{FF2B5EF4-FFF2-40B4-BE49-F238E27FC236}">
                  <a16:creationId xmlns:a16="http://schemas.microsoft.com/office/drawing/2014/main" id="{5256067F-AC08-8D93-6CB4-108A90A1A368}"/>
                </a:ext>
              </a:extLst>
            </p:cNvPr>
            <p:cNvSpPr txBox="1"/>
            <p:nvPr/>
          </p:nvSpPr>
          <p:spPr>
            <a:xfrm>
              <a:off x="1223393" y="33012045"/>
              <a:ext cx="653218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Pollutant Analysis</a:t>
              </a:r>
            </a:p>
            <a:p>
              <a:pPr algn="ctr"/>
              <a:endParaRPr lang="en-GB" sz="4400" dirty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3600" dirty="0"/>
                <a:t>Investigate the products of pollutant degradation</a:t>
              </a:r>
            </a:p>
          </p:txBody>
        </p:sp>
      </p:grpSp>
      <p:sp>
        <p:nvSpPr>
          <p:cNvPr id="1121" name="Oval 1120">
            <a:extLst>
              <a:ext uri="{FF2B5EF4-FFF2-40B4-BE49-F238E27FC236}">
                <a16:creationId xmlns:a16="http://schemas.microsoft.com/office/drawing/2014/main" id="{84421B07-4F98-1E00-C43C-68847AADB279}"/>
              </a:ext>
            </a:extLst>
          </p:cNvPr>
          <p:cNvSpPr/>
          <p:nvPr/>
        </p:nvSpPr>
        <p:spPr>
          <a:xfrm>
            <a:off x="5832736" y="11029360"/>
            <a:ext cx="288599" cy="296035"/>
          </a:xfrm>
          <a:prstGeom prst="ellipse">
            <a:avLst/>
          </a:prstGeom>
          <a:solidFill>
            <a:srgbClr val="E12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2" name="Oval 1121">
            <a:extLst>
              <a:ext uri="{FF2B5EF4-FFF2-40B4-BE49-F238E27FC236}">
                <a16:creationId xmlns:a16="http://schemas.microsoft.com/office/drawing/2014/main" id="{AEC1E07A-4590-286B-6357-8EDEA51589DD}"/>
              </a:ext>
            </a:extLst>
          </p:cNvPr>
          <p:cNvSpPr/>
          <p:nvPr/>
        </p:nvSpPr>
        <p:spPr>
          <a:xfrm>
            <a:off x="8453645" y="10972212"/>
            <a:ext cx="288599" cy="296035"/>
          </a:xfrm>
          <a:prstGeom prst="ellipse">
            <a:avLst/>
          </a:prstGeom>
          <a:solidFill>
            <a:srgbClr val="E12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3" name="Oval 1122">
            <a:extLst>
              <a:ext uri="{FF2B5EF4-FFF2-40B4-BE49-F238E27FC236}">
                <a16:creationId xmlns:a16="http://schemas.microsoft.com/office/drawing/2014/main" id="{7610D159-EB4F-F7EB-996A-0456A46B8DAE}"/>
              </a:ext>
            </a:extLst>
          </p:cNvPr>
          <p:cNvSpPr/>
          <p:nvPr/>
        </p:nvSpPr>
        <p:spPr>
          <a:xfrm>
            <a:off x="10022866" y="12413000"/>
            <a:ext cx="288599" cy="296035"/>
          </a:xfrm>
          <a:prstGeom prst="ellipse">
            <a:avLst/>
          </a:prstGeom>
          <a:solidFill>
            <a:srgbClr val="E12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4" name="Oval 1123">
            <a:extLst>
              <a:ext uri="{FF2B5EF4-FFF2-40B4-BE49-F238E27FC236}">
                <a16:creationId xmlns:a16="http://schemas.microsoft.com/office/drawing/2014/main" id="{40EAB249-451B-96C1-24D7-B0376C2AE49C}"/>
              </a:ext>
            </a:extLst>
          </p:cNvPr>
          <p:cNvSpPr/>
          <p:nvPr/>
        </p:nvSpPr>
        <p:spPr>
          <a:xfrm>
            <a:off x="11061123" y="11576478"/>
            <a:ext cx="288599" cy="296035"/>
          </a:xfrm>
          <a:prstGeom prst="ellipse">
            <a:avLst/>
          </a:prstGeom>
          <a:solidFill>
            <a:srgbClr val="E12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5" name="Oval 1124">
            <a:extLst>
              <a:ext uri="{FF2B5EF4-FFF2-40B4-BE49-F238E27FC236}">
                <a16:creationId xmlns:a16="http://schemas.microsoft.com/office/drawing/2014/main" id="{98F020EE-978A-32D3-F2F0-D4FF7365F0C1}"/>
              </a:ext>
            </a:extLst>
          </p:cNvPr>
          <p:cNvSpPr/>
          <p:nvPr/>
        </p:nvSpPr>
        <p:spPr>
          <a:xfrm>
            <a:off x="12394983" y="11780160"/>
            <a:ext cx="288599" cy="296035"/>
          </a:xfrm>
          <a:prstGeom prst="ellipse">
            <a:avLst/>
          </a:prstGeom>
          <a:solidFill>
            <a:srgbClr val="E12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6" name="Oval 1125">
            <a:extLst>
              <a:ext uri="{FF2B5EF4-FFF2-40B4-BE49-F238E27FC236}">
                <a16:creationId xmlns:a16="http://schemas.microsoft.com/office/drawing/2014/main" id="{BF40B9EE-321A-3BF9-25BE-83DB1D4DFD3F}"/>
              </a:ext>
            </a:extLst>
          </p:cNvPr>
          <p:cNvSpPr/>
          <p:nvPr/>
        </p:nvSpPr>
        <p:spPr>
          <a:xfrm>
            <a:off x="6434475" y="11203977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BB410E6B-C9B7-5550-F48B-940DAE57E0C7}"/>
              </a:ext>
            </a:extLst>
          </p:cNvPr>
          <p:cNvSpPr/>
          <p:nvPr/>
        </p:nvSpPr>
        <p:spPr>
          <a:xfrm>
            <a:off x="6126060" y="12109637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8" name="Oval 1127">
            <a:extLst>
              <a:ext uri="{FF2B5EF4-FFF2-40B4-BE49-F238E27FC236}">
                <a16:creationId xmlns:a16="http://schemas.microsoft.com/office/drawing/2014/main" id="{D856E36F-9CFD-029E-406C-67B29A53672F}"/>
              </a:ext>
            </a:extLst>
          </p:cNvPr>
          <p:cNvSpPr/>
          <p:nvPr/>
        </p:nvSpPr>
        <p:spPr>
          <a:xfrm>
            <a:off x="5673429" y="12514265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9" name="Oval 1128">
            <a:extLst>
              <a:ext uri="{FF2B5EF4-FFF2-40B4-BE49-F238E27FC236}">
                <a16:creationId xmlns:a16="http://schemas.microsoft.com/office/drawing/2014/main" id="{6FC916E5-26F5-FE4C-5013-40BF0081D6A9}"/>
              </a:ext>
            </a:extLst>
          </p:cNvPr>
          <p:cNvSpPr/>
          <p:nvPr/>
        </p:nvSpPr>
        <p:spPr>
          <a:xfrm>
            <a:off x="8274835" y="12420452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0" name="Oval 1129">
            <a:extLst>
              <a:ext uri="{FF2B5EF4-FFF2-40B4-BE49-F238E27FC236}">
                <a16:creationId xmlns:a16="http://schemas.microsoft.com/office/drawing/2014/main" id="{291B5F4C-4BF2-009A-42CB-816D914EB7A7}"/>
              </a:ext>
            </a:extLst>
          </p:cNvPr>
          <p:cNvSpPr/>
          <p:nvPr/>
        </p:nvSpPr>
        <p:spPr>
          <a:xfrm>
            <a:off x="7361935" y="12220971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1" name="Oval 1130">
            <a:extLst>
              <a:ext uri="{FF2B5EF4-FFF2-40B4-BE49-F238E27FC236}">
                <a16:creationId xmlns:a16="http://schemas.microsoft.com/office/drawing/2014/main" id="{06D8F4D2-5A64-586B-A586-6C10E9488AEA}"/>
              </a:ext>
            </a:extLst>
          </p:cNvPr>
          <p:cNvSpPr/>
          <p:nvPr/>
        </p:nvSpPr>
        <p:spPr>
          <a:xfrm>
            <a:off x="6850517" y="11950976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2" name="Oval 1131">
            <a:extLst>
              <a:ext uri="{FF2B5EF4-FFF2-40B4-BE49-F238E27FC236}">
                <a16:creationId xmlns:a16="http://schemas.microsoft.com/office/drawing/2014/main" id="{BA2966DC-6808-4D24-51A2-32E2938B283F}"/>
              </a:ext>
            </a:extLst>
          </p:cNvPr>
          <p:cNvSpPr/>
          <p:nvPr/>
        </p:nvSpPr>
        <p:spPr>
          <a:xfrm>
            <a:off x="9275889" y="12418328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3" name="Oval 1132">
            <a:extLst>
              <a:ext uri="{FF2B5EF4-FFF2-40B4-BE49-F238E27FC236}">
                <a16:creationId xmlns:a16="http://schemas.microsoft.com/office/drawing/2014/main" id="{E894153C-F366-251D-DB85-933BB2AECFE2}"/>
              </a:ext>
            </a:extLst>
          </p:cNvPr>
          <p:cNvSpPr/>
          <p:nvPr/>
        </p:nvSpPr>
        <p:spPr>
          <a:xfrm>
            <a:off x="8798640" y="11549409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4" name="Oval 1133">
            <a:extLst>
              <a:ext uri="{FF2B5EF4-FFF2-40B4-BE49-F238E27FC236}">
                <a16:creationId xmlns:a16="http://schemas.microsoft.com/office/drawing/2014/main" id="{7E4014C7-B257-30D6-3934-CF5F3138A603}"/>
              </a:ext>
            </a:extLst>
          </p:cNvPr>
          <p:cNvSpPr/>
          <p:nvPr/>
        </p:nvSpPr>
        <p:spPr>
          <a:xfrm>
            <a:off x="7968526" y="11509350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5" name="Oval 1134">
            <a:extLst>
              <a:ext uri="{FF2B5EF4-FFF2-40B4-BE49-F238E27FC236}">
                <a16:creationId xmlns:a16="http://schemas.microsoft.com/office/drawing/2014/main" id="{DACBCD13-CCDF-8D6F-07B5-38145A90FD7C}"/>
              </a:ext>
            </a:extLst>
          </p:cNvPr>
          <p:cNvSpPr/>
          <p:nvPr/>
        </p:nvSpPr>
        <p:spPr>
          <a:xfrm>
            <a:off x="11634308" y="12510870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6" name="Oval 1135">
            <a:extLst>
              <a:ext uri="{FF2B5EF4-FFF2-40B4-BE49-F238E27FC236}">
                <a16:creationId xmlns:a16="http://schemas.microsoft.com/office/drawing/2014/main" id="{C4B39CB8-20F0-1DBE-5B19-BB7270254DF5}"/>
              </a:ext>
            </a:extLst>
          </p:cNvPr>
          <p:cNvSpPr/>
          <p:nvPr/>
        </p:nvSpPr>
        <p:spPr>
          <a:xfrm>
            <a:off x="10658007" y="12122685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7" name="Oval 1136">
            <a:extLst>
              <a:ext uri="{FF2B5EF4-FFF2-40B4-BE49-F238E27FC236}">
                <a16:creationId xmlns:a16="http://schemas.microsoft.com/office/drawing/2014/main" id="{3CBD10BB-B3F2-D2F6-A2F8-8094DE0D5855}"/>
              </a:ext>
            </a:extLst>
          </p:cNvPr>
          <p:cNvSpPr/>
          <p:nvPr/>
        </p:nvSpPr>
        <p:spPr>
          <a:xfrm>
            <a:off x="9542472" y="11810497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8" name="Oval 1137">
            <a:extLst>
              <a:ext uri="{FF2B5EF4-FFF2-40B4-BE49-F238E27FC236}">
                <a16:creationId xmlns:a16="http://schemas.microsoft.com/office/drawing/2014/main" id="{E37621E0-6A94-9854-95B4-DC76CFA6FF20}"/>
              </a:ext>
            </a:extLst>
          </p:cNvPr>
          <p:cNvSpPr/>
          <p:nvPr/>
        </p:nvSpPr>
        <p:spPr>
          <a:xfrm>
            <a:off x="11037431" y="10907942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9" name="Oval 1138">
            <a:extLst>
              <a:ext uri="{FF2B5EF4-FFF2-40B4-BE49-F238E27FC236}">
                <a16:creationId xmlns:a16="http://schemas.microsoft.com/office/drawing/2014/main" id="{C793D621-11AB-4527-53DF-DAA3C53B2D69}"/>
              </a:ext>
            </a:extLst>
          </p:cNvPr>
          <p:cNvSpPr/>
          <p:nvPr/>
        </p:nvSpPr>
        <p:spPr>
          <a:xfrm>
            <a:off x="10234308" y="11278449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0" name="Oval 1139">
            <a:extLst>
              <a:ext uri="{FF2B5EF4-FFF2-40B4-BE49-F238E27FC236}">
                <a16:creationId xmlns:a16="http://schemas.microsoft.com/office/drawing/2014/main" id="{51CA2145-1E14-E926-3F7F-72BEF97E3F26}"/>
              </a:ext>
            </a:extLst>
          </p:cNvPr>
          <p:cNvSpPr/>
          <p:nvPr/>
        </p:nvSpPr>
        <p:spPr>
          <a:xfrm>
            <a:off x="12322038" y="11036832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1" name="Oval 1140">
            <a:extLst>
              <a:ext uri="{FF2B5EF4-FFF2-40B4-BE49-F238E27FC236}">
                <a16:creationId xmlns:a16="http://schemas.microsoft.com/office/drawing/2014/main" id="{776B10D0-74AC-7A3E-604D-CCDB6628C805}"/>
              </a:ext>
            </a:extLst>
          </p:cNvPr>
          <p:cNvSpPr/>
          <p:nvPr/>
        </p:nvSpPr>
        <p:spPr>
          <a:xfrm>
            <a:off x="11688160" y="11625593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2" name="Oval 1141">
            <a:extLst>
              <a:ext uri="{FF2B5EF4-FFF2-40B4-BE49-F238E27FC236}">
                <a16:creationId xmlns:a16="http://schemas.microsoft.com/office/drawing/2014/main" id="{81D40137-CDC4-685D-ACCC-BB3F01EAC163}"/>
              </a:ext>
            </a:extLst>
          </p:cNvPr>
          <p:cNvSpPr/>
          <p:nvPr/>
        </p:nvSpPr>
        <p:spPr>
          <a:xfrm>
            <a:off x="12372381" y="12519668"/>
            <a:ext cx="288599" cy="296035"/>
          </a:xfrm>
          <a:prstGeom prst="ellipse">
            <a:avLst/>
          </a:prstGeom>
          <a:solidFill>
            <a:srgbClr val="68C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98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d9fa81a-a7f6-47a2-9371-2fb6e22ffc9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291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CS ChemDraw Drawing</vt:lpstr>
      <vt:lpstr>PowerPoint Presentation</vt:lpstr>
    </vt:vector>
  </TitlesOfParts>
  <Company>The James Hutton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HNS Poster Template</dc:title>
  <dc:creator>Laura Logie</dc:creator>
  <cp:lastModifiedBy>Rhys Bourhill</cp:lastModifiedBy>
  <cp:revision>12</cp:revision>
  <dcterms:created xsi:type="dcterms:W3CDTF">2015-03-20T12:17:01Z</dcterms:created>
  <dcterms:modified xsi:type="dcterms:W3CDTF">2024-02-17T20:45:14Z</dcterms:modified>
</cp:coreProperties>
</file>