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1pPr>
    <a:lvl2pPr marL="2087941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2pPr>
    <a:lvl3pPr marL="4175882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3pPr>
    <a:lvl4pPr marL="6263823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4pPr>
    <a:lvl5pPr marL="8351764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5pPr>
    <a:lvl6pPr marL="10439705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6pPr>
    <a:lvl7pPr marL="12527646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7pPr>
    <a:lvl8pPr marL="14615587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8pPr>
    <a:lvl9pPr marL="16703528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588FC42-463C-4688-96DC-4EFB78386E61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AF1"/>
    <a:srgbClr val="333E48"/>
    <a:srgbClr val="11B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2635" y="125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6918"/>
            <a:ext cx="25733931" cy="9175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8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36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55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73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3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2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142"/>
            <a:ext cx="6811923" cy="36521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142"/>
            <a:ext cx="19931182" cy="36521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1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8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4" y="27505383"/>
            <a:ext cx="25733931" cy="8501303"/>
          </a:xfrm>
        </p:spPr>
        <p:txBody>
          <a:bodyPr anchor="t"/>
          <a:lstStyle>
            <a:lvl1pPr algn="l">
              <a:defRPr sz="176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4" y="18142067"/>
            <a:ext cx="25733931" cy="9363318"/>
          </a:xfrm>
        </p:spPr>
        <p:txBody>
          <a:bodyPr anchor="b"/>
          <a:lstStyle>
            <a:lvl1pPr marL="0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1pPr>
            <a:lvl2pPr marL="2018355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5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7552"/>
            <a:ext cx="13371552" cy="28248503"/>
          </a:xfrm>
        </p:spPr>
        <p:txBody>
          <a:bodyPr/>
          <a:lstStyle>
            <a:lvl1pPr>
              <a:defRPr sz="12361"/>
            </a:lvl1pPr>
            <a:lvl2pPr>
              <a:defRPr sz="10595"/>
            </a:lvl2pPr>
            <a:lvl3pPr>
              <a:defRPr sz="8829"/>
            </a:lvl3pPr>
            <a:lvl4pPr>
              <a:defRPr sz="7946"/>
            </a:lvl4pPr>
            <a:lvl5pPr>
              <a:defRPr sz="7946"/>
            </a:lvl5pPr>
            <a:lvl6pPr>
              <a:defRPr sz="7946"/>
            </a:lvl6pPr>
            <a:lvl7pPr>
              <a:defRPr sz="7946"/>
            </a:lvl7pPr>
            <a:lvl8pPr>
              <a:defRPr sz="7946"/>
            </a:lvl8pPr>
            <a:lvl9pPr>
              <a:defRPr sz="79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7552"/>
            <a:ext cx="13371552" cy="28248503"/>
          </a:xfrm>
        </p:spPr>
        <p:txBody>
          <a:bodyPr/>
          <a:lstStyle>
            <a:lvl1pPr>
              <a:defRPr sz="12361"/>
            </a:lvl1pPr>
            <a:lvl2pPr>
              <a:defRPr sz="10595"/>
            </a:lvl2pPr>
            <a:lvl3pPr>
              <a:defRPr sz="8829"/>
            </a:lvl3pPr>
            <a:lvl4pPr>
              <a:defRPr sz="7946"/>
            </a:lvl4pPr>
            <a:lvl5pPr>
              <a:defRPr sz="7946"/>
            </a:lvl5pPr>
            <a:lvl6pPr>
              <a:defRPr sz="7946"/>
            </a:lvl6pPr>
            <a:lvl7pPr>
              <a:defRPr sz="7946"/>
            </a:lvl7pPr>
            <a:lvl8pPr>
              <a:defRPr sz="7946"/>
            </a:lvl8pPr>
            <a:lvl9pPr>
              <a:defRPr sz="79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61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3" y="9581307"/>
            <a:ext cx="13376810" cy="3993033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3" y="13574340"/>
            <a:ext cx="13376810" cy="24661708"/>
          </a:xfrm>
        </p:spPr>
        <p:txBody>
          <a:bodyPr/>
          <a:lstStyle>
            <a:lvl1pPr>
              <a:defRPr sz="10595"/>
            </a:lvl1pPr>
            <a:lvl2pPr>
              <a:defRPr sz="8829"/>
            </a:lvl2pPr>
            <a:lvl3pPr>
              <a:defRPr sz="7946"/>
            </a:lvl3pPr>
            <a:lvl4pPr>
              <a:defRPr sz="7063"/>
            </a:lvl4pPr>
            <a:lvl5pPr>
              <a:defRPr sz="7063"/>
            </a:lvl5pPr>
            <a:lvl6pPr>
              <a:defRPr sz="7063"/>
            </a:lvl6pPr>
            <a:lvl7pPr>
              <a:defRPr sz="7063"/>
            </a:lvl7pPr>
            <a:lvl8pPr>
              <a:defRPr sz="7063"/>
            </a:lvl8pPr>
            <a:lvl9pPr>
              <a:defRPr sz="7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1" y="9581307"/>
            <a:ext cx="13382064" cy="3993033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1" y="13574340"/>
            <a:ext cx="13382064" cy="24661708"/>
          </a:xfrm>
        </p:spPr>
        <p:txBody>
          <a:bodyPr/>
          <a:lstStyle>
            <a:lvl1pPr>
              <a:defRPr sz="10595"/>
            </a:lvl1pPr>
            <a:lvl2pPr>
              <a:defRPr sz="8829"/>
            </a:lvl2pPr>
            <a:lvl3pPr>
              <a:defRPr sz="7946"/>
            </a:lvl3pPr>
            <a:lvl4pPr>
              <a:defRPr sz="7063"/>
            </a:lvl4pPr>
            <a:lvl5pPr>
              <a:defRPr sz="7063"/>
            </a:lvl5pPr>
            <a:lvl6pPr>
              <a:defRPr sz="7063"/>
            </a:lvl6pPr>
            <a:lvl7pPr>
              <a:defRPr sz="7063"/>
            </a:lvl7pPr>
            <a:lvl8pPr>
              <a:defRPr sz="7063"/>
            </a:lvl8pPr>
            <a:lvl9pPr>
              <a:defRPr sz="7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43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46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0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1704225"/>
            <a:ext cx="9960338" cy="7252860"/>
          </a:xfrm>
        </p:spPr>
        <p:txBody>
          <a:bodyPr anchor="b"/>
          <a:lstStyle>
            <a:lvl1pPr algn="l">
              <a:defRPr sz="882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228"/>
            <a:ext cx="16924687" cy="36531827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8957087"/>
            <a:ext cx="9960338" cy="29278968"/>
          </a:xfrm>
        </p:spPr>
        <p:txBody>
          <a:bodyPr/>
          <a:lstStyle>
            <a:lvl1pPr marL="0" indent="0">
              <a:buNone/>
              <a:defRPr sz="6180"/>
            </a:lvl1pPr>
            <a:lvl2pPr marL="2018355" indent="0">
              <a:buNone/>
              <a:defRPr sz="5298"/>
            </a:lvl2pPr>
            <a:lvl3pPr marL="4036710" indent="0">
              <a:buNone/>
              <a:defRPr sz="4415"/>
            </a:lvl3pPr>
            <a:lvl4pPr marL="6055065" indent="0">
              <a:buNone/>
              <a:defRPr sz="3973"/>
            </a:lvl4pPr>
            <a:lvl5pPr marL="8073420" indent="0">
              <a:buNone/>
              <a:defRPr sz="3973"/>
            </a:lvl5pPr>
            <a:lvl6pPr marL="10091776" indent="0">
              <a:buNone/>
              <a:defRPr sz="3973"/>
            </a:lvl6pPr>
            <a:lvl7pPr marL="12110131" indent="0">
              <a:buNone/>
              <a:defRPr sz="3973"/>
            </a:lvl7pPr>
            <a:lvl8pPr marL="14128486" indent="0">
              <a:buNone/>
              <a:defRPr sz="3973"/>
            </a:lvl8pPr>
            <a:lvl9pPr marL="16146841" indent="0">
              <a:buNone/>
              <a:defRPr sz="39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5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2636"/>
            <a:ext cx="18165128" cy="3537260"/>
          </a:xfrm>
        </p:spPr>
        <p:txBody>
          <a:bodyPr anchor="b"/>
          <a:lstStyle>
            <a:lvl1pPr algn="l">
              <a:defRPr sz="882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4594"/>
            <a:ext cx="18165128" cy="25682258"/>
          </a:xfrm>
        </p:spPr>
        <p:txBody>
          <a:bodyPr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499896"/>
            <a:ext cx="18165128" cy="5023493"/>
          </a:xfrm>
        </p:spPr>
        <p:txBody>
          <a:bodyPr/>
          <a:lstStyle>
            <a:lvl1pPr marL="0" indent="0">
              <a:buNone/>
              <a:defRPr sz="6180"/>
            </a:lvl1pPr>
            <a:lvl2pPr marL="2018355" indent="0">
              <a:buNone/>
              <a:defRPr sz="5298"/>
            </a:lvl2pPr>
            <a:lvl3pPr marL="4036710" indent="0">
              <a:buNone/>
              <a:defRPr sz="4415"/>
            </a:lvl3pPr>
            <a:lvl4pPr marL="6055065" indent="0">
              <a:buNone/>
              <a:defRPr sz="3973"/>
            </a:lvl4pPr>
            <a:lvl5pPr marL="8073420" indent="0">
              <a:buNone/>
              <a:defRPr sz="3973"/>
            </a:lvl5pPr>
            <a:lvl6pPr marL="10091776" indent="0">
              <a:buNone/>
              <a:defRPr sz="3973"/>
            </a:lvl6pPr>
            <a:lvl7pPr marL="12110131" indent="0">
              <a:buNone/>
              <a:defRPr sz="3973"/>
            </a:lvl7pPr>
            <a:lvl8pPr marL="14128486" indent="0">
              <a:buNone/>
              <a:defRPr sz="3973"/>
            </a:lvl8pPr>
            <a:lvl9pPr marL="16146841" indent="0">
              <a:buNone/>
              <a:defRPr sz="39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9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7552"/>
            <a:ext cx="27247692" cy="28248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72753"/>
            <a:ext cx="7064216" cy="227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79F67-2E2C-4D4B-85F3-6429264971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72753"/>
            <a:ext cx="9587151" cy="227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72753"/>
            <a:ext cx="7064216" cy="227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9850-7E20-41F6-9CA2-F70413BA5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25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36710" rtl="0" eaLnBrk="1" latinLnBrk="0" hangingPunct="1"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13766" indent="-1513766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127" kern="1200">
          <a:solidFill>
            <a:schemeClr val="tx1"/>
          </a:solidFill>
          <a:latin typeface="+mn-lt"/>
          <a:ea typeface="+mn-ea"/>
          <a:cs typeface="+mn-cs"/>
        </a:defRPr>
      </a:lvl1pPr>
      <a:lvl2pPr marL="3279827" indent="-1261472" algn="l" defTabSz="403671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361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29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»"/>
        <a:defRPr sz="8829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8500" y="17973038"/>
            <a:ext cx="17119937" cy="14234665"/>
          </a:xfrm>
          <a:prstGeom prst="roundRect">
            <a:avLst>
              <a:gd name="adj" fmla="val 43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7900" b="1">
                <a:solidFill>
                  <a:srgbClr val="0070C0"/>
                </a:solidFill>
              </a:rPr>
              <a:t>       	</a:t>
            </a:r>
          </a:p>
          <a:p>
            <a:endParaRPr lang="en-GB" sz="7900" b="1">
              <a:solidFill>
                <a:srgbClr val="0070C0"/>
              </a:solidFill>
            </a:endParaRPr>
          </a:p>
          <a:p>
            <a:pPr algn="ctr"/>
            <a:endParaRPr lang="en-GB" sz="7900"/>
          </a:p>
          <a:p>
            <a:endParaRPr lang="en-GB" sz="36288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1A3D8BE-6A2F-A7E0-98E3-25F8F4F0A9C5}"/>
              </a:ext>
            </a:extLst>
          </p:cNvPr>
          <p:cNvSpPr/>
          <p:nvPr/>
        </p:nvSpPr>
        <p:spPr>
          <a:xfrm>
            <a:off x="15580856" y="8991312"/>
            <a:ext cx="13834354" cy="8307858"/>
          </a:xfrm>
          <a:prstGeom prst="roundRect">
            <a:avLst>
              <a:gd name="adj" fmla="val 562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848170" y="-1352647"/>
            <a:ext cx="33339704" cy="9648094"/>
          </a:xfrm>
          <a:prstGeom prst="roundRect">
            <a:avLst>
              <a:gd name="adj" fmla="val 8986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br>
              <a:rPr lang="en-GB" sz="7946"/>
            </a:br>
            <a:endParaRPr lang="en-GB" sz="7946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5930" y="38972574"/>
            <a:ext cx="662010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000"/>
              <a:t>Acknowledgements: Dr David Oliver, Dr Alan Law, Dr Jens Arne-</a:t>
            </a:r>
            <a:r>
              <a:rPr lang="en-GB" sz="4000" err="1"/>
              <a:t>Subke</a:t>
            </a:r>
            <a:endParaRPr lang="en-GB" sz="4000"/>
          </a:p>
        </p:txBody>
      </p:sp>
      <p:pic>
        <p:nvPicPr>
          <p:cNvPr id="5" name="Picture 4" descr="A black background with blue and purple text&#10;&#10;Description automatically generated with low confidence">
            <a:extLst>
              <a:ext uri="{FF2B5EF4-FFF2-40B4-BE49-F238E27FC236}">
                <a16:creationId xmlns:a16="http://schemas.microsoft.com/office/drawing/2014/main" id="{212980F9-851C-D30B-2DC5-50A240931C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t="11890" r="3724" b="12766"/>
          <a:stretch/>
        </p:blipFill>
        <p:spPr>
          <a:xfrm>
            <a:off x="20322182" y="38567673"/>
            <a:ext cx="7069665" cy="19389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24876B-AD9E-D5C4-1644-BC54B54B21CC}"/>
              </a:ext>
            </a:extLst>
          </p:cNvPr>
          <p:cNvSpPr txBox="1"/>
          <p:nvPr/>
        </p:nvSpPr>
        <p:spPr>
          <a:xfrm>
            <a:off x="835930" y="1174392"/>
            <a:ext cx="22150548" cy="66479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600" dirty="0">
                <a:solidFill>
                  <a:schemeClr val="bg1"/>
                </a:solidFill>
              </a:rPr>
              <a:t>Potential of wetlands and ponds to deliver payment for ecosystem services (PES)</a:t>
            </a:r>
          </a:p>
          <a:p>
            <a:endParaRPr lang="en-GB" sz="4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FD62C1-E6FE-B648-F4A8-7732A4AE37C5}"/>
              </a:ext>
            </a:extLst>
          </p:cNvPr>
          <p:cNvGrpSpPr/>
          <p:nvPr/>
        </p:nvGrpSpPr>
        <p:grpSpPr>
          <a:xfrm>
            <a:off x="938440" y="8991312"/>
            <a:ext cx="14337461" cy="8307858"/>
            <a:chOff x="909943" y="8912827"/>
            <a:chExt cx="14337461" cy="8307858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0A5314D-EADB-3EC6-A9E8-890AC36E7518}"/>
                </a:ext>
              </a:extLst>
            </p:cNvPr>
            <p:cNvSpPr/>
            <p:nvPr/>
          </p:nvSpPr>
          <p:spPr>
            <a:xfrm>
              <a:off x="909943" y="8912827"/>
              <a:ext cx="14337461" cy="8307858"/>
            </a:xfrm>
            <a:prstGeom prst="roundRect">
              <a:avLst>
                <a:gd name="adj" fmla="val 5625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363CF0-6898-C586-5DA4-0C03AA7DB266}"/>
                </a:ext>
              </a:extLst>
            </p:cNvPr>
            <p:cNvSpPr txBox="1"/>
            <p:nvPr/>
          </p:nvSpPr>
          <p:spPr>
            <a:xfrm>
              <a:off x="1146891" y="9403830"/>
              <a:ext cx="13834353" cy="7535763"/>
            </a:xfrm>
            <a:prstGeom prst="roundRect">
              <a:avLst>
                <a:gd name="adj" fmla="val 3069"/>
              </a:avLst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7900" b="1" dirty="0">
                  <a:solidFill>
                    <a:srgbClr val="0070C0"/>
                  </a:solidFill>
                </a:rPr>
                <a:t>Introduction</a:t>
              </a:r>
              <a:endParaRPr lang="en-GB" sz="4000" dirty="0"/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GB" sz="4000" dirty="0"/>
                <a:t>Intensive agriculture harms the environment, impacting climate, biodiversity, and water quality.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GB" sz="4000" dirty="0"/>
                <a:t>Shifting farm subsidies to support public goods is vital for nature recovery and net zero.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GB" sz="4000" dirty="0"/>
                <a:t>But public subsidies cannot cover the full costs. </a:t>
              </a:r>
              <a:endParaRPr lang="en-GB" sz="4000" dirty="0">
                <a:ea typeface="Calibri"/>
                <a:cs typeface="Calibri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GB" sz="4000" dirty="0"/>
                <a:t>Private investment with a natural capital approach can fill the investment gap.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GB" sz="4000" dirty="0"/>
                <a:t>Farmers and landowners can access private investment through Payment for Ecosystem Services (PES), but issues like evidence and trade-offs require resolution.</a:t>
              </a:r>
              <a:endParaRPr lang="en-GB" sz="72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7B05C02-724B-C082-242F-36D7A7E10321}"/>
              </a:ext>
            </a:extLst>
          </p:cNvPr>
          <p:cNvSpPr txBox="1"/>
          <p:nvPr/>
        </p:nvSpPr>
        <p:spPr>
          <a:xfrm>
            <a:off x="16151769" y="9125725"/>
            <a:ext cx="4170413" cy="1320701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GB" sz="7900" b="1"/>
              <a:t>Methods</a:t>
            </a:r>
            <a:endParaRPr lang="en-GB" sz="40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79271A-8DC0-2FDB-B048-E5AB8184FBA1}"/>
              </a:ext>
            </a:extLst>
          </p:cNvPr>
          <p:cNvGrpSpPr/>
          <p:nvPr/>
        </p:nvGrpSpPr>
        <p:grpSpPr>
          <a:xfrm>
            <a:off x="785882" y="32889698"/>
            <a:ext cx="17549922" cy="9172196"/>
            <a:chOff x="479958" y="27288749"/>
            <a:chExt cx="14337461" cy="10716876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614DB8D-1571-7270-4C6F-F2422A9A5735}"/>
                </a:ext>
              </a:extLst>
            </p:cNvPr>
            <p:cNvSpPr/>
            <p:nvPr/>
          </p:nvSpPr>
          <p:spPr>
            <a:xfrm>
              <a:off x="479958" y="27288749"/>
              <a:ext cx="14337461" cy="10716876"/>
            </a:xfrm>
            <a:prstGeom prst="roundRect">
              <a:avLst>
                <a:gd name="adj" fmla="val 5625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656008-C8FA-1D9F-5EED-058CD031D284}"/>
                </a:ext>
              </a:extLst>
            </p:cNvPr>
            <p:cNvSpPr txBox="1"/>
            <p:nvPr/>
          </p:nvSpPr>
          <p:spPr>
            <a:xfrm>
              <a:off x="1025288" y="28010101"/>
              <a:ext cx="13697775" cy="8913779"/>
            </a:xfrm>
            <a:prstGeom prst="roundRect">
              <a:avLst>
                <a:gd name="adj" fmla="val 3069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900" b="1"/>
                <a:t>Future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GB" sz="5800" b="1" err="1"/>
                <a:t>RSuDS</a:t>
              </a:r>
              <a:r>
                <a:rPr lang="en-GB" sz="5800" b="1"/>
                <a:t> global climate regulation</a:t>
              </a:r>
              <a:r>
                <a:rPr lang="en-GB" sz="5800"/>
                <a:t>: Measuring gases and collecting samples at 20 sites to determine whether </a:t>
              </a:r>
              <a:r>
                <a:rPr lang="en-GB" sz="5800" err="1"/>
                <a:t>RSuDS</a:t>
              </a:r>
              <a:r>
                <a:rPr lang="en-GB" sz="5800"/>
                <a:t> act as carbon sinks or sources.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GB" sz="5800" b="1"/>
                <a:t>Farmer engagement and barrier identification</a:t>
              </a:r>
              <a:r>
                <a:rPr lang="en-GB" sz="5800"/>
                <a:t>: Investigating farmer perspectives and surveying to identify adoption obstacles for nature-based solutions.</a:t>
              </a:r>
            </a:p>
          </p:txBody>
        </p:sp>
      </p:grpSp>
      <p:pic>
        <p:nvPicPr>
          <p:cNvPr id="1028" name="Picture 4" descr="University of Stirling | Scotland.org">
            <a:extLst>
              <a:ext uri="{FF2B5EF4-FFF2-40B4-BE49-F238E27FC236}">
                <a16:creationId xmlns:a16="http://schemas.microsoft.com/office/drawing/2014/main" id="{9A2089A5-87D6-7A7D-DCFE-DE09AE1D9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4" t="25139" r="16215" b="30650"/>
          <a:stretch/>
        </p:blipFill>
        <p:spPr bwMode="auto">
          <a:xfrm>
            <a:off x="21833463" y="38055158"/>
            <a:ext cx="6025430" cy="15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ECFCC07-0C30-81A9-3ECB-724B2070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117" y="327553"/>
            <a:ext cx="2491665" cy="350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930D703-B2CD-26B9-7BB6-3A92316B15C1}"/>
              </a:ext>
            </a:extLst>
          </p:cNvPr>
          <p:cNvSpPr txBox="1"/>
          <p:nvPr/>
        </p:nvSpPr>
        <p:spPr>
          <a:xfrm>
            <a:off x="19170054" y="3897070"/>
            <a:ext cx="103829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6000" dirty="0"/>
              <a:t>David Bryan</a:t>
            </a:r>
            <a:br>
              <a:rPr lang="en-GB" sz="6000" dirty="0"/>
            </a:br>
            <a:r>
              <a:rPr lang="en-GB" sz="6000" dirty="0"/>
              <a:t>University of Stirling </a:t>
            </a:r>
            <a:br>
              <a:rPr lang="en-GB" sz="6000" dirty="0"/>
            </a:br>
            <a:r>
              <a:rPr lang="en-GB" sz="6000" dirty="0"/>
              <a:t>dab11@stir.ac.uk</a:t>
            </a:r>
            <a:br>
              <a:rPr lang="en-GB" sz="6000" dirty="0"/>
            </a:br>
            <a:r>
              <a:rPr lang="en-GB" sz="6000" dirty="0"/>
              <a:t>www.hydronationscholars.scot</a:t>
            </a:r>
            <a:endParaRPr lang="en-US" sz="66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15CB016-1469-20DB-CF6B-80DF9D84F84E}"/>
              </a:ext>
            </a:extLst>
          </p:cNvPr>
          <p:cNvGrpSpPr/>
          <p:nvPr/>
        </p:nvGrpSpPr>
        <p:grpSpPr>
          <a:xfrm>
            <a:off x="18778175" y="17973038"/>
            <a:ext cx="10674478" cy="20037614"/>
            <a:chOff x="16134744" y="17710083"/>
            <a:chExt cx="10674478" cy="2003761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480C017-6955-AF7E-F7FF-94C5943BED85}"/>
                </a:ext>
              </a:extLst>
            </p:cNvPr>
            <p:cNvSpPr/>
            <p:nvPr/>
          </p:nvSpPr>
          <p:spPr>
            <a:xfrm>
              <a:off x="16134744" y="17710083"/>
              <a:ext cx="10674478" cy="20037614"/>
            </a:xfrm>
            <a:prstGeom prst="roundRect">
              <a:avLst>
                <a:gd name="adj" fmla="val 562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5C45A7-FE23-0BDC-514E-40024EB1D277}"/>
                </a:ext>
              </a:extLst>
            </p:cNvPr>
            <p:cNvSpPr txBox="1"/>
            <p:nvPr/>
          </p:nvSpPr>
          <p:spPr>
            <a:xfrm>
              <a:off x="16797281" y="17923154"/>
              <a:ext cx="8933946" cy="1320701"/>
            </a:xfrm>
            <a:prstGeom prst="roundRect">
              <a:avLst>
                <a:gd name="adj" fmla="val 3069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900" b="1" dirty="0">
                  <a:solidFill>
                    <a:srgbClr val="0070C0"/>
                  </a:solidFill>
                </a:rPr>
                <a:t>Modelling results</a:t>
              </a:r>
              <a:endParaRPr lang="en-GB" sz="3200" dirty="0"/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41C90F46-B92C-9AC0-4084-8855DCA0FF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731102" y="23135762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73DBB54-FD73-23A4-AB85-214614D96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902664" y="26110735"/>
              <a:ext cx="8601495" cy="487418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31947AAD-2D46-290E-854D-A0B6C9E9D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902664" y="32082323"/>
              <a:ext cx="8696267" cy="4927885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0F53456D-8E1A-AEDB-7C2A-7E7961E09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954811" y="20206096"/>
              <a:ext cx="8482398" cy="4806692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7335BE7-AD55-0541-56EB-CAF3CE9AEE87}"/>
                </a:ext>
              </a:extLst>
            </p:cNvPr>
            <p:cNvSpPr txBox="1"/>
            <p:nvPr/>
          </p:nvSpPr>
          <p:spPr>
            <a:xfrm>
              <a:off x="16954811" y="19393168"/>
              <a:ext cx="8036500" cy="714732"/>
            </a:xfrm>
            <a:prstGeom prst="roundRect">
              <a:avLst>
                <a:gd name="adj" fmla="val 3069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/>
                <a:t>Bigger = more ecosystem services</a:t>
              </a:r>
              <a:endParaRPr lang="en-GB" sz="40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ED6567A-A12E-3EDC-D144-BA99C164F2F4}"/>
                </a:ext>
              </a:extLst>
            </p:cNvPr>
            <p:cNvSpPr txBox="1"/>
            <p:nvPr/>
          </p:nvSpPr>
          <p:spPr>
            <a:xfrm>
              <a:off x="16901821" y="25311414"/>
              <a:ext cx="8089490" cy="714732"/>
            </a:xfrm>
            <a:prstGeom prst="roundRect">
              <a:avLst>
                <a:gd name="adj" fmla="val 3069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/>
                <a:t>Closer = more ecosystem services </a:t>
              </a:r>
              <a:endParaRPr lang="en-GB" sz="40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70D4C1-51D7-5C14-EDE8-3FD7293F3636}"/>
                </a:ext>
              </a:extLst>
            </p:cNvPr>
            <p:cNvSpPr txBox="1"/>
            <p:nvPr/>
          </p:nvSpPr>
          <p:spPr>
            <a:xfrm>
              <a:off x="16902664" y="31198412"/>
              <a:ext cx="9553730" cy="714732"/>
            </a:xfrm>
            <a:prstGeom prst="roundRect">
              <a:avLst>
                <a:gd name="adj" fmla="val 3069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/>
                <a:t>More farmland = less ecosystem services</a:t>
              </a:r>
              <a:endParaRPr lang="en-GB" sz="4000"/>
            </a:p>
          </p:txBody>
        </p:sp>
      </p:grpSp>
      <p:pic>
        <p:nvPicPr>
          <p:cNvPr id="32" name="Picture 31" descr="A picture containing screenshot, font, graphics, symbol&#10;&#10;Description automatically generated">
            <a:extLst>
              <a:ext uri="{FF2B5EF4-FFF2-40B4-BE49-F238E27FC236}">
                <a16:creationId xmlns:a16="http://schemas.microsoft.com/office/drawing/2014/main" id="{3BEBB7FE-07E3-4C85-2D8F-C755661543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341" y="40529210"/>
            <a:ext cx="4544137" cy="1650175"/>
          </a:xfrm>
          <a:prstGeom prst="rect">
            <a:avLst/>
          </a:prstGeom>
        </p:spPr>
      </p:pic>
      <p:pic>
        <p:nvPicPr>
          <p:cNvPr id="61" name="Graphic 6">
            <a:extLst>
              <a:ext uri="{FF2B5EF4-FFF2-40B4-BE49-F238E27FC236}">
                <a16:creationId xmlns:a16="http://schemas.microsoft.com/office/drawing/2014/main" id="{143BE300-127B-B4E7-E624-453FE987C3C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6381"/>
          <a:stretch/>
        </p:blipFill>
        <p:spPr bwMode="auto">
          <a:xfrm>
            <a:off x="23368315" y="11814122"/>
            <a:ext cx="5731510" cy="5156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AF6A040-DA3D-20C6-7406-3B42BF331749}"/>
              </a:ext>
            </a:extLst>
          </p:cNvPr>
          <p:cNvSpPr txBox="1"/>
          <p:nvPr/>
        </p:nvSpPr>
        <p:spPr>
          <a:xfrm>
            <a:off x="23368315" y="11008491"/>
            <a:ext cx="6173948" cy="621506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00" dirty="0"/>
              <a:t>Spatial regression modelling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AF7B7804-F598-8B6C-02B6-0E6430DB89FE}"/>
              </a:ext>
            </a:extLst>
          </p:cNvPr>
          <p:cNvSpPr txBox="1"/>
          <p:nvPr/>
        </p:nvSpPr>
        <p:spPr>
          <a:xfrm>
            <a:off x="15631971" y="10550017"/>
            <a:ext cx="8024737" cy="1149787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00" dirty="0"/>
              <a:t>Rapid assessment of wetland ecosystem services (RAWES+) of 60 sites </a:t>
            </a:r>
          </a:p>
        </p:txBody>
      </p:sp>
      <p:pic>
        <p:nvPicPr>
          <p:cNvPr id="1034" name="Graphic 1033">
            <a:extLst>
              <a:ext uri="{FF2B5EF4-FFF2-40B4-BE49-F238E27FC236}">
                <a16:creationId xmlns:a16="http://schemas.microsoft.com/office/drawing/2014/main" id="{76472A2A-650C-AA0F-1D51-316E51C0984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7691" r="16500"/>
          <a:stretch/>
        </p:blipFill>
        <p:spPr>
          <a:xfrm>
            <a:off x="1240352" y="17816145"/>
            <a:ext cx="15732874" cy="14002589"/>
          </a:xfrm>
          <a:prstGeom prst="rect">
            <a:avLst/>
          </a:prstGeom>
        </p:spPr>
      </p:pic>
      <p:sp>
        <p:nvSpPr>
          <p:cNvPr id="1035" name="TextBox 1034">
            <a:extLst>
              <a:ext uri="{FF2B5EF4-FFF2-40B4-BE49-F238E27FC236}">
                <a16:creationId xmlns:a16="http://schemas.microsoft.com/office/drawing/2014/main" id="{4E734442-C495-5732-98F7-8F011F727A90}"/>
              </a:ext>
            </a:extLst>
          </p:cNvPr>
          <p:cNvSpPr txBox="1"/>
          <p:nvPr/>
        </p:nvSpPr>
        <p:spPr>
          <a:xfrm>
            <a:off x="10837836" y="18206833"/>
            <a:ext cx="7012590" cy="1320701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GB" sz="7900" b="1" dirty="0">
                <a:solidFill>
                  <a:srgbClr val="0070C0"/>
                </a:solidFill>
              </a:rPr>
              <a:t>RAWES+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708863-70D9-934D-B429-0075A3845ADA}"/>
              </a:ext>
            </a:extLst>
          </p:cNvPr>
          <p:cNvSpPr txBox="1"/>
          <p:nvPr/>
        </p:nvSpPr>
        <p:spPr>
          <a:xfrm>
            <a:off x="1240352" y="28994367"/>
            <a:ext cx="5167392" cy="1957745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Count data for services and disservices from </a:t>
            </a:r>
            <a:r>
              <a:rPr lang="en-GB" sz="4000" b="1" dirty="0" err="1"/>
              <a:t>RSuDS</a:t>
            </a:r>
            <a:endParaRPr lang="en-GB" sz="40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D96151-0AC5-762A-DD49-DD03C1ED8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3648" r="8475" b="5401"/>
          <a:stretch/>
        </p:blipFill>
        <p:spPr>
          <a:xfrm>
            <a:off x="15882109" y="11872162"/>
            <a:ext cx="7359153" cy="43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93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e8d09f7-cc79-4ccb-9149-a4238dd17422}" enabled="0" method="" siteId="{4e8d09f7-cc79-4ccb-9149-a4238dd1742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217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 </vt:lpstr>
    </vt:vector>
  </TitlesOfParts>
  <Company>The James Hutton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HNS Poster Template</dc:title>
  <dc:creator>Laura Logie</dc:creator>
  <cp:lastModifiedBy>David Bryan</cp:lastModifiedBy>
  <cp:revision>2</cp:revision>
  <dcterms:created xsi:type="dcterms:W3CDTF">2015-03-20T12:17:01Z</dcterms:created>
  <dcterms:modified xsi:type="dcterms:W3CDTF">2024-02-28T15:12:49Z</dcterms:modified>
</cp:coreProperties>
</file>