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8" r:id="rId14"/>
    <p:sldId id="287" r:id="rId15"/>
    <p:sldId id="27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>
        <p:scale>
          <a:sx n="119" d="100"/>
          <a:sy n="119" d="100"/>
        </p:scale>
        <p:origin x="-7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283A-C7D9-4763-B829-47C0EB564FB3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A229B-82F2-4023-9ECE-358B6D50A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3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7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5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2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4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4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4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0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.jpeg"/><Relationship Id="rId7" Type="http://schemas.openxmlformats.org/officeDocument/2006/relationships/image" Target="../media/image2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5.jpeg"/><Relationship Id="rId7" Type="http://schemas.openxmlformats.org/officeDocument/2006/relationships/image" Target="../media/image2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5.jpeg"/><Relationship Id="rId7" Type="http://schemas.openxmlformats.org/officeDocument/2006/relationships/image" Target="../media/image2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image" Target="../media/image9.jpeg"/><Relationship Id="rId10" Type="http://schemas.openxmlformats.org/officeDocument/2006/relationships/image" Target="../media/image2.jpeg"/><Relationship Id="rId4" Type="http://schemas.openxmlformats.org/officeDocument/2006/relationships/image" Target="../media/image8.jpeg"/><Relationship Id="rId9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jpeg"/><Relationship Id="rId7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jpeg"/><Relationship Id="rId7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3600" b="1" dirty="0" smtClean="0"/>
              <a:t>Drinking </a:t>
            </a:r>
            <a:r>
              <a:rPr lang="en-IE" sz="3600" b="1" dirty="0"/>
              <a:t>Water </a:t>
            </a:r>
            <a:r>
              <a:rPr lang="en-IE" sz="3600" b="1" dirty="0" smtClean="0"/>
              <a:t>Catchments in Scotland – </a:t>
            </a:r>
            <a:br>
              <a:rPr lang="en-IE" sz="3600" b="1" dirty="0" smtClean="0"/>
            </a:br>
            <a:r>
              <a:rPr lang="en-IE" sz="3600" b="1" dirty="0" smtClean="0"/>
              <a:t>Risks from </a:t>
            </a:r>
            <a:r>
              <a:rPr lang="en-IE" sz="3600" b="1" dirty="0"/>
              <a:t>Climate and Land Use Change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9560"/>
            <a:ext cx="6400800" cy="1345704"/>
          </a:xfrm>
        </p:spPr>
        <p:txBody>
          <a:bodyPr/>
          <a:lstStyle/>
          <a:p>
            <a:r>
              <a:rPr lang="en-GB" dirty="0" smtClean="0"/>
              <a:t>Carolin Vorstius</a:t>
            </a:r>
          </a:p>
          <a:p>
            <a:r>
              <a:rPr lang="en-GB" dirty="0" smtClean="0"/>
              <a:t>PhD Showcase Day, 29/03/2017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8360"/>
            <a:ext cx="1440160" cy="57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435" y="255748"/>
            <a:ext cx="860357" cy="7206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856" y="398571"/>
            <a:ext cx="2243200" cy="334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98114"/>
            <a:ext cx="2160240" cy="388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38036"/>
            <a:ext cx="108012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/>
              <a:t>Scottish Water </a:t>
            </a:r>
            <a:r>
              <a:rPr lang="en-GB" sz="3600" dirty="0" smtClean="0"/>
              <a:t>catchments</a:t>
            </a:r>
            <a:br>
              <a:rPr lang="en-GB" sz="3600" dirty="0" smtClean="0"/>
            </a:br>
            <a:r>
              <a:rPr lang="en-GB" sz="3600" i="1" dirty="0" smtClean="0"/>
              <a:t>Water quality data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169 catchments selected for analysing catchment characteristics – water quality parameter relationships</a:t>
            </a:r>
          </a:p>
          <a:p>
            <a:r>
              <a:rPr lang="en-GB" sz="2000" dirty="0"/>
              <a:t>For the subset of catchments, the </a:t>
            </a:r>
          </a:p>
          <a:p>
            <a:pPr lvl="1"/>
            <a:r>
              <a:rPr lang="en-GB" sz="2000" dirty="0"/>
              <a:t>overall average</a:t>
            </a:r>
          </a:p>
          <a:p>
            <a:pPr lvl="1"/>
            <a:r>
              <a:rPr lang="en-GB" sz="2000" dirty="0"/>
              <a:t>minimum and maximum values</a:t>
            </a:r>
          </a:p>
          <a:p>
            <a:pPr lvl="1"/>
            <a:r>
              <a:rPr lang="en-GB" sz="2000" dirty="0"/>
              <a:t>standard deviations </a:t>
            </a:r>
          </a:p>
          <a:p>
            <a:pPr lvl="1"/>
            <a:r>
              <a:rPr lang="en-GB" sz="2000" dirty="0"/>
              <a:t>median values </a:t>
            </a:r>
          </a:p>
          <a:p>
            <a:r>
              <a:rPr lang="en-GB" sz="2000" dirty="0"/>
              <a:t>were extracted for 8 parameters: Aluminium, Colour, pH, Iron, Manganese, Coliform bacteria</a:t>
            </a:r>
            <a:r>
              <a:rPr lang="en-GB" sz="2000" i="1" dirty="0"/>
              <a:t>, E. coli</a:t>
            </a:r>
            <a:r>
              <a:rPr lang="en-GB" sz="2000" dirty="0"/>
              <a:t> bacteria, and Turbidity</a:t>
            </a:r>
          </a:p>
          <a:p>
            <a:r>
              <a:rPr lang="en-GB" sz="2000" dirty="0"/>
              <a:t>Mostly monthly samples, several catchments have a higher frequency of sampling</a:t>
            </a:r>
          </a:p>
          <a:p>
            <a:r>
              <a:rPr lang="en-GB" sz="2000" dirty="0"/>
              <a:t>Sample sizes vary between app. 20 and 180 </a:t>
            </a:r>
            <a:r>
              <a:rPr lang="en-GB" sz="2000" dirty="0" smtClean="0"/>
              <a:t>samples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62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 smtClean="0"/>
              <a:t>Water quality data</a:t>
            </a:r>
            <a:br>
              <a:rPr lang="en-GB" sz="3600" dirty="0" smtClean="0"/>
            </a:br>
            <a:r>
              <a:rPr lang="en-GB" sz="3600" i="1" dirty="0" smtClean="0"/>
              <a:t>Mean values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In many catchments and for all parameter with the exception of pH, there are a few very high values compared to a big majority of lower concentrations – median better representation of middle</a:t>
            </a:r>
          </a:p>
          <a:p>
            <a:endParaRPr lang="en-GB" dirty="0"/>
          </a:p>
        </p:txBody>
      </p:sp>
      <p:pic>
        <p:nvPicPr>
          <p:cNvPr id="18" name="Picture 1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3393269"/>
            <a:ext cx="2892411" cy="3060700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8"/>
          <a:stretch>
            <a:fillRect/>
          </a:stretch>
        </p:blipFill>
        <p:spPr>
          <a:xfrm>
            <a:off x="3156256" y="3440986"/>
            <a:ext cx="2831487" cy="3060700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9"/>
          <a:stretch>
            <a:fillRect/>
          </a:stretch>
        </p:blipFill>
        <p:spPr>
          <a:xfrm>
            <a:off x="5987743" y="3440988"/>
            <a:ext cx="2736109" cy="306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 smtClean="0"/>
              <a:t>Water quality data</a:t>
            </a:r>
            <a:br>
              <a:rPr lang="en-GB" sz="3600" dirty="0" smtClean="0"/>
            </a:br>
            <a:r>
              <a:rPr lang="en-GB" sz="3600" i="1" dirty="0" smtClean="0"/>
              <a:t>Catchment medians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38977" y="5108991"/>
            <a:ext cx="758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Most </a:t>
            </a:r>
            <a:r>
              <a:rPr lang="en-GB" sz="2400" dirty="0"/>
              <a:t>catchment averages are within the lower concentrations with few catchments branching up to very high average concentrations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6171"/>
            <a:ext cx="3142513" cy="334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75520"/>
            <a:ext cx="3110903" cy="327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902" y="1919872"/>
            <a:ext cx="2982734" cy="32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1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 smtClean="0"/>
              <a:t>Water quality data</a:t>
            </a:r>
            <a:br>
              <a:rPr lang="en-GB" sz="3600" dirty="0" smtClean="0"/>
            </a:br>
            <a:r>
              <a:rPr lang="en-GB" sz="3600" i="1" dirty="0" smtClean="0"/>
              <a:t>Catchment medians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38977" y="5406315"/>
            <a:ext cx="758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Significant differences in the median values if catchments are grouped according to source </a:t>
            </a:r>
            <a:endParaRPr lang="en-GB" sz="2400" dirty="0"/>
          </a:p>
        </p:txBody>
      </p:sp>
      <p:pic>
        <p:nvPicPr>
          <p:cNvPr id="5" name="Picture 3" descr="C:\Users\GIS\Desktop\Ecoli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02" y="1873384"/>
            <a:ext cx="3550673" cy="355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GIS\Desktop\Colou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71" y="1873383"/>
            <a:ext cx="3477729" cy="353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4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 smtClean="0"/>
              <a:t>Statistical Analysis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1" y="1891555"/>
            <a:ext cx="4258816" cy="4525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8922" lvl="1" indent="-514350">
              <a:buFont typeface="Arial" panose="020B0604020202020204" pitchFamily="34" charset="0"/>
              <a:buAutoNum type="arabicParenR"/>
            </a:pPr>
            <a:r>
              <a:rPr lang="en-GB" sz="3600" dirty="0" smtClean="0"/>
              <a:t>Typology: Cluster Analysis to find groups</a:t>
            </a:r>
          </a:p>
          <a:p>
            <a:pPr marL="518922" lvl="1" indent="-514350">
              <a:buFont typeface="Arial" panose="020B0604020202020204" pitchFamily="34" charset="0"/>
              <a:buAutoNum type="arabicParenR"/>
            </a:pPr>
            <a:r>
              <a:rPr lang="en-GB" sz="3600" dirty="0" smtClean="0"/>
              <a:t>Explore time series to find temporal dynamics and possible predictor variables</a:t>
            </a:r>
          </a:p>
          <a:p>
            <a:pPr marL="518922" lvl="1" indent="-514350">
              <a:buFont typeface="Arial" panose="020B0604020202020204" pitchFamily="34" charset="0"/>
              <a:buAutoNum type="arabicParenR"/>
            </a:pPr>
            <a:r>
              <a:rPr lang="en-GB" sz="3600" dirty="0" smtClean="0"/>
              <a:t>Find appropriate method to develop predictive models for relationships catchment characteristics – water quality parameter </a:t>
            </a:r>
          </a:p>
          <a:p>
            <a:pPr marL="518922" lvl="1" indent="-514350">
              <a:buFont typeface="Arial" panose="020B0604020202020204" pitchFamily="34" charset="0"/>
              <a:buAutoNum type="arabicParenR"/>
            </a:pPr>
            <a:r>
              <a:rPr lang="en-GB" sz="3600" dirty="0" smtClean="0"/>
              <a:t>Improve models, e.g. by</a:t>
            </a:r>
          </a:p>
          <a:p>
            <a:pPr marL="747522" lvl="2" indent="-342900"/>
            <a:r>
              <a:rPr lang="en-GB" dirty="0" smtClean="0"/>
              <a:t>diversifying/improving catchment parameters (e.g. land cover, climate), or adding other characteristics (e.g. stocking numbers)</a:t>
            </a:r>
          </a:p>
          <a:p>
            <a:pPr marL="747522" lvl="2" indent="-342900"/>
            <a:r>
              <a:rPr lang="en-GB" dirty="0" smtClean="0"/>
              <a:t>separating into seasons</a:t>
            </a:r>
          </a:p>
          <a:p>
            <a:pPr marL="747522" lvl="2" indent="-342900"/>
            <a:r>
              <a:rPr lang="en-GB" dirty="0" smtClean="0"/>
              <a:t>looking at flow data</a:t>
            </a:r>
          </a:p>
          <a:p>
            <a:pPr marL="518922" lvl="1" indent="-514350">
              <a:buFont typeface="+mj-lt"/>
              <a:buAutoNum type="arabicParenR"/>
            </a:pPr>
            <a:r>
              <a:rPr lang="en-GB" sz="3600" dirty="0" smtClean="0"/>
              <a:t>Look at additional parameters by sourcing additional data e.g. SEPA</a:t>
            </a:r>
          </a:p>
          <a:p>
            <a:pPr marL="747522" lvl="2" indent="-342900"/>
            <a:endParaRPr lang="en-GB" sz="3300" dirty="0"/>
          </a:p>
        </p:txBody>
      </p:sp>
      <p:pic>
        <p:nvPicPr>
          <p:cNvPr id="19" name="Picture 2" descr="C:\Users\GIS\Desktop\Unbenann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75" y="1874457"/>
            <a:ext cx="4094809" cy="456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68344" y="1874457"/>
            <a:ext cx="1225296" cy="1266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571653" y="2888026"/>
            <a:ext cx="1225296" cy="10974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IE" sz="2400" b="1" dirty="0"/>
              <a:t>Drinking Water Catchments in Scotland – </a:t>
            </a:r>
            <a:br>
              <a:rPr lang="en-IE" sz="2400" b="1" dirty="0"/>
            </a:br>
            <a:r>
              <a:rPr lang="en-IE" sz="2400" b="1" dirty="0"/>
              <a:t>Risks from Climate and Land Use Change</a:t>
            </a:r>
            <a:endParaRPr lang="en-GB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424" y="1106491"/>
            <a:ext cx="1047216" cy="4934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750" y="706993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0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0" y="938092"/>
            <a:ext cx="790219" cy="66189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24944"/>
            <a:ext cx="68407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Thank you for listening!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a.c.vorstius@dundee.ac.uk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534" y="4581128"/>
            <a:ext cx="8316924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Thank you to…</a:t>
            </a:r>
          </a:p>
          <a:p>
            <a:r>
              <a:rPr lang="en-GB" sz="1400" dirty="0" err="1" smtClean="0"/>
              <a:t>Prof.</a:t>
            </a:r>
            <a:r>
              <a:rPr lang="en-GB" sz="1400" dirty="0" smtClean="0"/>
              <a:t> </a:t>
            </a:r>
            <a:r>
              <a:rPr lang="en-GB" sz="1400" dirty="0"/>
              <a:t>John Rowan, University of Dundee </a:t>
            </a:r>
          </a:p>
          <a:p>
            <a:r>
              <a:rPr lang="en-GB" sz="1400" dirty="0" err="1"/>
              <a:t>Dr.</a:t>
            </a:r>
            <a:r>
              <a:rPr lang="en-GB" sz="1400" dirty="0"/>
              <a:t> Iain Brown, </a:t>
            </a:r>
            <a:r>
              <a:rPr lang="en-GB" sz="1400" dirty="0" smtClean="0"/>
              <a:t>University of York, Stockholm </a:t>
            </a:r>
            <a:r>
              <a:rPr lang="en-GB" sz="1400" dirty="0"/>
              <a:t>Environment Institute</a:t>
            </a:r>
          </a:p>
          <a:p>
            <a:r>
              <a:rPr lang="en-GB" sz="1400" dirty="0" err="1" smtClean="0"/>
              <a:t>Dr.</a:t>
            </a:r>
            <a:r>
              <a:rPr lang="en-GB" sz="1400" dirty="0" smtClean="0"/>
              <a:t> Zoë </a:t>
            </a:r>
            <a:r>
              <a:rPr lang="en-GB" sz="1400" dirty="0" err="1"/>
              <a:t>Frogbrook</a:t>
            </a:r>
            <a:r>
              <a:rPr lang="en-GB" sz="1400" dirty="0"/>
              <a:t>, Scottish Water</a:t>
            </a:r>
          </a:p>
          <a:p>
            <a:r>
              <a:rPr lang="en-GB" sz="1400" dirty="0" smtClean="0"/>
              <a:t>The Hydro </a:t>
            </a:r>
            <a:r>
              <a:rPr lang="en-GB" sz="1400" dirty="0"/>
              <a:t>Nation </a:t>
            </a:r>
            <a:r>
              <a:rPr lang="en-GB" sz="1400" dirty="0" smtClean="0"/>
              <a:t>Scholars Programme </a:t>
            </a:r>
          </a:p>
        </p:txBody>
      </p:sp>
    </p:spTree>
    <p:extLst>
      <p:ext uri="{BB962C8B-B14F-4D97-AF65-F5344CB8AC3E}">
        <p14:creationId xmlns:p14="http://schemas.microsoft.com/office/powerpoint/2010/main" val="23868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What’s it about?</a:t>
            </a:r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01" y="1844824"/>
            <a:ext cx="4211139" cy="4581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8" y="1628800"/>
            <a:ext cx="2099537" cy="1713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10" y="3429000"/>
            <a:ext cx="2099537" cy="16246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9" y="5177576"/>
            <a:ext cx="2099535" cy="14758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05408" y="1734731"/>
            <a:ext cx="20882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Multiple and mounting pressures on water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Insecurity of stable high quality drinking water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Rising treatment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target mitigation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Considering long-term water quality for investments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076" y="1069151"/>
            <a:ext cx="917564" cy="4323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683819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33969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85" y="895965"/>
            <a:ext cx="722990" cy="60558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IE" sz="2750" b="1" dirty="0"/>
              <a:t>Assessing the Risk to Raw Water </a:t>
            </a:r>
            <a:r>
              <a:rPr lang="en-IE" sz="2750" b="1" dirty="0" smtClean="0"/>
              <a:t/>
            </a:r>
            <a:br>
              <a:rPr lang="en-IE" sz="2750" b="1" dirty="0" smtClean="0"/>
            </a:br>
            <a:r>
              <a:rPr lang="en-IE" sz="2750" b="1" dirty="0" smtClean="0"/>
              <a:t>Quality </a:t>
            </a:r>
            <a:r>
              <a:rPr lang="en-IE" sz="2750" b="1" dirty="0"/>
              <a:t>for Drinking Water Purposes from Climate and Land Use Change</a:t>
            </a:r>
            <a:endParaRPr lang="en-GB" sz="275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pic>
        <p:nvPicPr>
          <p:cNvPr id="18" name="Picture 2" descr="C:\Users\GIS\Desktop\Unbenann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26" y="170019"/>
            <a:ext cx="5640668" cy="62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24026" y="170019"/>
            <a:ext cx="5640668" cy="28269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GB" sz="3600" dirty="0"/>
              <a:t>Scottish Water catchments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398 active catchments</a:t>
            </a:r>
          </a:p>
          <a:p>
            <a:pPr lvl="1"/>
            <a:r>
              <a:rPr lang="en-GB" smtClean="0"/>
              <a:t>141 rivers</a:t>
            </a:r>
          </a:p>
          <a:p>
            <a:pPr lvl="1"/>
            <a:r>
              <a:rPr lang="en-GB" smtClean="0"/>
              <a:t>49 lochs</a:t>
            </a:r>
          </a:p>
          <a:p>
            <a:pPr lvl="1"/>
            <a:r>
              <a:rPr lang="en-GB" smtClean="0"/>
              <a:t>146 impounding reservoirs</a:t>
            </a:r>
          </a:p>
          <a:p>
            <a:pPr lvl="1"/>
            <a:r>
              <a:rPr lang="en-GB" smtClean="0"/>
              <a:t>21 springs </a:t>
            </a:r>
          </a:p>
          <a:p>
            <a:pPr lvl="1"/>
            <a:r>
              <a:rPr lang="en-GB" smtClean="0"/>
              <a:t>41 boreholes</a:t>
            </a:r>
          </a:p>
          <a:p>
            <a:r>
              <a:rPr lang="en-GB" smtClean="0"/>
              <a:t>Surface water catchments derived hydrologically by outtake point </a:t>
            </a:r>
          </a:p>
          <a:p>
            <a:r>
              <a:rPr lang="en-GB" smtClean="0"/>
              <a:t>Springs and boreholes derived by circle with 1km radius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6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/>
              <a:t>Scottish Water </a:t>
            </a:r>
            <a:r>
              <a:rPr lang="en-GB" sz="3600" dirty="0" smtClean="0"/>
              <a:t>catchments</a:t>
            </a:r>
            <a:br>
              <a:rPr lang="en-GB" sz="3600" dirty="0" smtClean="0"/>
            </a:br>
            <a:r>
              <a:rPr lang="en-GB" sz="3600" i="1" dirty="0" smtClean="0"/>
              <a:t>Area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0" name="Content Placeholder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341843" y="1844824"/>
            <a:ext cx="2977208" cy="347821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8"/>
          <a:stretch>
            <a:fillRect/>
          </a:stretch>
        </p:blipFill>
        <p:spPr>
          <a:xfrm>
            <a:off x="4344131" y="1844824"/>
            <a:ext cx="3048000" cy="34782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85799" y="5301208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Mean catchment area just below 40 km2 – distorted by a few large catchments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 catchments above 1000 km2, 13 catchments above 100 km2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Majority below 5 km2 (Median 3.14 km2)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4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/>
              <a:t>Scottish Water </a:t>
            </a:r>
            <a:r>
              <a:rPr lang="en-GB" sz="3600" dirty="0" smtClean="0"/>
              <a:t>catchments</a:t>
            </a:r>
            <a:br>
              <a:rPr lang="en-GB" sz="3600" dirty="0" smtClean="0"/>
            </a:br>
            <a:r>
              <a:rPr lang="en-GB" sz="3600" i="1" dirty="0" smtClean="0"/>
              <a:t>Topography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9" name="Content Placeholder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430925" y="1861884"/>
            <a:ext cx="2935313" cy="3243263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/>
          <a:stretch>
            <a:fillRect/>
          </a:stretch>
        </p:blipFill>
        <p:spPr>
          <a:xfrm>
            <a:off x="4852050" y="1879599"/>
            <a:ext cx="3052573" cy="324326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6567" y="5036983"/>
            <a:ext cx="758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Majority of catchments have a mean elevation between 250 and 300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Dominated by moderate slopes (4-15 degrees)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Only few catchments dominated by slopes above 16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Comparable to overall parameters for Scotland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/>
              <a:t>Scottish Water </a:t>
            </a:r>
            <a:r>
              <a:rPr lang="en-GB" sz="3600" dirty="0" smtClean="0"/>
              <a:t>catchments</a:t>
            </a:r>
            <a:br>
              <a:rPr lang="en-GB" sz="3600" dirty="0" smtClean="0"/>
            </a:br>
            <a:r>
              <a:rPr lang="en-GB" sz="3600" i="1" dirty="0" smtClean="0"/>
              <a:t>Land cover and use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7" name="Content Placeholder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83444" y="1844824"/>
            <a:ext cx="4908635" cy="45116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580112" y="2197100"/>
            <a:ext cx="2849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Most catchments highly dominated by natural and semi-natural land cover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Most catchments have low urban areas (</a:t>
            </a:r>
            <a:r>
              <a:rPr lang="en-GB" dirty="0" err="1" smtClean="0"/>
              <a:t>Larchfield</a:t>
            </a:r>
            <a:r>
              <a:rPr lang="en-GB" dirty="0" smtClean="0"/>
              <a:t> borehole the exception with 54% urban area cover)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Arable areas slightly underrepresented compared to Scotland as a whole (average 2.7% to app. 8.9%)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2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/>
              <a:t>Scottish Water </a:t>
            </a:r>
            <a:r>
              <a:rPr lang="en-GB" sz="3600" dirty="0" smtClean="0"/>
              <a:t>catchments</a:t>
            </a:r>
            <a:br>
              <a:rPr lang="en-GB" sz="3600" dirty="0" smtClean="0"/>
            </a:br>
            <a:r>
              <a:rPr lang="en-GB" sz="3600" i="1" dirty="0" smtClean="0"/>
              <a:t>Geology and soil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9" name="Content Placeholder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69673" y="1965231"/>
            <a:ext cx="2906183" cy="3182397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/>
          <a:stretch>
            <a:fillRect/>
          </a:stretch>
        </p:blipFill>
        <p:spPr>
          <a:xfrm>
            <a:off x="3143249" y="1965231"/>
            <a:ext cx="3019425" cy="3275012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9"/>
          <a:stretch>
            <a:fillRect/>
          </a:stretch>
        </p:blipFill>
        <p:spPr>
          <a:xfrm>
            <a:off x="6012160" y="1965230"/>
            <a:ext cx="2800847" cy="337423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4825" y="5085184"/>
            <a:ext cx="8296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Most catchments dominated by igneous and metamorphic types of bedrock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Most catchments have soils that have only limited storage capacity and get saturated quickly (high surface runoff)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Many catchments have a high percentage of peaty </a:t>
            </a:r>
            <a:r>
              <a:rPr lang="en-GB" dirty="0" smtClean="0"/>
              <a:t>soils, ten </a:t>
            </a:r>
            <a:r>
              <a:rPr lang="en-GB" dirty="0"/>
              <a:t>catchments are covered by more than 25% of eroded peat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8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570186"/>
          </a:xfrm>
        </p:spPr>
        <p:txBody>
          <a:bodyPr>
            <a:noAutofit/>
          </a:bodyPr>
          <a:lstStyle/>
          <a:p>
            <a:r>
              <a:rPr lang="en-GB" sz="3600" dirty="0"/>
              <a:t>Scottish Water </a:t>
            </a:r>
            <a:r>
              <a:rPr lang="en-GB" sz="3600" dirty="0" smtClean="0"/>
              <a:t>catchments</a:t>
            </a:r>
            <a:br>
              <a:rPr lang="en-GB" sz="3600" dirty="0" smtClean="0"/>
            </a:br>
            <a:r>
              <a:rPr lang="en-GB" sz="3600" i="1" dirty="0" smtClean="0"/>
              <a:t>Climate</a:t>
            </a:r>
            <a:endParaRPr lang="en-GB" sz="3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23" y="1231698"/>
            <a:ext cx="989017" cy="466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754614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294870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5" y="1014052"/>
            <a:ext cx="816270" cy="6837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– PhD Showcase Day, 29/03/2017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7" name="Content Placeholder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91909" y="1991255"/>
            <a:ext cx="2883947" cy="2894012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8"/>
          <a:stretch>
            <a:fillRect/>
          </a:stretch>
        </p:blipFill>
        <p:spPr>
          <a:xfrm>
            <a:off x="3131840" y="1994581"/>
            <a:ext cx="3064795" cy="2894012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9"/>
          <a:stretch>
            <a:fillRect/>
          </a:stretch>
        </p:blipFill>
        <p:spPr>
          <a:xfrm>
            <a:off x="6066331" y="1946011"/>
            <a:ext cx="2541152" cy="2984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3875" y="5016500"/>
            <a:ext cx="8115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Mean </a:t>
            </a:r>
            <a:r>
              <a:rPr lang="en-GB" dirty="0"/>
              <a:t>annual temperature </a:t>
            </a:r>
            <a:r>
              <a:rPr lang="en-GB" dirty="0" smtClean="0"/>
              <a:t>ranges </a:t>
            </a:r>
            <a:r>
              <a:rPr lang="en-GB" dirty="0"/>
              <a:t>between 4.5 and 9.1 degrees Celsius, </a:t>
            </a:r>
            <a:r>
              <a:rPr lang="en-GB" dirty="0" smtClean="0"/>
              <a:t>most </a:t>
            </a:r>
            <a:r>
              <a:rPr lang="en-GB" dirty="0"/>
              <a:t>catchments having a mean temperature between 6.5 and 7 degrees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Mean </a:t>
            </a:r>
            <a:r>
              <a:rPr lang="en-GB" dirty="0"/>
              <a:t>monthly total rainfall is 135mm, although a few catchments have significantly higher mean monthly total </a:t>
            </a:r>
            <a:r>
              <a:rPr lang="en-GB" dirty="0" smtClean="0"/>
              <a:t>rainfalls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Average </a:t>
            </a:r>
            <a:r>
              <a:rPr lang="en-GB" dirty="0"/>
              <a:t>4 days of rainfall above 10mm per month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711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Drinking Water Catchments in Scotland –  Risks from Climate and Land Use Change</vt:lpstr>
      <vt:lpstr>What’s it about?</vt:lpstr>
      <vt:lpstr>Assessing the Risk to Raw Water  Quality for Drinking Water Purposes from Climate and Land Use Change</vt:lpstr>
      <vt:lpstr>Scottish Water catchments</vt:lpstr>
      <vt:lpstr>Scottish Water catchments Area</vt:lpstr>
      <vt:lpstr>Scottish Water catchments Topography</vt:lpstr>
      <vt:lpstr>Scottish Water catchments Land cover and use</vt:lpstr>
      <vt:lpstr>Scottish Water catchments Geology and soil</vt:lpstr>
      <vt:lpstr>Scottish Water catchments Climate</vt:lpstr>
      <vt:lpstr>Scottish Water catchments Water quality data</vt:lpstr>
      <vt:lpstr>Water quality data Mean values</vt:lpstr>
      <vt:lpstr>Water quality data Catchment medians</vt:lpstr>
      <vt:lpstr>Water quality data Catchment medians</vt:lpstr>
      <vt:lpstr>Statistical Analysis</vt:lpstr>
      <vt:lpstr>Drinking Water Catchments in Scotland –  Risks from Climate and Land Use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Risk to Raw Water Quality for Drinking Water Purposes from Climate and Land Use Change</dc:title>
  <dc:creator>Besucher</dc:creator>
  <cp:lastModifiedBy>Laura Logie</cp:lastModifiedBy>
  <cp:revision>19</cp:revision>
  <cp:lastPrinted>2017-11-21T09:21:27Z</cp:lastPrinted>
  <dcterms:created xsi:type="dcterms:W3CDTF">2017-02-09T13:31:46Z</dcterms:created>
  <dcterms:modified xsi:type="dcterms:W3CDTF">2017-11-21T09:21:44Z</dcterms:modified>
</cp:coreProperties>
</file>