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42808525"/>
  <p:notesSz cx="6858000" cy="91440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588FC42-463C-4688-96DC-4EFB78386E61}">
          <p14:sldIdLst>
            <p14:sldId id="256"/>
          </p14:sldIdLst>
        </p14:section>
      </p14:sectionLst>
    </p:ex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B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803" autoAdjust="0"/>
  </p:normalViewPr>
  <p:slideViewPr>
    <p:cSldViewPr>
      <p:cViewPr varScale="1">
        <p:scale>
          <a:sx n="14" d="100"/>
          <a:sy n="14" d="100"/>
        </p:scale>
        <p:origin x="2974" y="106"/>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BF72F6-A3F6-4710-B2CD-9A01619712B8}" type="datetimeFigureOut">
              <a:rPr lang="en-GB" smtClean="0"/>
              <a:t>26/09/2016</a:t>
            </a:fld>
            <a:endParaRPr lang="en-GB"/>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72FE5F-7971-4F0B-9FD2-939ACBF740A1}" type="slidenum">
              <a:rPr lang="en-GB" smtClean="0"/>
              <a:t>‹#›</a:t>
            </a:fld>
            <a:endParaRPr lang="en-GB"/>
          </a:p>
        </p:txBody>
      </p:sp>
    </p:spTree>
    <p:extLst>
      <p:ext uri="{BB962C8B-B14F-4D97-AF65-F5344CB8AC3E}">
        <p14:creationId xmlns:p14="http://schemas.microsoft.com/office/powerpoint/2010/main" val="3898371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72FE5F-7971-4F0B-9FD2-939ACBF740A1}" type="slidenum">
              <a:rPr lang="en-GB" smtClean="0"/>
              <a:t>1</a:t>
            </a:fld>
            <a:endParaRPr lang="en-GB"/>
          </a:p>
        </p:txBody>
      </p:sp>
    </p:spTree>
    <p:extLst>
      <p:ext uri="{BB962C8B-B14F-4D97-AF65-F5344CB8AC3E}">
        <p14:creationId xmlns:p14="http://schemas.microsoft.com/office/powerpoint/2010/main" val="1930482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8"/>
            <a:ext cx="25737979" cy="9176085"/>
          </a:xfrm>
        </p:spPr>
        <p:txBody>
          <a:bodyPr/>
          <a:lstStyle/>
          <a:p>
            <a:r>
              <a:rPr lang="en-US"/>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524831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79252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3"/>
            <a:ext cx="6812994" cy="3652597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3999" y="1714333"/>
            <a:ext cx="19934317" cy="365259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51013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70678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42"/>
            <a:ext cx="25737979" cy="8502249"/>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2391910" y="18144085"/>
            <a:ext cx="25737979" cy="9364360"/>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079F67-2E2C-4D4B-85F3-642926497124}"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99375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3999" y="9988663"/>
            <a:ext cx="13373656" cy="28251646"/>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92320" y="9988663"/>
            <a:ext cx="13373656" cy="28251646"/>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8079F67-2E2C-4D4B-85F3-642926497124}"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885614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4001" y="9582373"/>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a:t>Click to edit Master text styles</a:t>
            </a:r>
          </a:p>
        </p:txBody>
      </p:sp>
      <p:sp>
        <p:nvSpPr>
          <p:cNvPr id="4" name="Content Placeholder 3"/>
          <p:cNvSpPr>
            <a:spLocks noGrp="1"/>
          </p:cNvSpPr>
          <p:nvPr>
            <p:ph sz="half" idx="2"/>
          </p:nvPr>
        </p:nvSpPr>
        <p:spPr>
          <a:xfrm>
            <a:off x="1514001" y="13575850"/>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81810" y="9582373"/>
            <a:ext cx="13384168"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81810" y="13575850"/>
            <a:ext cx="13384168"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8079F67-2E2C-4D4B-85F3-642926497124}" type="datetimeFigureOut">
              <a:rPr lang="en-GB" smtClean="0"/>
              <a:t>26/09/2016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247943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8079F67-2E2C-4D4B-85F3-642926497124}" type="datetimeFigureOut">
              <a:rPr lang="en-GB" smtClean="0"/>
              <a:t>26/09/2016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538461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79F67-2E2C-4D4B-85F3-642926497124}" type="datetimeFigureOut">
              <a:rPr lang="en-GB" smtClean="0"/>
              <a:t>26/09/2016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7380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1" y="1704415"/>
            <a:ext cx="9961904" cy="7253667"/>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1838629" y="1704417"/>
            <a:ext cx="16927349" cy="3653589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4001" y="8958084"/>
            <a:ext cx="9961904" cy="29282225"/>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D8079F67-2E2C-4D4B-85F3-642926497124}"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52025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70"/>
            <a:ext cx="18167985" cy="3537654"/>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5935087" y="3825019"/>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a:p>
        </p:txBody>
      </p:sp>
      <p:sp>
        <p:nvSpPr>
          <p:cNvPr id="4" name="Text Placeholder 3"/>
          <p:cNvSpPr>
            <a:spLocks noGrp="1"/>
          </p:cNvSpPr>
          <p:nvPr>
            <p:ph type="body" sz="half" idx="2"/>
          </p:nvPr>
        </p:nvSpPr>
        <p:spPr>
          <a:xfrm>
            <a:off x="5935087" y="33503624"/>
            <a:ext cx="18167985" cy="5024051"/>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D8079F67-2E2C-4D4B-85F3-642926497124}"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288939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3999" y="9988663"/>
            <a:ext cx="27251978" cy="28251646"/>
          </a:xfrm>
          <a:prstGeom prst="rect">
            <a:avLst/>
          </a:prstGeom>
        </p:spPr>
        <p:txBody>
          <a:bodyPr vert="horz" lIns="417643" tIns="208822" rIns="417643" bIns="2088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3999" y="39677166"/>
            <a:ext cx="7065328" cy="2279156"/>
          </a:xfrm>
          <a:prstGeom prst="rect">
            <a:avLst/>
          </a:prstGeom>
        </p:spPr>
        <p:txBody>
          <a:bodyPr vert="horz" lIns="417643" tIns="208822" rIns="417643" bIns="208822" rtlCol="0" anchor="ctr"/>
          <a:lstStyle>
            <a:lvl1pPr algn="l">
              <a:defRPr sz="5500">
                <a:solidFill>
                  <a:schemeClr val="tx1">
                    <a:tint val="75000"/>
                  </a:schemeClr>
                </a:solidFill>
              </a:defRPr>
            </a:lvl1pPr>
          </a:lstStyle>
          <a:p>
            <a:fld id="{D8079F67-2E2C-4D4B-85F3-642926497124}" type="datetimeFigureOut">
              <a:rPr lang="en-GB" smtClean="0"/>
              <a:t>26/09/2016</a:t>
            </a:fld>
            <a:endParaRPr lang="en-GB"/>
          </a:p>
        </p:txBody>
      </p:sp>
      <p:sp>
        <p:nvSpPr>
          <p:cNvPr id="5" name="Footer Placeholder 4"/>
          <p:cNvSpPr>
            <a:spLocks noGrp="1"/>
          </p:cNvSpPr>
          <p:nvPr>
            <p:ph type="ftr" sz="quarter" idx="3"/>
          </p:nvPr>
        </p:nvSpPr>
        <p:spPr>
          <a:xfrm>
            <a:off x="10345658" y="39677166"/>
            <a:ext cx="9588659" cy="2279156"/>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66"/>
            <a:ext cx="7065328" cy="2279156"/>
          </a:xfrm>
          <a:prstGeom prst="rect">
            <a:avLst/>
          </a:prstGeom>
        </p:spPr>
        <p:txBody>
          <a:bodyPr vert="horz" lIns="417643" tIns="208822" rIns="417643" bIns="208822" rtlCol="0" anchor="ctr"/>
          <a:lstStyle>
            <a:lvl1pPr algn="r">
              <a:defRPr sz="5500">
                <a:solidFill>
                  <a:schemeClr val="tx1">
                    <a:tint val="75000"/>
                  </a:schemeClr>
                </a:solidFill>
              </a:defRPr>
            </a:lvl1pPr>
          </a:lstStyle>
          <a:p>
            <a:fld id="{347E9850-7E20-41F6-9CA2-F70413BA5925}" type="slidenum">
              <a:rPr lang="en-GB" smtClean="0"/>
              <a:t>‹#›</a:t>
            </a:fld>
            <a:endParaRPr lang="en-GB"/>
          </a:p>
        </p:txBody>
      </p:sp>
    </p:spTree>
    <p:extLst>
      <p:ext uri="{BB962C8B-B14F-4D97-AF65-F5344CB8AC3E}">
        <p14:creationId xmlns:p14="http://schemas.microsoft.com/office/powerpoint/2010/main" val="653252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2898" y="731704"/>
            <a:ext cx="28614179" cy="7207062"/>
          </a:xfrm>
          <a:prstGeom prst="roundRect">
            <a:avLst/>
          </a:prstGeom>
          <a:solidFill>
            <a:schemeClr val="tx2">
              <a:lumMod val="60000"/>
              <a:lumOff val="40000"/>
            </a:schemeClr>
          </a:solidFill>
        </p:spPr>
        <p:txBody>
          <a:bodyPr>
            <a:normAutofit fontScale="90000"/>
          </a:bodyPr>
          <a:lstStyle/>
          <a:p>
            <a:pPr algn="l"/>
            <a:r>
              <a:rPr lang="en-GB" altLang="nl-NL" sz="9600" b="1" dirty="0">
                <a:solidFill>
                  <a:schemeClr val="bg1"/>
                </a:solidFill>
                <a:latin typeface="Arial" panose="020B0604020202020204" pitchFamily="34" charset="0"/>
                <a:cs typeface="Arial" panose="020B0604020202020204" pitchFamily="34" charset="0"/>
              </a:rPr>
              <a:t>Assessing the risk to raw water quality for drinking water purposes from climate and land use change</a:t>
            </a:r>
            <a:br>
              <a:rPr lang="en-GB" b="1" dirty="0">
                <a:solidFill>
                  <a:schemeClr val="bg1"/>
                </a:solidFill>
              </a:rPr>
            </a:br>
            <a:r>
              <a:rPr lang="en-GB" sz="4800" dirty="0">
                <a:solidFill>
                  <a:schemeClr val="bg1"/>
                </a:solidFill>
              </a:rPr>
              <a:t>                     </a:t>
            </a:r>
            <a:br>
              <a:rPr lang="en-GB" sz="4800" dirty="0">
                <a:solidFill>
                  <a:schemeClr val="bg1"/>
                </a:solidFill>
              </a:rPr>
            </a:br>
            <a:r>
              <a:rPr lang="en-US" altLang="nl-NL" sz="5400" b="1" dirty="0">
                <a:solidFill>
                  <a:schemeClr val="bg1"/>
                </a:solidFill>
                <a:latin typeface="Arial" panose="020B0604020202020204" pitchFamily="34" charset="0"/>
                <a:cs typeface="Arial" panose="020B0604020202020204" pitchFamily="34" charset="0"/>
              </a:rPr>
              <a:t>Carolin Vorstius*, John Rowan*, Iain Brown**, Zoë </a:t>
            </a:r>
            <a:r>
              <a:rPr lang="en-US" altLang="nl-NL" sz="5400" b="1" dirty="0" err="1">
                <a:solidFill>
                  <a:schemeClr val="bg1"/>
                </a:solidFill>
                <a:latin typeface="Arial" panose="020B0604020202020204" pitchFamily="34" charset="0"/>
                <a:cs typeface="Arial" panose="020B0604020202020204" pitchFamily="34" charset="0"/>
              </a:rPr>
              <a:t>Frogbrook</a:t>
            </a:r>
            <a:r>
              <a:rPr lang="en-US" altLang="nl-NL" sz="5400" b="1" dirty="0">
                <a:solidFill>
                  <a:schemeClr val="bg1"/>
                </a:solidFill>
                <a:latin typeface="Arial" panose="020B0604020202020204" pitchFamily="34" charset="0"/>
                <a:cs typeface="Arial" panose="020B0604020202020204" pitchFamily="34" charset="0"/>
              </a:rPr>
              <a:t>***</a:t>
            </a:r>
            <a:br>
              <a:rPr lang="en-US" altLang="nl-NL" sz="5400" b="1" dirty="0">
                <a:solidFill>
                  <a:schemeClr val="bg1"/>
                </a:solidFill>
                <a:latin typeface="Arial" panose="020B0604020202020204" pitchFamily="34" charset="0"/>
                <a:cs typeface="Arial" panose="020B0604020202020204" pitchFamily="34" charset="0"/>
              </a:rPr>
            </a:br>
            <a:r>
              <a:rPr lang="en-US" altLang="nl-NL" sz="3100" dirty="0">
                <a:solidFill>
                  <a:schemeClr val="bg1"/>
                </a:solidFill>
                <a:latin typeface="Arial" panose="020B0604020202020204" pitchFamily="34" charset="0"/>
                <a:cs typeface="Arial" panose="020B0604020202020204" pitchFamily="34" charset="0"/>
              </a:rPr>
              <a:t>*</a:t>
            </a:r>
            <a:r>
              <a:rPr lang="en-GB" altLang="nl-NL" sz="3100" dirty="0">
                <a:solidFill>
                  <a:schemeClr val="bg1"/>
                </a:solidFill>
                <a:latin typeface="Arial" panose="020B0604020202020204" pitchFamily="34" charset="0"/>
                <a:cs typeface="Arial" panose="020B0604020202020204" pitchFamily="34" charset="0"/>
              </a:rPr>
              <a:t>University of Dundee, School of Social Sciences, Dundee, UK</a:t>
            </a:r>
            <a:br>
              <a:rPr lang="en-US" altLang="nl-NL" sz="3100" dirty="0">
                <a:solidFill>
                  <a:schemeClr val="bg1"/>
                </a:solidFill>
                <a:latin typeface="Arial" panose="020B0604020202020204" pitchFamily="34" charset="0"/>
                <a:cs typeface="Arial" panose="020B0604020202020204" pitchFamily="34" charset="0"/>
              </a:rPr>
            </a:br>
            <a:r>
              <a:rPr lang="en-US" altLang="nl-NL" sz="3100" dirty="0">
                <a:solidFill>
                  <a:schemeClr val="bg1"/>
                </a:solidFill>
                <a:latin typeface="Arial" panose="020B0604020202020204" pitchFamily="34" charset="0"/>
                <a:cs typeface="Arial" panose="020B0604020202020204" pitchFamily="34" charset="0"/>
              </a:rPr>
              <a:t>**</a:t>
            </a:r>
            <a:r>
              <a:rPr lang="en-GB" altLang="nl-NL" sz="3100" dirty="0">
                <a:solidFill>
                  <a:schemeClr val="bg1"/>
                </a:solidFill>
                <a:latin typeface="Arial" panose="020B0604020202020204" pitchFamily="34" charset="0"/>
                <a:cs typeface="Arial" panose="020B0604020202020204" pitchFamily="34" charset="0"/>
              </a:rPr>
              <a:t>Stockholm Environment Institute, University of York, York, UK</a:t>
            </a:r>
            <a:br>
              <a:rPr lang="en-US" altLang="nl-NL" sz="3100" dirty="0">
                <a:solidFill>
                  <a:schemeClr val="bg1"/>
                </a:solidFill>
                <a:latin typeface="Arial" panose="020B0604020202020204" pitchFamily="34" charset="0"/>
                <a:cs typeface="Arial" panose="020B0604020202020204" pitchFamily="34" charset="0"/>
              </a:rPr>
            </a:br>
            <a:r>
              <a:rPr lang="en-US" altLang="nl-NL" sz="3100" dirty="0">
                <a:solidFill>
                  <a:schemeClr val="bg1"/>
                </a:solidFill>
                <a:latin typeface="Arial" panose="020B0604020202020204" pitchFamily="34" charset="0"/>
                <a:cs typeface="Arial" panose="020B0604020202020204" pitchFamily="34" charset="0"/>
              </a:rPr>
              <a:t>***</a:t>
            </a:r>
            <a:r>
              <a:rPr lang="en-GB" altLang="nl-NL" sz="3100" dirty="0">
                <a:solidFill>
                  <a:schemeClr val="bg1"/>
                </a:solidFill>
                <a:latin typeface="Arial" panose="020B0604020202020204" pitchFamily="34" charset="0"/>
                <a:cs typeface="Arial" panose="020B0604020202020204" pitchFamily="34" charset="0"/>
              </a:rPr>
              <a:t>Scottish Water, </a:t>
            </a:r>
            <a:r>
              <a:rPr lang="en-GB" altLang="nl-NL" sz="3100" dirty="0" err="1">
                <a:solidFill>
                  <a:schemeClr val="bg1"/>
                </a:solidFill>
                <a:latin typeface="Arial" panose="020B0604020202020204" pitchFamily="34" charset="0"/>
                <a:cs typeface="Arial" panose="020B0604020202020204" pitchFamily="34" charset="0"/>
              </a:rPr>
              <a:t>Fairmilehead</a:t>
            </a:r>
            <a:r>
              <a:rPr lang="en-GB" altLang="nl-NL" sz="3100" dirty="0">
                <a:solidFill>
                  <a:schemeClr val="bg1"/>
                </a:solidFill>
                <a:latin typeface="Arial" panose="020B0604020202020204" pitchFamily="34" charset="0"/>
                <a:cs typeface="Arial" panose="020B0604020202020204" pitchFamily="34" charset="0"/>
              </a:rPr>
              <a:t> Office, Edinburgh, UK</a:t>
            </a:r>
            <a:br>
              <a:rPr lang="en-GB" altLang="nl-NL" sz="3100" dirty="0">
                <a:solidFill>
                  <a:schemeClr val="bg1"/>
                </a:solidFill>
                <a:latin typeface="Arial" panose="020B0604020202020204" pitchFamily="34" charset="0"/>
                <a:cs typeface="Arial" panose="020B0604020202020204" pitchFamily="34" charset="0"/>
              </a:rPr>
            </a:br>
            <a:br>
              <a:rPr lang="en-GB" altLang="nl-NL" sz="3100" dirty="0">
                <a:solidFill>
                  <a:schemeClr val="bg1"/>
                </a:solidFill>
                <a:latin typeface="Arial" panose="020B0604020202020204" pitchFamily="34" charset="0"/>
                <a:cs typeface="Arial" panose="020B0604020202020204" pitchFamily="34" charset="0"/>
              </a:rPr>
            </a:br>
            <a:r>
              <a:rPr lang="en-GB" altLang="nl-NL" sz="3600" dirty="0">
                <a:solidFill>
                  <a:schemeClr val="bg1"/>
                </a:solidFill>
                <a:latin typeface="Arial" panose="020B0604020202020204" pitchFamily="34" charset="0"/>
                <a:cs typeface="Arial" panose="020B0604020202020204" pitchFamily="34" charset="0"/>
              </a:rPr>
              <a:t>Contact: a.c.vorstius@dundee.ac.uk </a:t>
            </a:r>
            <a:br>
              <a:rPr lang="en-GB" altLang="nl-NL" sz="3600" dirty="0">
                <a:solidFill>
                  <a:schemeClr val="bg1"/>
                </a:solidFill>
                <a:latin typeface="Arial" panose="020B0604020202020204" pitchFamily="34" charset="0"/>
                <a:cs typeface="Arial" panose="020B0604020202020204" pitchFamily="34" charset="0"/>
              </a:rPr>
            </a:br>
            <a:r>
              <a:rPr lang="en-GB" sz="3600" dirty="0">
                <a:solidFill>
                  <a:schemeClr val="bg1"/>
                </a:solidFill>
                <a:latin typeface="Arial" panose="020B0604020202020204" pitchFamily="34" charset="0"/>
                <a:cs typeface="Arial" panose="020B0604020202020204" pitchFamily="34" charset="0"/>
              </a:rPr>
              <a:t>www.crew.ac.uk/hydro-nationscholars</a:t>
            </a:r>
          </a:p>
        </p:txBody>
      </p:sp>
      <p:sp>
        <p:nvSpPr>
          <p:cNvPr id="11" name="TextBox 10"/>
          <p:cNvSpPr txBox="1"/>
          <p:nvPr/>
        </p:nvSpPr>
        <p:spPr>
          <a:xfrm>
            <a:off x="23724241" y="39945450"/>
            <a:ext cx="5722836" cy="1296798"/>
          </a:xfrm>
          <a:prstGeom prst="rect">
            <a:avLst/>
          </a:prstGeom>
          <a:noFill/>
        </p:spPr>
        <p:txBody>
          <a:bodyPr wrap="square" lIns="417643" tIns="208822" rIns="417643" bIns="208822" rtlCol="0">
            <a:spAutoFit/>
          </a:bodyPr>
          <a:lstStyle/>
          <a:p>
            <a:pPr algn="ctr"/>
            <a:endParaRPr lang="en-GB" sz="5500" dirty="0"/>
          </a:p>
        </p:txBody>
      </p:sp>
      <p:sp>
        <p:nvSpPr>
          <p:cNvPr id="15" name="TextBox 14"/>
          <p:cNvSpPr txBox="1"/>
          <p:nvPr/>
        </p:nvSpPr>
        <p:spPr>
          <a:xfrm>
            <a:off x="821072" y="8753971"/>
            <a:ext cx="14764033" cy="6025555"/>
          </a:xfrm>
          <a:prstGeom prst="roundRect">
            <a:avLst/>
          </a:prstGeom>
          <a:solidFill>
            <a:schemeClr val="tx2">
              <a:lumMod val="20000"/>
              <a:lumOff val="80000"/>
            </a:schemeClr>
          </a:solidFill>
        </p:spPr>
        <p:txBody>
          <a:bodyPr wrap="square" lIns="417643" tIns="208822" rIns="417643" bIns="208822" rtlCol="0">
            <a:spAutoFit/>
          </a:bodyPr>
          <a:lstStyle/>
          <a:p>
            <a:pPr algn="ctr">
              <a:spcAft>
                <a:spcPts val="2740"/>
              </a:spcAft>
            </a:pPr>
            <a:r>
              <a:rPr lang="en-GB" sz="4000" b="1" dirty="0">
                <a:solidFill>
                  <a:srgbClr val="0070C0"/>
                </a:solidFill>
              </a:rPr>
              <a:t>Introduction</a:t>
            </a:r>
          </a:p>
          <a:p>
            <a:r>
              <a:rPr lang="en-GB" altLang="en-US" sz="2400" dirty="0">
                <a:latin typeface="Arial" panose="020B0604020202020204" pitchFamily="34" charset="0"/>
                <a:cs typeface="Arial" panose="020B0604020202020204" pitchFamily="34" charset="0"/>
              </a:rPr>
              <a:t>Water resources, including for drinking water purposes, are put under pressure from anthropogenic influences. This compromises ecosystem functions and causes water quantity and quality issues. Impacts on the water sector are predicted to rise in future due to climate change (1, 2) and associated direct and indirect effects such as land use changes (3-6). </a:t>
            </a:r>
          </a:p>
          <a:p>
            <a:endParaRPr lang="en-GB" altLang="en-US" sz="2400" dirty="0">
              <a:latin typeface="Arial" panose="020B0604020202020204" pitchFamily="34" charset="0"/>
              <a:cs typeface="Arial" panose="020B0604020202020204" pitchFamily="34" charset="0"/>
            </a:endParaRPr>
          </a:p>
          <a:p>
            <a:r>
              <a:rPr lang="en-GB" altLang="en-US" sz="2400" dirty="0">
                <a:latin typeface="Arial" panose="020B0604020202020204" pitchFamily="34" charset="0"/>
                <a:cs typeface="Arial" panose="020B0604020202020204" pitchFamily="34" charset="0"/>
              </a:rPr>
              <a:t>For drinking water providers, this means uncertainty about the reliability of their water sources and a probable rise in water treatment costs which will ultimately be passed on to customers (7). In order to assess where and how changes are going to impact water quality, it is necessary to understand a) the relationships between catchment water balances and water quality, b) how catchments are likely to change, and c) how these catchment changes will translate into water quality outcomes.</a:t>
            </a:r>
            <a:endParaRPr lang="en-GB" sz="2400" b="1" dirty="0">
              <a:solidFill>
                <a:srgbClr val="0070C0"/>
              </a:solidFill>
            </a:endParaRPr>
          </a:p>
        </p:txBody>
      </p:sp>
      <p:sp>
        <p:nvSpPr>
          <p:cNvPr id="16" name="TextBox 15"/>
          <p:cNvSpPr txBox="1"/>
          <p:nvPr/>
        </p:nvSpPr>
        <p:spPr>
          <a:xfrm>
            <a:off x="842088" y="15643622"/>
            <a:ext cx="14764033" cy="8111233"/>
          </a:xfrm>
          <a:prstGeom prst="roundRect">
            <a:avLst>
              <a:gd name="adj" fmla="val 13997"/>
            </a:avLst>
          </a:prstGeom>
          <a:solidFill>
            <a:schemeClr val="tx2">
              <a:lumMod val="60000"/>
              <a:lumOff val="40000"/>
            </a:schemeClr>
          </a:solidFill>
          <a:ln>
            <a:noFill/>
          </a:ln>
        </p:spPr>
        <p:style>
          <a:lnRef idx="3">
            <a:schemeClr val="lt1"/>
          </a:lnRef>
          <a:fillRef idx="1">
            <a:schemeClr val="accent1"/>
          </a:fillRef>
          <a:effectRef idx="1">
            <a:schemeClr val="accent1"/>
          </a:effectRef>
          <a:fontRef idx="minor">
            <a:schemeClr val="lt1"/>
          </a:fontRef>
        </p:style>
        <p:txBody>
          <a:bodyPr wrap="square" lIns="417643" tIns="208822" rIns="417643" bIns="208822" rtlCol="0">
            <a:spAutoFit/>
          </a:bodyPr>
          <a:lstStyle/>
          <a:p>
            <a:pPr algn="ctr"/>
            <a:r>
              <a:rPr lang="en-GB" sz="4000" b="1" dirty="0">
                <a:solidFill>
                  <a:schemeClr val="bg1"/>
                </a:solidFill>
              </a:rPr>
              <a:t>Application</a:t>
            </a:r>
          </a:p>
          <a:p>
            <a:pPr algn="ctr"/>
            <a:endParaRPr lang="en-GB" sz="4000" b="1" dirty="0">
              <a:solidFill>
                <a:schemeClr val="bg1"/>
              </a:solidFill>
            </a:endParaRPr>
          </a:p>
          <a:p>
            <a:pPr algn="ctr"/>
            <a:endParaRPr lang="en-GB" sz="4000" b="1" dirty="0">
              <a:solidFill>
                <a:schemeClr val="bg1"/>
              </a:solidFill>
            </a:endParaRPr>
          </a:p>
          <a:p>
            <a:pPr algn="ctr"/>
            <a:endParaRPr lang="en-GB" sz="4000" b="1" dirty="0">
              <a:solidFill>
                <a:schemeClr val="bg1"/>
              </a:solidFill>
            </a:endParaRPr>
          </a:p>
          <a:p>
            <a:pPr algn="ctr"/>
            <a:endParaRPr lang="en-GB" sz="4000" b="1" dirty="0">
              <a:solidFill>
                <a:schemeClr val="bg1"/>
              </a:solidFill>
            </a:endParaRPr>
          </a:p>
          <a:p>
            <a:pPr algn="ctr"/>
            <a:endParaRPr lang="en-GB" sz="4000" b="1" dirty="0">
              <a:solidFill>
                <a:schemeClr val="bg1"/>
              </a:solidFill>
            </a:endParaRPr>
          </a:p>
          <a:p>
            <a:pPr algn="ctr"/>
            <a:endParaRPr lang="en-GB" sz="4000" b="1" dirty="0">
              <a:solidFill>
                <a:schemeClr val="bg1"/>
              </a:solidFill>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endParaRPr lang="en-GB" altLang="en-US" sz="1050" dirty="0">
              <a:solidFill>
                <a:schemeClr val="bg1"/>
              </a:solidFill>
              <a:latin typeface="Arial" panose="020B0604020202020204" pitchFamily="34" charset="0"/>
              <a:cs typeface="Arial" panose="020B0604020202020204" pitchFamily="34" charset="0"/>
            </a:endParaRPr>
          </a:p>
          <a:p>
            <a:pPr>
              <a:defRPr/>
            </a:pPr>
            <a:r>
              <a:rPr lang="en-GB" altLang="en-US" sz="2000" dirty="0">
                <a:solidFill>
                  <a:schemeClr val="bg1"/>
                </a:solidFill>
                <a:latin typeface="Arial" panose="020B0604020202020204" pitchFamily="34" charset="0"/>
                <a:cs typeface="Arial" panose="020B0604020202020204" pitchFamily="34" charset="0"/>
              </a:rPr>
              <a:t>Figure 2: Map of Scotland </a:t>
            </a:r>
          </a:p>
          <a:p>
            <a:pPr>
              <a:defRPr/>
            </a:pPr>
            <a:r>
              <a:rPr lang="en-GB" altLang="en-US" sz="2000" dirty="0">
                <a:solidFill>
                  <a:schemeClr val="bg1"/>
                </a:solidFill>
                <a:latin typeface="Arial" panose="020B0604020202020204" pitchFamily="34" charset="0"/>
                <a:cs typeface="Arial" panose="020B0604020202020204" pitchFamily="34" charset="0"/>
              </a:rPr>
              <a:t>(© </a:t>
            </a:r>
            <a:r>
              <a:rPr lang="en-GB" sz="2000" dirty="0">
                <a:solidFill>
                  <a:schemeClr val="bg1"/>
                </a:solidFill>
                <a:latin typeface="Arial" panose="020B0604020202020204" pitchFamily="34" charset="0"/>
                <a:cs typeface="Arial" panose="020B0604020202020204" pitchFamily="34" charset="0"/>
              </a:rPr>
              <a:t>Eric </a:t>
            </a:r>
            <a:r>
              <a:rPr lang="en-GB" sz="2000" dirty="0" err="1">
                <a:solidFill>
                  <a:schemeClr val="bg1"/>
                </a:solidFill>
                <a:latin typeface="Arial" panose="020B0604020202020204" pitchFamily="34" charset="0"/>
                <a:cs typeface="Arial" panose="020B0604020202020204" pitchFamily="34" charset="0"/>
              </a:rPr>
              <a:t>Gaba</a:t>
            </a:r>
            <a:r>
              <a:rPr lang="en-GB" sz="2000" dirty="0">
                <a:solidFill>
                  <a:schemeClr val="bg1"/>
                </a:solidFill>
                <a:latin typeface="Arial" panose="020B0604020202020204" pitchFamily="34" charset="0"/>
                <a:cs typeface="Arial" panose="020B0604020202020204" pitchFamily="34" charset="0"/>
              </a:rPr>
              <a:t>)</a:t>
            </a:r>
            <a:r>
              <a:rPr lang="en-GB" altLang="en-US" sz="2000" dirty="0">
                <a:solidFill>
                  <a:schemeClr val="bg1"/>
                </a:solidFill>
                <a:latin typeface="Arial" panose="020B0604020202020204" pitchFamily="34" charset="0"/>
                <a:cs typeface="Arial" panose="020B0604020202020204" pitchFamily="34" charset="0"/>
              </a:rPr>
              <a:t> </a:t>
            </a:r>
          </a:p>
          <a:p>
            <a:pPr>
              <a:defRPr/>
            </a:pPr>
            <a:endParaRPr lang="en-GB" altLang="en-US" sz="2400" dirty="0">
              <a:solidFill>
                <a:schemeClr val="bg1"/>
              </a:solidFill>
              <a:latin typeface="Arial" panose="020B0604020202020204" pitchFamily="34" charset="0"/>
              <a:cs typeface="Arial" panose="020B0604020202020204" pitchFamily="34" charset="0"/>
            </a:endParaRPr>
          </a:p>
        </p:txBody>
      </p:sp>
      <p:sp>
        <p:nvSpPr>
          <p:cNvPr id="18" name="Title 3"/>
          <p:cNvSpPr txBox="1">
            <a:spLocks/>
          </p:cNvSpPr>
          <p:nvPr/>
        </p:nvSpPr>
        <p:spPr>
          <a:xfrm>
            <a:off x="842088" y="24557113"/>
            <a:ext cx="14743017" cy="4552005"/>
          </a:xfrm>
          <a:prstGeom prst="roundRect">
            <a:avLst>
              <a:gd name="adj" fmla="val 22779"/>
            </a:avLst>
          </a:prstGeom>
          <a:solidFill>
            <a:schemeClr val="tx2">
              <a:lumMod val="40000"/>
              <a:lumOff val="60000"/>
            </a:schemeClr>
          </a:solidFill>
        </p:spPr>
        <p:txBody>
          <a:bodyPr vert="horz" lIns="417643" tIns="208822" rIns="417643" bIns="208822"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740"/>
              </a:spcAft>
            </a:pPr>
            <a:r>
              <a:rPr lang="en-GB" sz="4000" b="1" dirty="0">
                <a:solidFill>
                  <a:srgbClr val="0070C0"/>
                </a:solidFill>
                <a:latin typeface="+mn-lt"/>
                <a:ea typeface="+mn-ea"/>
                <a:cs typeface="+mn-cs"/>
              </a:rPr>
              <a:t>Discussion</a:t>
            </a:r>
          </a:p>
          <a:p>
            <a:pPr algn="l">
              <a:spcAft>
                <a:spcPts val="2740"/>
              </a:spcAft>
            </a:pPr>
            <a:r>
              <a:rPr lang="en-GB" altLang="en-US" sz="2400" dirty="0">
                <a:latin typeface="Arial" charset="0"/>
                <a:cs typeface="Arial" charset="0"/>
              </a:rPr>
              <a:t>The method is designed as a risk-screening approach to allow including a large number of catchments and parameters. There are limitations to this approach. One of these is that the model will only be able to predict a limited amount of variability in water quality. It will also have reduced accuracy for individual catchments, compared to specifically developed process models. However, the advantage of this approach is that it identifies the catchments at highest risk to be targeted for more detailed work.</a:t>
            </a:r>
            <a:endParaRPr lang="en-GB" sz="2400" dirty="0">
              <a:latin typeface="Arial" panose="020B0604020202020204" pitchFamily="34" charset="0"/>
              <a:ea typeface="+mn-ea"/>
              <a:cs typeface="Arial" panose="020B0604020202020204" pitchFamily="34" charset="0"/>
            </a:endParaRPr>
          </a:p>
        </p:txBody>
      </p:sp>
      <p:sp>
        <p:nvSpPr>
          <p:cNvPr id="21" name="TextBox 20"/>
          <p:cNvSpPr txBox="1"/>
          <p:nvPr/>
        </p:nvSpPr>
        <p:spPr>
          <a:xfrm>
            <a:off x="952017" y="34863882"/>
            <a:ext cx="24257839" cy="7500583"/>
          </a:xfrm>
          <a:prstGeom prst="rect">
            <a:avLst/>
          </a:prstGeom>
          <a:noFill/>
          <a:ln>
            <a:solidFill>
              <a:schemeClr val="tx2">
                <a:lumMod val="60000"/>
                <a:lumOff val="40000"/>
              </a:schemeClr>
            </a:solidFill>
          </a:ln>
        </p:spPr>
        <p:txBody>
          <a:bodyPr wrap="square" lIns="417643" tIns="208822" rIns="417643" bIns="208822" rtlCol="0">
            <a:spAutoFit/>
          </a:bodyPr>
          <a:lstStyle/>
          <a:p>
            <a:pPr algn="just"/>
            <a:r>
              <a:rPr lang="en-US" altLang="en-US" sz="2000" b="1" dirty="0">
                <a:latin typeface="Arial" charset="0"/>
                <a:cs typeface="Arial" charset="0"/>
              </a:rPr>
              <a:t>References:</a:t>
            </a:r>
          </a:p>
          <a:p>
            <a:pPr algn="just"/>
            <a:r>
              <a:rPr lang="en-US" altLang="en-US" sz="2000" dirty="0">
                <a:latin typeface="Arial" charset="0"/>
                <a:cs typeface="Arial" charset="0"/>
              </a:rPr>
              <a:t>1. </a:t>
            </a:r>
            <a:r>
              <a:rPr lang="en-US" altLang="en-US" sz="2000" dirty="0" err="1">
                <a:latin typeface="Arial" charset="0"/>
                <a:cs typeface="Arial" charset="0"/>
              </a:rPr>
              <a:t>Delpla</a:t>
            </a:r>
            <a:r>
              <a:rPr lang="en-US" altLang="en-US" sz="2000" dirty="0">
                <a:latin typeface="Arial" charset="0"/>
                <a:cs typeface="Arial" charset="0"/>
              </a:rPr>
              <a:t>, I., Jung, A. V., </a:t>
            </a:r>
            <a:r>
              <a:rPr lang="en-US" altLang="en-US" sz="2000" dirty="0" err="1">
                <a:latin typeface="Arial" charset="0"/>
                <a:cs typeface="Arial" charset="0"/>
              </a:rPr>
              <a:t>Baures</a:t>
            </a:r>
            <a:r>
              <a:rPr lang="en-US" altLang="en-US" sz="2000" dirty="0">
                <a:latin typeface="Arial" charset="0"/>
                <a:cs typeface="Arial" charset="0"/>
              </a:rPr>
              <a:t>, E., Clement, M. &amp; Thomas, O. (2009). Impacts of climate change on surface water quality in relation to drinking water production. Environment International 35, 1225-1233.</a:t>
            </a:r>
          </a:p>
          <a:p>
            <a:pPr algn="just"/>
            <a:r>
              <a:rPr lang="en-US" altLang="en-US" sz="2000" dirty="0">
                <a:latin typeface="Arial" charset="0"/>
                <a:cs typeface="Arial" charset="0"/>
              </a:rPr>
              <a:t>2. Whitehead, P. G., </a:t>
            </a:r>
            <a:r>
              <a:rPr lang="en-US" altLang="en-US" sz="2000" dirty="0" err="1">
                <a:latin typeface="Arial" charset="0"/>
                <a:cs typeface="Arial" charset="0"/>
              </a:rPr>
              <a:t>Wilby</a:t>
            </a:r>
            <a:r>
              <a:rPr lang="en-US" altLang="en-US" sz="2000" dirty="0">
                <a:latin typeface="Arial" charset="0"/>
                <a:cs typeface="Arial" charset="0"/>
              </a:rPr>
              <a:t>, R. L., </a:t>
            </a:r>
            <a:r>
              <a:rPr lang="en-US" altLang="en-US" sz="2000" dirty="0" err="1">
                <a:latin typeface="Arial" charset="0"/>
                <a:cs typeface="Arial" charset="0"/>
              </a:rPr>
              <a:t>Battarbee</a:t>
            </a:r>
            <a:r>
              <a:rPr lang="en-US" altLang="en-US" sz="2000" dirty="0">
                <a:latin typeface="Arial" charset="0"/>
                <a:cs typeface="Arial" charset="0"/>
              </a:rPr>
              <a:t>, R. W., </a:t>
            </a:r>
            <a:r>
              <a:rPr lang="en-US" altLang="en-US" sz="2000" dirty="0" err="1">
                <a:latin typeface="Arial" charset="0"/>
                <a:cs typeface="Arial" charset="0"/>
              </a:rPr>
              <a:t>Kernan</a:t>
            </a:r>
            <a:r>
              <a:rPr lang="en-US" altLang="en-US" sz="2000" dirty="0">
                <a:latin typeface="Arial" charset="0"/>
                <a:cs typeface="Arial" charset="0"/>
              </a:rPr>
              <a:t>, M. &amp; Wade, A. J. (2009). A review of the potential impacts of climate change on surface water quality. Hydrological Sciences Journal 54, 101-123.</a:t>
            </a:r>
          </a:p>
          <a:p>
            <a:pPr algn="just"/>
            <a:r>
              <a:rPr lang="en-US" altLang="en-US" sz="2000" dirty="0">
                <a:latin typeface="Arial" charset="0"/>
                <a:cs typeface="Arial" charset="0"/>
              </a:rPr>
              <a:t>3. Brown, I., Towers, W., </a:t>
            </a:r>
            <a:r>
              <a:rPr lang="en-US" altLang="en-US" sz="2000" dirty="0" err="1">
                <a:latin typeface="Arial" charset="0"/>
                <a:cs typeface="Arial" charset="0"/>
              </a:rPr>
              <a:t>Rivington</a:t>
            </a:r>
            <a:r>
              <a:rPr lang="en-US" altLang="en-US" sz="2000" dirty="0">
                <a:latin typeface="Arial" charset="0"/>
                <a:cs typeface="Arial" charset="0"/>
              </a:rPr>
              <a:t>, M. &amp; Black, H. I. J. (2008). Influence of climate change on agricultural land-use potential: adapting and updating the land capability system for Scotland. Climate Research 37, 43-57.</a:t>
            </a:r>
          </a:p>
          <a:p>
            <a:pPr algn="just"/>
            <a:r>
              <a:rPr lang="en-US" altLang="en-US" sz="2000" dirty="0">
                <a:latin typeface="Arial" charset="0"/>
                <a:cs typeface="Arial" charset="0"/>
              </a:rPr>
              <a:t>4. </a:t>
            </a:r>
            <a:r>
              <a:rPr lang="en-US" altLang="en-US" sz="2000" dirty="0" err="1">
                <a:latin typeface="Arial" charset="0"/>
                <a:cs typeface="Arial" charset="0"/>
              </a:rPr>
              <a:t>Gimona</a:t>
            </a:r>
            <a:r>
              <a:rPr lang="en-US" altLang="en-US" sz="2000" dirty="0">
                <a:latin typeface="Arial" charset="0"/>
                <a:cs typeface="Arial" charset="0"/>
              </a:rPr>
              <a:t>, A., </a:t>
            </a:r>
            <a:r>
              <a:rPr lang="en-US" altLang="en-US" sz="2000" dirty="0" err="1">
                <a:latin typeface="Arial" charset="0"/>
                <a:cs typeface="Arial" charset="0"/>
              </a:rPr>
              <a:t>Poggio</a:t>
            </a:r>
            <a:r>
              <a:rPr lang="en-US" altLang="en-US" sz="2000" dirty="0">
                <a:latin typeface="Arial" charset="0"/>
                <a:cs typeface="Arial" charset="0"/>
              </a:rPr>
              <a:t>, L., Brown, I. &amp; </a:t>
            </a:r>
            <a:r>
              <a:rPr lang="en-US" altLang="en-US" sz="2000" dirty="0" err="1">
                <a:latin typeface="Arial" charset="0"/>
                <a:cs typeface="Arial" charset="0"/>
              </a:rPr>
              <a:t>Castellazzi</a:t>
            </a:r>
            <a:r>
              <a:rPr lang="en-US" altLang="en-US" sz="2000" dirty="0">
                <a:latin typeface="Arial" charset="0"/>
                <a:cs typeface="Arial" charset="0"/>
              </a:rPr>
              <a:t>, M. (2012). Woodland networks in a changing climate: threats from land use change. Biological conservation 149, 93-102.</a:t>
            </a:r>
          </a:p>
          <a:p>
            <a:pPr algn="just"/>
            <a:r>
              <a:rPr lang="en-US" altLang="en-US" sz="2000" dirty="0">
                <a:latin typeface="Arial" charset="0"/>
                <a:cs typeface="Arial" charset="0"/>
              </a:rPr>
              <a:t>5. Poor, C. J. &amp; McDonnell, J. J. (2007). The effects of land use on stream nitrate dynamics. Journal of Hydrology 332, 54-68.</a:t>
            </a:r>
          </a:p>
          <a:p>
            <a:pPr algn="just"/>
            <a:r>
              <a:rPr lang="en-US" altLang="en-US" sz="2000" dirty="0">
                <a:latin typeface="Arial" charset="0"/>
                <a:cs typeface="Arial" charset="0"/>
              </a:rPr>
              <a:t>6. </a:t>
            </a:r>
            <a:r>
              <a:rPr lang="en-US" altLang="en-US" sz="2000" dirty="0" err="1">
                <a:latin typeface="Arial" charset="0"/>
                <a:cs typeface="Arial" charset="0"/>
              </a:rPr>
              <a:t>Soulsby</a:t>
            </a:r>
            <a:r>
              <a:rPr lang="en-US" altLang="en-US" sz="2000" dirty="0">
                <a:latin typeface="Arial" charset="0"/>
                <a:cs typeface="Arial" charset="0"/>
              </a:rPr>
              <a:t>, C., </a:t>
            </a:r>
            <a:r>
              <a:rPr lang="en-US" altLang="en-US" sz="2000" dirty="0" err="1">
                <a:latin typeface="Arial" charset="0"/>
                <a:cs typeface="Arial" charset="0"/>
              </a:rPr>
              <a:t>Langan</a:t>
            </a:r>
            <a:r>
              <a:rPr lang="en-US" altLang="en-US" sz="2000" dirty="0">
                <a:latin typeface="Arial" charset="0"/>
                <a:cs typeface="Arial" charset="0"/>
              </a:rPr>
              <a:t>, S. J. &amp; Neal, C. (2001). Environmental change, land use and water quality in Scotland: current issues and future prospects. Science of the total environment 265, 387-394.</a:t>
            </a:r>
          </a:p>
          <a:p>
            <a:pPr algn="just"/>
            <a:r>
              <a:rPr lang="en-US" altLang="en-US" sz="2000" dirty="0">
                <a:latin typeface="Arial" charset="0"/>
                <a:cs typeface="Arial" charset="0"/>
              </a:rPr>
              <a:t>7. Kay, P., Edwards, A. C. &amp; </a:t>
            </a:r>
            <a:r>
              <a:rPr lang="en-US" altLang="en-US" sz="2000" dirty="0" err="1">
                <a:latin typeface="Arial" charset="0"/>
                <a:cs typeface="Arial" charset="0"/>
              </a:rPr>
              <a:t>Foulger</a:t>
            </a:r>
            <a:r>
              <a:rPr lang="en-US" altLang="en-US" sz="2000" dirty="0">
                <a:latin typeface="Arial" charset="0"/>
                <a:cs typeface="Arial" charset="0"/>
              </a:rPr>
              <a:t>, M. (2009). A review of the efficacy of contemporary agricultural stewardship measures for ameliorating water pollution problems of key concern to the UK water industry. Agricultural Systems 99, 67-75.</a:t>
            </a:r>
          </a:p>
          <a:p>
            <a:pPr algn="just"/>
            <a:r>
              <a:rPr lang="en-US" altLang="en-US" sz="2000" dirty="0">
                <a:latin typeface="Arial" charset="0"/>
                <a:cs typeface="Arial" charset="0"/>
              </a:rPr>
              <a:t>8. Ferrier, R. C., Edwards, A. C., </a:t>
            </a:r>
            <a:r>
              <a:rPr lang="en-US" altLang="en-US" sz="2000" dirty="0" err="1">
                <a:latin typeface="Arial" charset="0"/>
                <a:cs typeface="Arial" charset="0"/>
              </a:rPr>
              <a:t>Hirst</a:t>
            </a:r>
            <a:r>
              <a:rPr lang="en-US" altLang="en-US" sz="2000" dirty="0">
                <a:latin typeface="Arial" charset="0"/>
                <a:cs typeface="Arial" charset="0"/>
              </a:rPr>
              <a:t>, D., Littlewood, I. G., Watts, C. D. &amp; Morris, R. (2001). Water quality of Scottish rivers: spatial and temporal trends. Science of the Total Environment 265, 327-342.</a:t>
            </a:r>
          </a:p>
          <a:p>
            <a:pPr algn="just"/>
            <a:r>
              <a:rPr lang="en-US" altLang="en-US" sz="2000" dirty="0">
                <a:latin typeface="Arial" charset="0"/>
                <a:cs typeface="Arial" charset="0"/>
              </a:rPr>
              <a:t>9. </a:t>
            </a:r>
            <a:r>
              <a:rPr lang="en-US" altLang="en-US" sz="2000" dirty="0" err="1">
                <a:latin typeface="Arial" charset="0"/>
                <a:cs typeface="Arial" charset="0"/>
              </a:rPr>
              <a:t>Helliwell</a:t>
            </a:r>
            <a:r>
              <a:rPr lang="en-US" altLang="en-US" sz="2000" dirty="0">
                <a:latin typeface="Arial" charset="0"/>
                <a:cs typeface="Arial" charset="0"/>
              </a:rPr>
              <a:t>, R. C., </a:t>
            </a:r>
            <a:r>
              <a:rPr lang="en-US" altLang="en-US" sz="2000" dirty="0" err="1">
                <a:latin typeface="Arial" charset="0"/>
                <a:cs typeface="Arial" charset="0"/>
              </a:rPr>
              <a:t>Coull</a:t>
            </a:r>
            <a:r>
              <a:rPr lang="en-US" altLang="en-US" sz="2000" dirty="0">
                <a:latin typeface="Arial" charset="0"/>
                <a:cs typeface="Arial" charset="0"/>
              </a:rPr>
              <a:t>, M. C., Davies, J. J. L., Evans, C. D., Norris, D., Ferrier, R. C., Jenkins, A. &amp; Reynolds, B. (2007). The role of catchment characteristics in determining surface water nitrogen in four upland regions in the UK. Hydrology and Earth System Sciences Discussions 11, 356-371.</a:t>
            </a:r>
          </a:p>
          <a:p>
            <a:pPr algn="just"/>
            <a:r>
              <a:rPr lang="en-US" altLang="en-US" sz="2000" dirty="0">
                <a:latin typeface="Arial" charset="0"/>
                <a:cs typeface="Arial" charset="0"/>
              </a:rPr>
              <a:t>10. Rothwell, J. J., </a:t>
            </a:r>
            <a:r>
              <a:rPr lang="en-US" altLang="en-US" sz="2000" dirty="0" err="1">
                <a:latin typeface="Arial" charset="0"/>
                <a:cs typeface="Arial" charset="0"/>
              </a:rPr>
              <a:t>Dise</a:t>
            </a:r>
            <a:r>
              <a:rPr lang="en-US" altLang="en-US" sz="2000" dirty="0">
                <a:latin typeface="Arial" charset="0"/>
                <a:cs typeface="Arial" charset="0"/>
              </a:rPr>
              <a:t>, N. B., Taylor, K. G., </a:t>
            </a:r>
            <a:r>
              <a:rPr lang="en-US" altLang="en-US" sz="2000" dirty="0" err="1">
                <a:latin typeface="Arial" charset="0"/>
                <a:cs typeface="Arial" charset="0"/>
              </a:rPr>
              <a:t>Allott</a:t>
            </a:r>
            <a:r>
              <a:rPr lang="en-US" altLang="en-US" sz="2000" dirty="0">
                <a:latin typeface="Arial" charset="0"/>
                <a:cs typeface="Arial" charset="0"/>
              </a:rPr>
              <a:t>, T. E. H., </a:t>
            </a:r>
            <a:r>
              <a:rPr lang="en-US" altLang="en-US" sz="2000" dirty="0" err="1">
                <a:latin typeface="Arial" charset="0"/>
                <a:cs typeface="Arial" charset="0"/>
              </a:rPr>
              <a:t>Scholefield</a:t>
            </a:r>
            <a:r>
              <a:rPr lang="en-US" altLang="en-US" sz="2000" dirty="0">
                <a:latin typeface="Arial" charset="0"/>
                <a:cs typeface="Arial" charset="0"/>
              </a:rPr>
              <a:t>, P., Davies, H. &amp; Neal, C. (2010). Predicting river water quality across North West England using catchment characteristics. Journal of Hydrology 395, 153-162.</a:t>
            </a:r>
          </a:p>
          <a:p>
            <a:pPr algn="just"/>
            <a:r>
              <a:rPr lang="en-US" altLang="en-US" sz="2000" dirty="0">
                <a:latin typeface="Arial" charset="0"/>
                <a:cs typeface="Arial" charset="0"/>
              </a:rPr>
              <a:t>11. </a:t>
            </a:r>
            <a:r>
              <a:rPr lang="en-US" altLang="en-US" sz="2000" dirty="0" err="1">
                <a:latin typeface="Arial" charset="0"/>
                <a:cs typeface="Arial" charset="0"/>
              </a:rPr>
              <a:t>Kowalkowski</a:t>
            </a:r>
            <a:r>
              <a:rPr lang="en-US" altLang="en-US" sz="2000" dirty="0">
                <a:latin typeface="Arial" charset="0"/>
                <a:cs typeface="Arial" charset="0"/>
              </a:rPr>
              <a:t>, T., </a:t>
            </a:r>
            <a:r>
              <a:rPr lang="en-US" altLang="en-US" sz="2000" dirty="0" err="1">
                <a:latin typeface="Arial" charset="0"/>
                <a:cs typeface="Arial" charset="0"/>
              </a:rPr>
              <a:t>Zbytniewski</a:t>
            </a:r>
            <a:r>
              <a:rPr lang="en-US" altLang="en-US" sz="2000" dirty="0">
                <a:latin typeface="Arial" charset="0"/>
                <a:cs typeface="Arial" charset="0"/>
              </a:rPr>
              <a:t>, R., </a:t>
            </a:r>
            <a:r>
              <a:rPr lang="en-US" altLang="en-US" sz="2000" dirty="0" err="1">
                <a:latin typeface="Arial" charset="0"/>
                <a:cs typeface="Arial" charset="0"/>
              </a:rPr>
              <a:t>Szpejna</a:t>
            </a:r>
            <a:r>
              <a:rPr lang="en-US" altLang="en-US" sz="2000" dirty="0">
                <a:latin typeface="Arial" charset="0"/>
                <a:cs typeface="Arial" charset="0"/>
              </a:rPr>
              <a:t>, J. &amp; </a:t>
            </a:r>
            <a:r>
              <a:rPr lang="en-US" altLang="en-US" sz="2000" dirty="0" err="1">
                <a:latin typeface="Arial" charset="0"/>
                <a:cs typeface="Arial" charset="0"/>
              </a:rPr>
              <a:t>Buszewski</a:t>
            </a:r>
            <a:r>
              <a:rPr lang="en-US" altLang="en-US" sz="2000" dirty="0">
                <a:latin typeface="Arial" charset="0"/>
                <a:cs typeface="Arial" charset="0"/>
              </a:rPr>
              <a:t>, B. (2006). Application of </a:t>
            </a:r>
            <a:r>
              <a:rPr lang="en-US" altLang="en-US" sz="2000" dirty="0" err="1">
                <a:latin typeface="Arial" charset="0"/>
                <a:cs typeface="Arial" charset="0"/>
              </a:rPr>
              <a:t>chemometrics</a:t>
            </a:r>
            <a:r>
              <a:rPr lang="en-US" altLang="en-US" sz="2000" dirty="0">
                <a:latin typeface="Arial" charset="0"/>
                <a:cs typeface="Arial" charset="0"/>
              </a:rPr>
              <a:t> in river water classification. Water research 40, 744-752.</a:t>
            </a:r>
          </a:p>
          <a:p>
            <a:pPr algn="just"/>
            <a:r>
              <a:rPr lang="en-US" altLang="en-US" sz="2000" dirty="0">
                <a:latin typeface="Arial" charset="0"/>
                <a:cs typeface="Arial" charset="0"/>
              </a:rPr>
              <a:t>12. Singh, K. P., Malik, A., Mohan, D. &amp; Sinha, S. (2004). Multivariate statistical techniques for the evaluation of spatial and temporal variations in water quality of </a:t>
            </a:r>
            <a:r>
              <a:rPr lang="en-US" altLang="en-US" sz="2000" dirty="0" err="1">
                <a:latin typeface="Arial" charset="0"/>
                <a:cs typeface="Arial" charset="0"/>
              </a:rPr>
              <a:t>Gomti</a:t>
            </a:r>
            <a:r>
              <a:rPr lang="en-US" altLang="en-US" sz="2000" dirty="0">
                <a:latin typeface="Arial" charset="0"/>
                <a:cs typeface="Arial" charset="0"/>
              </a:rPr>
              <a:t> River (India)—a case study. Water research 38, 3980-3992.</a:t>
            </a:r>
          </a:p>
          <a:p>
            <a:pPr algn="just"/>
            <a:r>
              <a:rPr lang="en-US" altLang="en-US" sz="2000" dirty="0">
                <a:latin typeface="Arial" charset="0"/>
                <a:cs typeface="Arial" charset="0"/>
              </a:rPr>
              <a:t>13. IPCC (2014). Climate change 2014: Synthesis Report. Contribution of working groups I, II and III to the Fifth Assessment Report of the Intergovernmental Panel on Climate Change [Core Writing Team, R.K. Pachauri and L.A. Meyer (eds.)]. Geneva, Switzerland.</a:t>
            </a:r>
          </a:p>
          <a:p>
            <a:pPr algn="just"/>
            <a:r>
              <a:rPr lang="en-US" altLang="en-US" sz="2000" dirty="0">
                <a:latin typeface="Arial" charset="0"/>
                <a:cs typeface="Arial" charset="0"/>
              </a:rPr>
              <a:t>14. Murphy, J. M., Sexton, D.M.H., Jenkins, G.J., </a:t>
            </a:r>
            <a:r>
              <a:rPr lang="en-US" altLang="en-US" sz="2000" dirty="0" err="1">
                <a:latin typeface="Arial" charset="0"/>
                <a:cs typeface="Arial" charset="0"/>
              </a:rPr>
              <a:t>Boorman</a:t>
            </a:r>
            <a:r>
              <a:rPr lang="en-US" altLang="en-US" sz="2000" dirty="0">
                <a:latin typeface="Arial" charset="0"/>
                <a:cs typeface="Arial" charset="0"/>
              </a:rPr>
              <a:t>, P.M., Booth, B.B.B.,, Brown, C. C., Clark, R.T., Collins, M., Harris, G.R., </a:t>
            </a:r>
            <a:r>
              <a:rPr lang="en-US" altLang="en-US" sz="2000" dirty="0" err="1">
                <a:latin typeface="Arial" charset="0"/>
                <a:cs typeface="Arial" charset="0"/>
              </a:rPr>
              <a:t>Kendon</a:t>
            </a:r>
            <a:r>
              <a:rPr lang="en-US" altLang="en-US" sz="2000" dirty="0">
                <a:latin typeface="Arial" charset="0"/>
                <a:cs typeface="Arial" charset="0"/>
              </a:rPr>
              <a:t>, E.J., Betts, R.A.,, Brown, S. J., Howard, T. P., Humphrey, K. A., McCarthy, M. P., McDonald, R. E., &amp; Stephens, A., Wallace, C., Warren, R., </a:t>
            </a:r>
            <a:r>
              <a:rPr lang="en-US" altLang="en-US" sz="2000" dirty="0" err="1">
                <a:latin typeface="Arial" charset="0"/>
                <a:cs typeface="Arial" charset="0"/>
              </a:rPr>
              <a:t>Wilby</a:t>
            </a:r>
            <a:r>
              <a:rPr lang="en-US" altLang="en-US" sz="2000" dirty="0">
                <a:latin typeface="Arial" charset="0"/>
                <a:cs typeface="Arial" charset="0"/>
              </a:rPr>
              <a:t>, R., Wood, R. A. (2009).UK Climate Projections Science Report: Climate change projections. Met Office Hadley Centre, Exeter.</a:t>
            </a:r>
          </a:p>
          <a:p>
            <a:pPr algn="just"/>
            <a:r>
              <a:rPr lang="en-US" altLang="en-US" sz="2000" dirty="0">
                <a:latin typeface="Arial" charset="0"/>
                <a:cs typeface="Arial" charset="0"/>
              </a:rPr>
              <a:t>15. Brown, I. &amp; </a:t>
            </a:r>
            <a:r>
              <a:rPr lang="en-US" altLang="en-US" sz="2000" dirty="0" err="1">
                <a:latin typeface="Arial" charset="0"/>
                <a:cs typeface="Arial" charset="0"/>
              </a:rPr>
              <a:t>Castellazzi</a:t>
            </a:r>
            <a:r>
              <a:rPr lang="en-US" altLang="en-US" sz="2000" dirty="0">
                <a:latin typeface="Arial" charset="0"/>
                <a:cs typeface="Arial" charset="0"/>
              </a:rPr>
              <a:t>, M. (2014). Scenario analysis for regional decision-making on sustainable multifunctional land uses. Regional environmental change 14, 1357-1371.</a:t>
            </a:r>
          </a:p>
        </p:txBody>
      </p:sp>
      <p:sp>
        <p:nvSpPr>
          <p:cNvPr id="28" name="Title 3"/>
          <p:cNvSpPr txBox="1">
            <a:spLocks/>
          </p:cNvSpPr>
          <p:nvPr/>
        </p:nvSpPr>
        <p:spPr>
          <a:xfrm>
            <a:off x="842088" y="29757189"/>
            <a:ext cx="22146771" cy="4420399"/>
          </a:xfrm>
          <a:prstGeom prst="roundRect">
            <a:avLst>
              <a:gd name="adj" fmla="val 21901"/>
            </a:avLst>
          </a:prstGeom>
          <a:solidFill>
            <a:schemeClr val="tx2">
              <a:lumMod val="20000"/>
              <a:lumOff val="80000"/>
            </a:schemeClr>
          </a:solidFill>
        </p:spPr>
        <p:txBody>
          <a:bodyPr vert="horz" lIns="417643" tIns="208822" rIns="417643" bIns="208822"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2740"/>
              </a:spcAft>
            </a:pPr>
            <a:r>
              <a:rPr lang="en-GB" sz="4000" b="1" dirty="0">
                <a:solidFill>
                  <a:srgbClr val="0070C0"/>
                </a:solidFill>
                <a:latin typeface="+mn-lt"/>
                <a:ea typeface="+mn-ea"/>
                <a:cs typeface="+mn-cs"/>
              </a:rPr>
              <a:t>Conclusion</a:t>
            </a:r>
          </a:p>
          <a:p>
            <a:pPr algn="l">
              <a:lnSpc>
                <a:spcPct val="120000"/>
              </a:lnSpc>
              <a:spcAft>
                <a:spcPts val="2740"/>
              </a:spcAft>
            </a:pPr>
            <a:r>
              <a:rPr lang="en-GB" altLang="en-US" sz="2400" dirty="0">
                <a:latin typeface="Arial" charset="0"/>
                <a:cs typeface="Arial" charset="0"/>
              </a:rPr>
              <a:t>To appraise the risks to drinking water supply and provision, an assessment of how future changes are likely to impact raw water quality and where impacts are most likely to occur is necessary. Changing temperature and precipitation intensity and patterns, together with associated land use changes, mean that locations with the highest risks may be different than at present. A better understanding of where impacts are likely to occur and to what extent is crucial to guide strategic investment, and to target catchment-based mitigation and resilience measures where they are most needed. A risk assessment according to the outlined methodology will help to make decisions on where to focus further research, and informing a strategy for investment in view of future changes.</a:t>
            </a:r>
            <a:endParaRPr lang="en-GB" sz="2400" dirty="0">
              <a:latin typeface="Arial" charset="0"/>
              <a:cs typeface="Arial" charset="0"/>
            </a:endParaRPr>
          </a:p>
        </p:txBody>
      </p:sp>
      <p:sp>
        <p:nvSpPr>
          <p:cNvPr id="8" name="TextBox 7"/>
          <p:cNvSpPr txBox="1"/>
          <p:nvPr/>
        </p:nvSpPr>
        <p:spPr>
          <a:xfrm>
            <a:off x="20972635" y="17011774"/>
            <a:ext cx="8474442" cy="1354217"/>
          </a:xfrm>
          <a:prstGeom prst="rect">
            <a:avLst/>
          </a:prstGeom>
          <a:noFill/>
        </p:spPr>
        <p:txBody>
          <a:bodyPr wrap="square" rtlCol="0">
            <a:spAutoFit/>
          </a:bodyPr>
          <a:lstStyle/>
          <a:p>
            <a:endParaRPr lang="en-GB" dirty="0"/>
          </a:p>
        </p:txBody>
      </p:sp>
      <p:sp>
        <p:nvSpPr>
          <p:cNvPr id="19" name="TextBox 18"/>
          <p:cNvSpPr txBox="1"/>
          <p:nvPr/>
        </p:nvSpPr>
        <p:spPr>
          <a:xfrm>
            <a:off x="16334918" y="8730854"/>
            <a:ext cx="12910101" cy="20571857"/>
          </a:xfrm>
          <a:prstGeom prst="roundRect">
            <a:avLst>
              <a:gd name="adj" fmla="val 9398"/>
            </a:avLst>
          </a:prstGeom>
          <a:solidFill>
            <a:schemeClr val="tx2">
              <a:lumMod val="40000"/>
              <a:lumOff val="60000"/>
            </a:schemeClr>
          </a:solidFill>
        </p:spPr>
        <p:txBody>
          <a:bodyPr wrap="square" lIns="417643" tIns="208822" rIns="417643" bIns="208822" rtlCol="0">
            <a:spAutoFit/>
          </a:bodyPr>
          <a:lstStyle/>
          <a:p>
            <a:pPr lvl="0" algn="ctr">
              <a:lnSpc>
                <a:spcPct val="114000"/>
              </a:lnSpc>
            </a:pPr>
            <a:r>
              <a:rPr lang="en-GB" sz="4000" b="1" dirty="0">
                <a:solidFill>
                  <a:srgbClr val="0070C0"/>
                </a:solidFill>
              </a:rPr>
              <a:t>Methodology</a:t>
            </a:r>
          </a:p>
          <a:p>
            <a:endParaRPr lang="en-GB" altLang="en-US" sz="2400" dirty="0">
              <a:latin typeface="Arial" panose="020B0604020202020204" pitchFamily="34" charset="0"/>
              <a:cs typeface="Arial" panose="020B0604020202020204" pitchFamily="34" charset="0"/>
            </a:endParaRPr>
          </a:p>
          <a:p>
            <a:r>
              <a:rPr lang="en-GB" altLang="en-US" sz="2400" dirty="0">
                <a:latin typeface="Arial" panose="020B0604020202020204" pitchFamily="34" charset="0"/>
                <a:cs typeface="Arial" panose="020B0604020202020204" pitchFamily="34" charset="0"/>
              </a:rPr>
              <a:t>This research proposes the following steps to answer these questions: </a:t>
            </a:r>
          </a:p>
          <a:p>
            <a:r>
              <a:rPr lang="en-GB" altLang="en-US" sz="2400" dirty="0">
                <a:latin typeface="Arial" panose="020B0604020202020204" pitchFamily="34" charset="0"/>
                <a:cs typeface="Arial" panose="020B0604020202020204" pitchFamily="34" charset="0"/>
              </a:rPr>
              <a:t>1) Develop models for the relationships between specific catchment characteristics and water quality parameters;</a:t>
            </a:r>
          </a:p>
          <a:p>
            <a:r>
              <a:rPr lang="en-GB" altLang="en-US" sz="2400" dirty="0">
                <a:latin typeface="Arial" panose="020B0604020202020204" pitchFamily="34" charset="0"/>
                <a:cs typeface="Arial" panose="020B0604020202020204" pitchFamily="34" charset="0"/>
              </a:rPr>
              <a:t>2) Develop a typology of drinking water catchments; </a:t>
            </a:r>
          </a:p>
          <a:p>
            <a:r>
              <a:rPr lang="en-GB" altLang="en-US" sz="2400" dirty="0">
                <a:latin typeface="Arial" panose="020B0604020202020204" pitchFamily="34" charset="0"/>
                <a:cs typeface="Arial" panose="020B0604020202020204" pitchFamily="34" charset="0"/>
              </a:rPr>
              <a:t>3) For representative study catchments, develop scenarios for climate and land use change; </a:t>
            </a:r>
          </a:p>
          <a:p>
            <a:r>
              <a:rPr lang="en-GB" altLang="en-US" sz="2400" dirty="0">
                <a:latin typeface="Arial" panose="020B0604020202020204" pitchFamily="34" charset="0"/>
                <a:cs typeface="Arial" panose="020B0604020202020204" pitchFamily="34" charset="0"/>
              </a:rPr>
              <a:t>4) Using the models developed in 1), predict raw water quality outcomes under the scenarios for the study catchments; </a:t>
            </a:r>
          </a:p>
          <a:p>
            <a:r>
              <a:rPr lang="en-GB" altLang="en-US" sz="2400" dirty="0">
                <a:latin typeface="Arial" panose="020B0604020202020204" pitchFamily="34" charset="0"/>
                <a:cs typeface="Arial" panose="020B0604020202020204" pitchFamily="34" charset="0"/>
              </a:rPr>
              <a:t>5) Using outcomes from steps 2) and 4), assess the risks for water quality in catchments to fall below regulatory standards or economic viability.</a:t>
            </a:r>
            <a:endParaRPr lang="en-GB" sz="2400" dirty="0">
              <a:latin typeface="Arial" panose="020B0604020202020204" pitchFamily="34" charset="0"/>
              <a:cs typeface="Arial" panose="020B0604020202020204" pitchFamily="34" charset="0"/>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400" b="1" dirty="0">
              <a:solidFill>
                <a:prstClr val="black"/>
              </a:solidFill>
            </a:endParaRPr>
          </a:p>
          <a:p>
            <a:pPr lvl="0" algn="just">
              <a:lnSpc>
                <a:spcPct val="114000"/>
              </a:lnSpc>
            </a:pPr>
            <a:endParaRPr lang="en-GB" sz="2000" b="1" dirty="0">
              <a:solidFill>
                <a:prstClr val="black"/>
              </a:solidFill>
            </a:endParaRPr>
          </a:p>
          <a:p>
            <a:pPr algn="just">
              <a:lnSpc>
                <a:spcPct val="114000"/>
              </a:lnSpc>
            </a:pPr>
            <a:endParaRPr lang="en-GB" altLang="nl-NL" sz="2000" dirty="0">
              <a:latin typeface="Arial" panose="020B0604020202020204" pitchFamily="34" charset="0"/>
              <a:cs typeface="Arial" panose="020B0604020202020204" pitchFamily="34" charset="0"/>
            </a:endParaRPr>
          </a:p>
          <a:p>
            <a:pPr algn="just">
              <a:lnSpc>
                <a:spcPct val="114000"/>
              </a:lnSpc>
            </a:pPr>
            <a:endParaRPr lang="en-GB" altLang="nl-NL" sz="2000" dirty="0">
              <a:latin typeface="Arial" panose="020B0604020202020204" pitchFamily="34" charset="0"/>
              <a:cs typeface="Arial" panose="020B0604020202020204" pitchFamily="34" charset="0"/>
            </a:endParaRPr>
          </a:p>
          <a:p>
            <a:pPr algn="just">
              <a:lnSpc>
                <a:spcPct val="114000"/>
              </a:lnSpc>
            </a:pPr>
            <a:r>
              <a:rPr lang="en-GB" altLang="nl-NL" sz="2000" dirty="0">
                <a:latin typeface="Arial" panose="020B0604020202020204" pitchFamily="34" charset="0"/>
                <a:cs typeface="Arial" panose="020B0604020202020204" pitchFamily="34" charset="0"/>
              </a:rPr>
              <a:t>Figure 1: Proposed steps for a risk assessment of future changes to raw water quality in drinking water catchments</a:t>
            </a:r>
          </a:p>
        </p:txBody>
      </p:sp>
      <p:pic>
        <p:nvPicPr>
          <p:cNvPr id="34" name="Picture 33" descr="New HNS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76891" y="4626398"/>
            <a:ext cx="4868980" cy="2309328"/>
          </a:xfrm>
          <a:prstGeom prst="rect">
            <a:avLst/>
          </a:prstGeom>
          <a:noFill/>
        </p:spPr>
      </p:pic>
      <p:sp>
        <p:nvSpPr>
          <p:cNvPr id="2" name="AutoShape 2" descr="Bildergebnis für scottish wa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1"/>
          <p:cNvSpPr/>
          <p:nvPr/>
        </p:nvSpPr>
        <p:spPr>
          <a:xfrm>
            <a:off x="6355011" y="17011774"/>
            <a:ext cx="8496944" cy="6370975"/>
          </a:xfrm>
          <a:prstGeom prst="rect">
            <a:avLst/>
          </a:prstGeom>
        </p:spPr>
        <p:txBody>
          <a:bodyPr wrap="square">
            <a:spAutoFit/>
          </a:bodyPr>
          <a:lstStyle/>
          <a:p>
            <a:pPr>
              <a:defRPr/>
            </a:pPr>
            <a:r>
              <a:rPr lang="en-GB" altLang="en-US" sz="2400" dirty="0">
                <a:solidFill>
                  <a:schemeClr val="bg1"/>
                </a:solidFill>
                <a:latin typeface="Arial" panose="020B0604020202020204" pitchFamily="34" charset="0"/>
                <a:cs typeface="Arial" panose="020B0604020202020204" pitchFamily="34" charset="0"/>
              </a:rPr>
              <a:t>This method will be tested for drinking water catchments in Scotland. Multivariate statistical analysis, including multiple regression and factor analysis, will be employed to explore variations in water quality and their relationship with identified catchment characteristics (8-10). To separate catchments into distinct groups, statistical analyses such as cluster analysis or determinant analysis on water quality data will be used (11, 12). Scenarios for future changes will be based on climate change projections (13, 14) and land use change projections (15). Catchment characteristics such as rainfall, temperature and land cover will be adjusted accordingly and fed into the developed models to obtain risk-based predictions for future water quality in the selected catchments. Based on this, the potential risk of declines in raw water quality under different change scenarios for Scottish catchments will be assessed.</a:t>
            </a:r>
          </a:p>
          <a:p>
            <a:pPr>
              <a:defRPr/>
            </a:pPr>
            <a:endParaRPr lang="en-GB" altLang="en-US" sz="2400"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17372235" y="14545943"/>
            <a:ext cx="3600400" cy="5346151"/>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Rectangle 4"/>
          <p:cNvSpPr/>
          <p:nvPr/>
        </p:nvSpPr>
        <p:spPr>
          <a:xfrm>
            <a:off x="21188659" y="14531932"/>
            <a:ext cx="3600400" cy="2479842"/>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3" name="Oval 12"/>
          <p:cNvSpPr/>
          <p:nvPr/>
        </p:nvSpPr>
        <p:spPr>
          <a:xfrm>
            <a:off x="22362357" y="17659846"/>
            <a:ext cx="2857131" cy="2664296"/>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2" name="Oval 21"/>
          <p:cNvSpPr/>
          <p:nvPr/>
        </p:nvSpPr>
        <p:spPr>
          <a:xfrm>
            <a:off x="25356686" y="14430889"/>
            <a:ext cx="3320805" cy="351698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17372235" y="20692566"/>
            <a:ext cx="3384376" cy="270723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21376542" y="20730921"/>
            <a:ext cx="4907588" cy="26688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17405615" y="24245339"/>
            <a:ext cx="10298670" cy="1224136"/>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6" name="Rectangle 25"/>
          <p:cNvSpPr/>
          <p:nvPr/>
        </p:nvSpPr>
        <p:spPr>
          <a:xfrm>
            <a:off x="17482446" y="26156790"/>
            <a:ext cx="10894959" cy="144016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17588259" y="14731320"/>
            <a:ext cx="3168352" cy="5016758"/>
          </a:xfrm>
          <a:prstGeom prst="rect">
            <a:avLst/>
          </a:prstGeom>
          <a:noFill/>
        </p:spPr>
        <p:txBody>
          <a:bodyPr wrap="square" rtlCol="0">
            <a:spAutoFit/>
          </a:bodyPr>
          <a:lstStyle/>
          <a:p>
            <a:r>
              <a:rPr lang="en-GB" sz="2800" b="1" dirty="0"/>
              <a:t>Catchment characterisation</a:t>
            </a:r>
          </a:p>
          <a:p>
            <a:r>
              <a:rPr lang="en-GB" sz="2400" dirty="0"/>
              <a:t>Location (latitude, longitude, </a:t>
            </a:r>
            <a:r>
              <a:rPr lang="en-GB" sz="2400" dirty="0" err="1"/>
              <a:t>continentality</a:t>
            </a:r>
            <a:r>
              <a:rPr lang="en-GB" sz="2400" dirty="0"/>
              <a:t>)</a:t>
            </a:r>
          </a:p>
          <a:p>
            <a:r>
              <a:rPr lang="en-GB" sz="2400" dirty="0"/>
              <a:t>Topography (slopes, aspects, relief ration, hypsometric integral)</a:t>
            </a:r>
          </a:p>
          <a:p>
            <a:r>
              <a:rPr lang="en-GB" sz="2400" dirty="0"/>
              <a:t>Geology</a:t>
            </a:r>
          </a:p>
          <a:p>
            <a:r>
              <a:rPr lang="en-GB" sz="2400" dirty="0"/>
              <a:t>Soil (HOST classes)</a:t>
            </a:r>
          </a:p>
          <a:p>
            <a:r>
              <a:rPr lang="en-GB" sz="2400" dirty="0"/>
              <a:t>Land cover and land use</a:t>
            </a:r>
          </a:p>
          <a:p>
            <a:r>
              <a:rPr lang="en-GB" sz="2400" dirty="0"/>
              <a:t>Climate (precipitation, temperature)</a:t>
            </a:r>
          </a:p>
        </p:txBody>
      </p:sp>
      <p:sp>
        <p:nvSpPr>
          <p:cNvPr id="23" name="TextBox 22"/>
          <p:cNvSpPr txBox="1"/>
          <p:nvPr/>
        </p:nvSpPr>
        <p:spPr>
          <a:xfrm>
            <a:off x="21476691" y="14651186"/>
            <a:ext cx="3096342" cy="2000548"/>
          </a:xfrm>
          <a:prstGeom prst="rect">
            <a:avLst/>
          </a:prstGeom>
          <a:noFill/>
        </p:spPr>
        <p:txBody>
          <a:bodyPr wrap="square" rtlCol="0">
            <a:spAutoFit/>
          </a:bodyPr>
          <a:lstStyle/>
          <a:p>
            <a:r>
              <a:rPr lang="en-GB" sz="2800" b="1" dirty="0"/>
              <a:t>Water quality</a:t>
            </a:r>
          </a:p>
          <a:p>
            <a:r>
              <a:rPr lang="en-GB" sz="2400" dirty="0"/>
              <a:t>Turbidity, pH, colour, iron, manganese, E. coli, coliform bacteria </a:t>
            </a:r>
          </a:p>
          <a:p>
            <a:r>
              <a:rPr lang="en-GB" sz="2400" dirty="0"/>
              <a:t>(nutrients)</a:t>
            </a:r>
          </a:p>
        </p:txBody>
      </p:sp>
      <p:sp>
        <p:nvSpPr>
          <p:cNvPr id="25" name="TextBox 24"/>
          <p:cNvSpPr txBox="1"/>
          <p:nvPr/>
        </p:nvSpPr>
        <p:spPr>
          <a:xfrm>
            <a:off x="22646564" y="17904613"/>
            <a:ext cx="2356763" cy="2246769"/>
          </a:xfrm>
          <a:prstGeom prst="rect">
            <a:avLst/>
          </a:prstGeom>
          <a:noFill/>
        </p:spPr>
        <p:txBody>
          <a:bodyPr wrap="square" rtlCol="0">
            <a:spAutoFit/>
          </a:bodyPr>
          <a:lstStyle/>
          <a:p>
            <a:pPr algn="ctr"/>
            <a:r>
              <a:rPr lang="en-GB" sz="2800" b="1" dirty="0"/>
              <a:t>Model catchment characteristics – water quality</a:t>
            </a:r>
          </a:p>
        </p:txBody>
      </p:sp>
      <p:sp>
        <p:nvSpPr>
          <p:cNvPr id="27" name="TextBox 26"/>
          <p:cNvSpPr txBox="1"/>
          <p:nvPr/>
        </p:nvSpPr>
        <p:spPr>
          <a:xfrm>
            <a:off x="25754357" y="14973665"/>
            <a:ext cx="2380020" cy="2431435"/>
          </a:xfrm>
          <a:prstGeom prst="rect">
            <a:avLst/>
          </a:prstGeom>
          <a:noFill/>
        </p:spPr>
        <p:txBody>
          <a:bodyPr wrap="square" rtlCol="0">
            <a:spAutoFit/>
          </a:bodyPr>
          <a:lstStyle/>
          <a:p>
            <a:pPr algn="ctr"/>
            <a:r>
              <a:rPr lang="en-GB" sz="2800" b="1" dirty="0"/>
              <a:t>Catchment typology</a:t>
            </a:r>
          </a:p>
          <a:p>
            <a:pPr algn="ctr"/>
            <a:r>
              <a:rPr lang="en-GB" sz="2400" dirty="0"/>
              <a:t>What types of catchments yield what kind of water quality?</a:t>
            </a:r>
          </a:p>
        </p:txBody>
      </p:sp>
      <p:sp>
        <p:nvSpPr>
          <p:cNvPr id="29" name="TextBox 28"/>
          <p:cNvSpPr txBox="1"/>
          <p:nvPr/>
        </p:nvSpPr>
        <p:spPr>
          <a:xfrm>
            <a:off x="17588259" y="20954746"/>
            <a:ext cx="2880320" cy="2062103"/>
          </a:xfrm>
          <a:prstGeom prst="rect">
            <a:avLst/>
          </a:prstGeom>
          <a:noFill/>
        </p:spPr>
        <p:txBody>
          <a:bodyPr wrap="square" rtlCol="0">
            <a:spAutoFit/>
          </a:bodyPr>
          <a:lstStyle/>
          <a:p>
            <a:r>
              <a:rPr lang="en-GB" sz="2800" b="1" dirty="0"/>
              <a:t>Scenario modelling</a:t>
            </a:r>
          </a:p>
          <a:p>
            <a:r>
              <a:rPr lang="en-GB" sz="2400" dirty="0"/>
              <a:t>On study catchments for climate change and land use changes</a:t>
            </a:r>
          </a:p>
        </p:txBody>
      </p:sp>
      <p:sp>
        <p:nvSpPr>
          <p:cNvPr id="32" name="TextBox 31"/>
          <p:cNvSpPr txBox="1"/>
          <p:nvPr/>
        </p:nvSpPr>
        <p:spPr>
          <a:xfrm>
            <a:off x="21590683" y="20969777"/>
            <a:ext cx="4362917" cy="2000548"/>
          </a:xfrm>
          <a:prstGeom prst="rect">
            <a:avLst/>
          </a:prstGeom>
          <a:noFill/>
        </p:spPr>
        <p:txBody>
          <a:bodyPr wrap="square" rtlCol="0">
            <a:spAutoFit/>
          </a:bodyPr>
          <a:lstStyle/>
          <a:p>
            <a:r>
              <a:rPr lang="en-GB" sz="2800" b="1" dirty="0"/>
              <a:t>Catchment characterisation</a:t>
            </a:r>
          </a:p>
          <a:p>
            <a:r>
              <a:rPr lang="en-GB" sz="2400" dirty="0"/>
              <a:t>Modifying dynamic catchment variables representing changes (e. g. land cover and land use, precipitation, temperature)</a:t>
            </a:r>
          </a:p>
        </p:txBody>
      </p:sp>
      <p:sp>
        <p:nvSpPr>
          <p:cNvPr id="30" name="TextBox 29"/>
          <p:cNvSpPr txBox="1"/>
          <p:nvPr/>
        </p:nvSpPr>
        <p:spPr>
          <a:xfrm>
            <a:off x="17588259" y="24411131"/>
            <a:ext cx="8997400" cy="892552"/>
          </a:xfrm>
          <a:prstGeom prst="rect">
            <a:avLst/>
          </a:prstGeom>
          <a:noFill/>
        </p:spPr>
        <p:txBody>
          <a:bodyPr wrap="square" rtlCol="0">
            <a:spAutoFit/>
          </a:bodyPr>
          <a:lstStyle/>
          <a:p>
            <a:r>
              <a:rPr lang="en-GB" sz="2800" b="1" dirty="0"/>
              <a:t>Water quality</a:t>
            </a:r>
          </a:p>
          <a:p>
            <a:r>
              <a:rPr lang="en-GB" sz="2400" dirty="0"/>
              <a:t>For study catchments as predicted from the model</a:t>
            </a:r>
          </a:p>
        </p:txBody>
      </p:sp>
      <p:sp>
        <p:nvSpPr>
          <p:cNvPr id="31" name="TextBox 30"/>
          <p:cNvSpPr txBox="1"/>
          <p:nvPr/>
        </p:nvSpPr>
        <p:spPr>
          <a:xfrm>
            <a:off x="17588259" y="26245928"/>
            <a:ext cx="10513168" cy="1261884"/>
          </a:xfrm>
          <a:prstGeom prst="rect">
            <a:avLst/>
          </a:prstGeom>
          <a:noFill/>
        </p:spPr>
        <p:txBody>
          <a:bodyPr wrap="square" rtlCol="0">
            <a:spAutoFit/>
          </a:bodyPr>
          <a:lstStyle/>
          <a:p>
            <a:r>
              <a:rPr lang="en-GB" sz="2800" b="1" dirty="0">
                <a:solidFill>
                  <a:schemeClr val="bg1"/>
                </a:solidFill>
              </a:rPr>
              <a:t>Risk assessment</a:t>
            </a:r>
          </a:p>
          <a:p>
            <a:r>
              <a:rPr lang="en-GB" sz="2400" dirty="0">
                <a:solidFill>
                  <a:schemeClr val="bg1"/>
                </a:solidFill>
              </a:rPr>
              <a:t>To identify catchments at risk of delivering water quality falling below legislative and/or economically viable standards</a:t>
            </a:r>
          </a:p>
        </p:txBody>
      </p:sp>
      <p:cxnSp>
        <p:nvCxnSpPr>
          <p:cNvPr id="36" name="Straight Arrow Connector 35"/>
          <p:cNvCxnSpPr/>
          <p:nvPr/>
        </p:nvCxnSpPr>
        <p:spPr>
          <a:xfrm>
            <a:off x="24789059" y="16219686"/>
            <a:ext cx="56762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a:off x="23772142" y="16980811"/>
            <a:ext cx="0" cy="6790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Straight Arrow Connector 39"/>
          <p:cNvCxnSpPr/>
          <p:nvPr/>
        </p:nvCxnSpPr>
        <p:spPr>
          <a:xfrm>
            <a:off x="20972635" y="19027998"/>
            <a:ext cx="138972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3" name="Straight Arrow Connector 42"/>
          <p:cNvCxnSpPr/>
          <p:nvPr/>
        </p:nvCxnSpPr>
        <p:spPr>
          <a:xfrm>
            <a:off x="20828619" y="22124342"/>
            <a:ext cx="56762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4" name="Straight Arrow Connector 43"/>
          <p:cNvCxnSpPr/>
          <p:nvPr/>
        </p:nvCxnSpPr>
        <p:spPr>
          <a:xfrm>
            <a:off x="26641376" y="25477755"/>
            <a:ext cx="0" cy="67903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Elbow Connector 45"/>
          <p:cNvCxnSpPr/>
          <p:nvPr/>
        </p:nvCxnSpPr>
        <p:spPr>
          <a:xfrm rot="16200000" flipH="1">
            <a:off x="23619678" y="20594921"/>
            <a:ext cx="5217462" cy="2017843"/>
          </a:xfrm>
          <a:prstGeom prst="bentConnector3">
            <a:avLst>
              <a:gd name="adj1" fmla="val -732"/>
            </a:avLst>
          </a:prstGeom>
          <a:ln>
            <a:tailEnd type="arrow"/>
          </a:ln>
        </p:spPr>
        <p:style>
          <a:lnRef idx="3">
            <a:schemeClr val="dk1"/>
          </a:lnRef>
          <a:fillRef idx="0">
            <a:schemeClr val="dk1"/>
          </a:fillRef>
          <a:effectRef idx="2">
            <a:schemeClr val="dk1"/>
          </a:effectRef>
          <a:fontRef idx="minor">
            <a:schemeClr val="tx1"/>
          </a:fontRef>
        </p:style>
      </p:cxnSp>
      <p:cxnSp>
        <p:nvCxnSpPr>
          <p:cNvPr id="48" name="Elbow Connector 47"/>
          <p:cNvCxnSpPr/>
          <p:nvPr/>
        </p:nvCxnSpPr>
        <p:spPr>
          <a:xfrm rot="16200000" flipH="1">
            <a:off x="25293716" y="22746656"/>
            <a:ext cx="2456332" cy="475503"/>
          </a:xfrm>
          <a:prstGeom prst="bentConnector3">
            <a:avLst>
              <a:gd name="adj1" fmla="val 38"/>
            </a:avLst>
          </a:prstGeom>
          <a:ln>
            <a:tailEnd type="arrow"/>
          </a:ln>
        </p:spPr>
        <p:style>
          <a:lnRef idx="3">
            <a:schemeClr val="dk1"/>
          </a:lnRef>
          <a:fillRef idx="0">
            <a:schemeClr val="dk1"/>
          </a:fillRef>
          <a:effectRef idx="2">
            <a:schemeClr val="dk1"/>
          </a:effectRef>
          <a:fontRef idx="minor">
            <a:schemeClr val="tx1"/>
          </a:fontRef>
        </p:style>
      </p:cxnSp>
      <p:cxnSp>
        <p:nvCxnSpPr>
          <p:cNvPr id="51" name="Straight Arrow Connector 50"/>
          <p:cNvCxnSpPr/>
          <p:nvPr/>
        </p:nvCxnSpPr>
        <p:spPr>
          <a:xfrm>
            <a:off x="27968087" y="17691708"/>
            <a:ext cx="0" cy="846508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3" name="TextBox 52"/>
          <p:cNvSpPr txBox="1"/>
          <p:nvPr/>
        </p:nvSpPr>
        <p:spPr>
          <a:xfrm>
            <a:off x="16796169" y="13222401"/>
            <a:ext cx="492443" cy="5949613"/>
          </a:xfrm>
          <a:prstGeom prst="rect">
            <a:avLst/>
          </a:prstGeom>
          <a:noFill/>
        </p:spPr>
        <p:txBody>
          <a:bodyPr vert="vert270" wrap="square" rtlCol="0">
            <a:spAutoFit/>
          </a:bodyPr>
          <a:lstStyle/>
          <a:p>
            <a:r>
              <a:rPr lang="en-GB" sz="2000" dirty="0"/>
              <a:t>Catchment drivers for water quality</a:t>
            </a:r>
          </a:p>
        </p:txBody>
      </p:sp>
      <p:sp>
        <p:nvSpPr>
          <p:cNvPr id="54" name="TextBox 53"/>
          <p:cNvSpPr txBox="1"/>
          <p:nvPr/>
        </p:nvSpPr>
        <p:spPr>
          <a:xfrm>
            <a:off x="16796170" y="21647337"/>
            <a:ext cx="492443" cy="5949613"/>
          </a:xfrm>
          <a:prstGeom prst="rect">
            <a:avLst/>
          </a:prstGeom>
          <a:noFill/>
        </p:spPr>
        <p:txBody>
          <a:bodyPr vert="vert270" wrap="square" rtlCol="0">
            <a:spAutoFit/>
          </a:bodyPr>
          <a:lstStyle/>
          <a:p>
            <a:r>
              <a:rPr lang="en-GB" sz="2000" dirty="0"/>
              <a:t>Implications of change to water</a:t>
            </a:r>
          </a:p>
        </p:txBody>
      </p:sp>
      <p:sp>
        <p:nvSpPr>
          <p:cNvPr id="55" name="TextBox 54"/>
          <p:cNvSpPr txBox="1"/>
          <p:nvPr/>
        </p:nvSpPr>
        <p:spPr>
          <a:xfrm>
            <a:off x="16796170" y="17398865"/>
            <a:ext cx="492443" cy="5949613"/>
          </a:xfrm>
          <a:prstGeom prst="rect">
            <a:avLst/>
          </a:prstGeom>
          <a:noFill/>
        </p:spPr>
        <p:txBody>
          <a:bodyPr vert="vert270" wrap="square" rtlCol="0">
            <a:spAutoFit/>
          </a:bodyPr>
          <a:lstStyle/>
          <a:p>
            <a:r>
              <a:rPr lang="en-GB" sz="2000" dirty="0"/>
              <a:t>Possible future changes</a:t>
            </a:r>
          </a:p>
        </p:txBody>
      </p:sp>
      <p:pic>
        <p:nvPicPr>
          <p:cNvPr id="38" name="Pictur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53600" y="40593849"/>
            <a:ext cx="3285744" cy="1548384"/>
          </a:xfrm>
          <a:prstGeom prst="rect">
            <a:avLst/>
          </a:prstGeom>
        </p:spPr>
      </p:pic>
      <p:pic>
        <p:nvPicPr>
          <p:cNvPr id="39" name="Picture 3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227036" y="37894094"/>
            <a:ext cx="2619375" cy="390525"/>
          </a:xfrm>
          <a:prstGeom prst="rect">
            <a:avLst/>
          </a:prstGeom>
        </p:spPr>
      </p:pic>
      <p:pic>
        <p:nvPicPr>
          <p:cNvPr id="41" name="Picture 4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346099" y="39126141"/>
            <a:ext cx="2381250" cy="428625"/>
          </a:xfrm>
          <a:prstGeom prst="rect">
            <a:avLst/>
          </a:prstGeom>
        </p:spPr>
      </p:pic>
      <p:pic>
        <p:nvPicPr>
          <p:cNvPr id="42" name="Picture 4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76812" y="34863882"/>
            <a:ext cx="2319823" cy="1943100"/>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74490" y="17011774"/>
            <a:ext cx="4242187" cy="4614905"/>
          </a:xfrm>
          <a:prstGeom prst="rect">
            <a:avLst/>
          </a:prstGeom>
        </p:spPr>
      </p:pic>
      <p:sp>
        <p:nvSpPr>
          <p:cNvPr id="47" name="TextBox 46"/>
          <p:cNvSpPr txBox="1"/>
          <p:nvPr/>
        </p:nvSpPr>
        <p:spPr>
          <a:xfrm>
            <a:off x="23830337" y="29825189"/>
            <a:ext cx="5414684" cy="4352400"/>
          </a:xfrm>
          <a:prstGeom prst="roundRect">
            <a:avLst>
              <a:gd name="adj" fmla="val 22123"/>
            </a:avLst>
          </a:prstGeom>
          <a:solidFill>
            <a:schemeClr val="tx2">
              <a:lumMod val="60000"/>
              <a:lumOff val="40000"/>
            </a:schemeClr>
          </a:solidFill>
          <a:ln>
            <a:noFill/>
          </a:ln>
        </p:spPr>
        <p:style>
          <a:lnRef idx="3">
            <a:schemeClr val="lt1"/>
          </a:lnRef>
          <a:fillRef idx="1">
            <a:schemeClr val="accent1"/>
          </a:fillRef>
          <a:effectRef idx="1">
            <a:schemeClr val="accent1"/>
          </a:effectRef>
          <a:fontRef idx="minor">
            <a:schemeClr val="lt1"/>
          </a:fontRef>
        </p:style>
        <p:txBody>
          <a:bodyPr wrap="square" lIns="417643" tIns="208822" rIns="417643" bIns="208822" rtlCol="0">
            <a:spAutoFit/>
          </a:bodyPr>
          <a:lstStyle/>
          <a:p>
            <a:pPr algn="ctr">
              <a:spcAft>
                <a:spcPts val="2740"/>
              </a:spcAft>
            </a:pPr>
            <a:r>
              <a:rPr lang="en-GB" sz="3600" b="1" dirty="0">
                <a:solidFill>
                  <a:schemeClr val="bg1"/>
                </a:solidFill>
                <a:latin typeface="+mj-lt"/>
                <a:cs typeface="Arial" panose="020B0604020202020204" pitchFamily="34" charset="0"/>
              </a:rPr>
              <a:t>Acknowledgement</a:t>
            </a:r>
          </a:p>
          <a:p>
            <a:r>
              <a:rPr lang="en-GB" sz="2400" dirty="0">
                <a:latin typeface="Arial" panose="020B0604020202020204" pitchFamily="34" charset="0"/>
                <a:cs typeface="Arial" panose="020B0604020202020204" pitchFamily="34" charset="0"/>
              </a:rPr>
              <a:t>This research is funded by the Scottish Government through the Hydro Nation Scholars Programme.</a:t>
            </a:r>
          </a:p>
          <a:p>
            <a:endParaRPr lang="en-GB"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139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TotalTime>
  <Words>1676</Words>
  <Application>Microsoft Office PowerPoint</Application>
  <PresentationFormat>Custom</PresentationFormat>
  <Paragraphs>115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Assessing the risk to raw water quality for drinking water purposes from climate and land use change                       Carolin Vorstius*, John Rowan*, Iain Brown**, Zoë Frogbrook*** *University of Dundee, School of Social Sciences, Dundee, UK **Stockholm Environment Institute, University of York, York, UK ***Scottish Water, Fairmilehead Office, Edinburgh, UK  Contact: a.c.vorstius@dundee.ac.uk  www.crew.ac.uk/hydro-nationscholars</vt:lpstr>
    </vt:vector>
  </TitlesOfParts>
  <Company>The James Hutton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of Authors</dc:title>
  <dc:creator>Laura Logie</dc:creator>
  <cp:lastModifiedBy>Carolin Vorstius</cp:lastModifiedBy>
  <cp:revision>110</cp:revision>
  <dcterms:created xsi:type="dcterms:W3CDTF">2015-03-20T12:17:01Z</dcterms:created>
  <dcterms:modified xsi:type="dcterms:W3CDTF">2016-09-26T12:14:55Z</dcterms:modified>
</cp:coreProperties>
</file>