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58" r:id="rId6"/>
    <p:sldId id="260" r:id="rId7"/>
    <p:sldId id="261" r:id="rId8"/>
    <p:sldId id="273" r:id="rId9"/>
    <p:sldId id="259" r:id="rId10"/>
    <p:sldId id="262" r:id="rId11"/>
    <p:sldId id="263" r:id="rId12"/>
    <p:sldId id="269" r:id="rId13"/>
    <p:sldId id="264" r:id="rId14"/>
    <p:sldId id="265" r:id="rId15"/>
    <p:sldId id="268" r:id="rId16"/>
    <p:sldId id="270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B89BD-ACDB-4311-8FEC-FC22B10A4B1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261F7F-51D0-4F9B-8A55-D925026E0ED8}">
      <dgm:prSet phldrT="[Text]"/>
      <dgm:spPr/>
      <dgm:t>
        <a:bodyPr/>
        <a:lstStyle/>
        <a:p>
          <a:r>
            <a:rPr lang="en-GB" dirty="0" smtClean="0"/>
            <a:t>October 2013</a:t>
          </a:r>
          <a:endParaRPr lang="en-GB" dirty="0"/>
        </a:p>
      </dgm:t>
    </dgm:pt>
    <dgm:pt modelId="{123BF369-45E1-4616-9313-040F8167BAED}" type="parTrans" cxnId="{7FAB28EB-74CB-43C3-A3CC-5A13D96F28AD}">
      <dgm:prSet/>
      <dgm:spPr/>
      <dgm:t>
        <a:bodyPr/>
        <a:lstStyle/>
        <a:p>
          <a:endParaRPr lang="en-GB"/>
        </a:p>
      </dgm:t>
    </dgm:pt>
    <dgm:pt modelId="{BED902E2-326A-4A25-BC37-291E2045615E}" type="sibTrans" cxnId="{7FAB28EB-74CB-43C3-A3CC-5A13D96F28AD}">
      <dgm:prSet/>
      <dgm:spPr/>
      <dgm:t>
        <a:bodyPr/>
        <a:lstStyle/>
        <a:p>
          <a:endParaRPr lang="en-GB"/>
        </a:p>
      </dgm:t>
    </dgm:pt>
    <dgm:pt modelId="{49680871-936D-4931-A15B-D56EADD2DA0D}">
      <dgm:prSet phldrT="[Text]"/>
      <dgm:spPr/>
      <dgm:t>
        <a:bodyPr/>
        <a:lstStyle/>
        <a:p>
          <a:r>
            <a:rPr lang="en-GB" dirty="0" smtClean="0"/>
            <a:t>Start of PhD project</a:t>
          </a:r>
          <a:endParaRPr lang="en-GB" dirty="0"/>
        </a:p>
      </dgm:t>
    </dgm:pt>
    <dgm:pt modelId="{7BFE8A93-35EA-4689-89EC-CC844BBB77D8}" type="parTrans" cxnId="{FB2BA0FA-0CD1-44A9-8037-8748D81547CD}">
      <dgm:prSet/>
      <dgm:spPr/>
      <dgm:t>
        <a:bodyPr/>
        <a:lstStyle/>
        <a:p>
          <a:endParaRPr lang="en-GB"/>
        </a:p>
      </dgm:t>
    </dgm:pt>
    <dgm:pt modelId="{0AB92E72-846A-4BFF-9283-FB78A2C4C9AE}" type="sibTrans" cxnId="{FB2BA0FA-0CD1-44A9-8037-8748D81547CD}">
      <dgm:prSet/>
      <dgm:spPr/>
      <dgm:t>
        <a:bodyPr/>
        <a:lstStyle/>
        <a:p>
          <a:endParaRPr lang="en-GB"/>
        </a:p>
      </dgm:t>
    </dgm:pt>
    <dgm:pt modelId="{BF0377DE-2741-4000-A424-3790CE29AE8E}">
      <dgm:prSet phldrT="[Text]"/>
      <dgm:spPr/>
      <dgm:t>
        <a:bodyPr/>
        <a:lstStyle/>
        <a:p>
          <a:r>
            <a:rPr lang="en-GB" dirty="0" smtClean="0"/>
            <a:t>Sept. – Dec. 2014</a:t>
          </a:r>
          <a:endParaRPr lang="en-GB" dirty="0"/>
        </a:p>
      </dgm:t>
    </dgm:pt>
    <dgm:pt modelId="{7AADCF28-6547-4DDF-A702-7A0DE0EA5234}" type="parTrans" cxnId="{773EEEA1-1717-4683-8520-BF1ACC12D4D2}">
      <dgm:prSet/>
      <dgm:spPr/>
      <dgm:t>
        <a:bodyPr/>
        <a:lstStyle/>
        <a:p>
          <a:endParaRPr lang="en-GB"/>
        </a:p>
      </dgm:t>
    </dgm:pt>
    <dgm:pt modelId="{7DB7FBE6-E7DD-4AE0-9836-E98501713D43}" type="sibTrans" cxnId="{773EEEA1-1717-4683-8520-BF1ACC12D4D2}">
      <dgm:prSet/>
      <dgm:spPr/>
      <dgm:t>
        <a:bodyPr/>
        <a:lstStyle/>
        <a:p>
          <a:endParaRPr lang="en-GB"/>
        </a:p>
      </dgm:t>
    </dgm:pt>
    <dgm:pt modelId="{CA4EE730-B098-4B90-B0CF-659E56F77C30}">
      <dgm:prSet phldrT="[Text]"/>
      <dgm:spPr/>
      <dgm:t>
        <a:bodyPr/>
        <a:lstStyle/>
        <a:p>
          <a:r>
            <a:rPr lang="en-GB" dirty="0" smtClean="0"/>
            <a:t>Qualitative fieldwork with water stakeholders</a:t>
          </a:r>
          <a:endParaRPr lang="en-GB" dirty="0"/>
        </a:p>
      </dgm:t>
    </dgm:pt>
    <dgm:pt modelId="{1DDF8F96-9092-479A-8D8E-B42B0B115E0C}" type="parTrans" cxnId="{CFF2AE98-204C-439B-B9FE-4372797EB31E}">
      <dgm:prSet/>
      <dgm:spPr/>
      <dgm:t>
        <a:bodyPr/>
        <a:lstStyle/>
        <a:p>
          <a:endParaRPr lang="en-GB"/>
        </a:p>
      </dgm:t>
    </dgm:pt>
    <dgm:pt modelId="{87808DCC-0EEE-42F4-A738-E6AE8FAAAF3F}" type="sibTrans" cxnId="{CFF2AE98-204C-439B-B9FE-4372797EB31E}">
      <dgm:prSet/>
      <dgm:spPr/>
      <dgm:t>
        <a:bodyPr/>
        <a:lstStyle/>
        <a:p>
          <a:endParaRPr lang="en-GB"/>
        </a:p>
      </dgm:t>
    </dgm:pt>
    <dgm:pt modelId="{AFA8B95B-023F-4367-8593-23F364C4E65E}">
      <dgm:prSet phldrT="[Text]"/>
      <dgm:spPr/>
      <dgm:t>
        <a:bodyPr/>
        <a:lstStyle/>
        <a:p>
          <a:r>
            <a:rPr lang="en-GB" dirty="0" smtClean="0"/>
            <a:t>Jan. – June 2016</a:t>
          </a:r>
          <a:endParaRPr lang="en-GB" dirty="0"/>
        </a:p>
      </dgm:t>
    </dgm:pt>
    <dgm:pt modelId="{6A2874D2-750A-4BAB-9E58-467C7478D9C2}" type="parTrans" cxnId="{E46A38D3-9553-41B9-A5F5-2030B224B8C9}">
      <dgm:prSet/>
      <dgm:spPr/>
      <dgm:t>
        <a:bodyPr/>
        <a:lstStyle/>
        <a:p>
          <a:endParaRPr lang="en-GB"/>
        </a:p>
      </dgm:t>
    </dgm:pt>
    <dgm:pt modelId="{D2EFAA70-3041-47CC-A5A8-645EDFC10947}" type="sibTrans" cxnId="{E46A38D3-9553-41B9-A5F5-2030B224B8C9}">
      <dgm:prSet/>
      <dgm:spPr/>
      <dgm:t>
        <a:bodyPr/>
        <a:lstStyle/>
        <a:p>
          <a:endParaRPr lang="en-GB"/>
        </a:p>
      </dgm:t>
    </dgm:pt>
    <dgm:pt modelId="{A741292C-7292-4654-B4F9-977A2865AB40}">
      <dgm:prSet phldrT="[Text]"/>
      <dgm:spPr/>
      <dgm:t>
        <a:bodyPr/>
        <a:lstStyle/>
        <a:p>
          <a:r>
            <a:rPr lang="en-GB" dirty="0" smtClean="0"/>
            <a:t>PhD thesis submission</a:t>
          </a:r>
          <a:endParaRPr lang="en-GB" dirty="0"/>
        </a:p>
      </dgm:t>
    </dgm:pt>
    <dgm:pt modelId="{5CD4E2AF-1315-4C1F-A2F6-D078A23CC759}" type="parTrans" cxnId="{AE9BA921-F5C8-4D33-8048-02C6BA225FDF}">
      <dgm:prSet/>
      <dgm:spPr/>
      <dgm:t>
        <a:bodyPr/>
        <a:lstStyle/>
        <a:p>
          <a:endParaRPr lang="en-GB"/>
        </a:p>
      </dgm:t>
    </dgm:pt>
    <dgm:pt modelId="{2EF246C8-BABE-45F6-B71F-635E205B8999}" type="sibTrans" cxnId="{AE9BA921-F5C8-4D33-8048-02C6BA225FDF}">
      <dgm:prSet/>
      <dgm:spPr/>
      <dgm:t>
        <a:bodyPr/>
        <a:lstStyle/>
        <a:p>
          <a:endParaRPr lang="en-GB"/>
        </a:p>
      </dgm:t>
    </dgm:pt>
    <dgm:pt modelId="{D674CB2E-8BAE-40E9-9493-26A35D0EF9C3}">
      <dgm:prSet phldrT="[Text]"/>
      <dgm:spPr/>
      <dgm:t>
        <a:bodyPr/>
        <a:lstStyle/>
        <a:p>
          <a:r>
            <a:rPr lang="en-GB" dirty="0" smtClean="0"/>
            <a:t>June 2017</a:t>
          </a:r>
          <a:endParaRPr lang="en-GB" dirty="0"/>
        </a:p>
      </dgm:t>
    </dgm:pt>
    <dgm:pt modelId="{7742D44F-8605-4D85-AC01-534ACFC9FDC1}" type="parTrans" cxnId="{AD641101-8E07-4F28-A281-C9A8E43467A4}">
      <dgm:prSet/>
      <dgm:spPr/>
      <dgm:t>
        <a:bodyPr/>
        <a:lstStyle/>
        <a:p>
          <a:endParaRPr lang="en-GB"/>
        </a:p>
      </dgm:t>
    </dgm:pt>
    <dgm:pt modelId="{F021B2E6-2528-43C2-9CF2-B6074D6FDA68}" type="sibTrans" cxnId="{AD641101-8E07-4F28-A281-C9A8E43467A4}">
      <dgm:prSet/>
      <dgm:spPr/>
      <dgm:t>
        <a:bodyPr/>
        <a:lstStyle/>
        <a:p>
          <a:endParaRPr lang="en-GB"/>
        </a:p>
      </dgm:t>
    </dgm:pt>
    <dgm:pt modelId="{DF676AF3-1CF5-4DDA-8876-27715BDCE815}">
      <dgm:prSet phldrT="[Text]"/>
      <dgm:spPr/>
      <dgm:t>
        <a:bodyPr/>
        <a:lstStyle/>
        <a:p>
          <a:r>
            <a:rPr lang="en-GB" dirty="0" smtClean="0"/>
            <a:t>Quantitative fieldwork with members of the general public</a:t>
          </a:r>
          <a:endParaRPr lang="en-GB" dirty="0"/>
        </a:p>
      </dgm:t>
    </dgm:pt>
    <dgm:pt modelId="{7ABD4C5F-4ECA-4AAD-8A86-81C888A08146}" type="parTrans" cxnId="{75215B52-FA66-4F54-A148-E38CDEFFA57E}">
      <dgm:prSet/>
      <dgm:spPr/>
      <dgm:t>
        <a:bodyPr/>
        <a:lstStyle/>
        <a:p>
          <a:endParaRPr lang="en-GB"/>
        </a:p>
      </dgm:t>
    </dgm:pt>
    <dgm:pt modelId="{66B408DA-554E-4275-89DC-3F7E894D3828}" type="sibTrans" cxnId="{75215B52-FA66-4F54-A148-E38CDEFFA57E}">
      <dgm:prSet/>
      <dgm:spPr/>
      <dgm:t>
        <a:bodyPr/>
        <a:lstStyle/>
        <a:p>
          <a:endParaRPr lang="en-GB"/>
        </a:p>
      </dgm:t>
    </dgm:pt>
    <dgm:pt modelId="{FB2880E0-EE3C-4DF6-B6BC-6C2ECDB7BF27}" type="pres">
      <dgm:prSet presAssocID="{B93B89BD-ACDB-4311-8FEC-FC22B10A4B1B}" presName="linearFlow" presStyleCnt="0">
        <dgm:presLayoutVars>
          <dgm:dir/>
          <dgm:animLvl val="lvl"/>
          <dgm:resizeHandles val="exact"/>
        </dgm:presLayoutVars>
      </dgm:prSet>
      <dgm:spPr/>
    </dgm:pt>
    <dgm:pt modelId="{88B413E3-396B-4B9D-B143-3F4928A604D5}" type="pres">
      <dgm:prSet presAssocID="{B4261F7F-51D0-4F9B-8A55-D925026E0ED8}" presName="composite" presStyleCnt="0"/>
      <dgm:spPr/>
    </dgm:pt>
    <dgm:pt modelId="{2E2586E4-1457-45AD-B645-44DDFFF7DD78}" type="pres">
      <dgm:prSet presAssocID="{B4261F7F-51D0-4F9B-8A55-D925026E0ED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80514E-E114-43F0-A8F8-662392D26367}" type="pres">
      <dgm:prSet presAssocID="{B4261F7F-51D0-4F9B-8A55-D925026E0ED8}" presName="parSh" presStyleLbl="node1" presStyleIdx="0" presStyleCnt="4"/>
      <dgm:spPr/>
    </dgm:pt>
    <dgm:pt modelId="{4B750B39-0AB8-4FD4-AA83-35B29611DBCE}" type="pres">
      <dgm:prSet presAssocID="{B4261F7F-51D0-4F9B-8A55-D925026E0ED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5BA75-509E-4A55-966B-287313A2AAE7}" type="pres">
      <dgm:prSet presAssocID="{BED902E2-326A-4A25-BC37-291E2045615E}" presName="sibTrans" presStyleLbl="sibTrans2D1" presStyleIdx="0" presStyleCnt="3"/>
      <dgm:spPr/>
    </dgm:pt>
    <dgm:pt modelId="{8C5BFDB8-CDFC-478C-B929-FAFC3501E4DF}" type="pres">
      <dgm:prSet presAssocID="{BED902E2-326A-4A25-BC37-291E2045615E}" presName="connTx" presStyleLbl="sibTrans2D1" presStyleIdx="0" presStyleCnt="3"/>
      <dgm:spPr/>
    </dgm:pt>
    <dgm:pt modelId="{638BFB7F-AE1F-4399-A007-41B196C82CE3}" type="pres">
      <dgm:prSet presAssocID="{BF0377DE-2741-4000-A424-3790CE29AE8E}" presName="composite" presStyleCnt="0"/>
      <dgm:spPr/>
    </dgm:pt>
    <dgm:pt modelId="{1EE64F18-9830-4EBC-969E-9B0629EC96DE}" type="pres">
      <dgm:prSet presAssocID="{BF0377DE-2741-4000-A424-3790CE29AE8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636C056-3E79-4F3E-8276-1871BCE919E7}" type="pres">
      <dgm:prSet presAssocID="{BF0377DE-2741-4000-A424-3790CE29AE8E}" presName="parSh" presStyleLbl="node1" presStyleIdx="1" presStyleCnt="4"/>
      <dgm:spPr/>
    </dgm:pt>
    <dgm:pt modelId="{9BB918F5-0A2F-4D5D-95AC-1F08636D54BA}" type="pres">
      <dgm:prSet presAssocID="{BF0377DE-2741-4000-A424-3790CE29AE8E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28BDC0-BB1B-48C9-AECC-844B1BA62A38}" type="pres">
      <dgm:prSet presAssocID="{7DB7FBE6-E7DD-4AE0-9836-E98501713D43}" presName="sibTrans" presStyleLbl="sibTrans2D1" presStyleIdx="1" presStyleCnt="3"/>
      <dgm:spPr/>
    </dgm:pt>
    <dgm:pt modelId="{54001145-B71F-451D-9FD9-5DC4C5A5C07D}" type="pres">
      <dgm:prSet presAssocID="{7DB7FBE6-E7DD-4AE0-9836-E98501713D43}" presName="connTx" presStyleLbl="sibTrans2D1" presStyleIdx="1" presStyleCnt="3"/>
      <dgm:spPr/>
    </dgm:pt>
    <dgm:pt modelId="{48375A0E-13CC-45A8-9B8C-7DF24014C6F6}" type="pres">
      <dgm:prSet presAssocID="{AFA8B95B-023F-4367-8593-23F364C4E65E}" presName="composite" presStyleCnt="0"/>
      <dgm:spPr/>
    </dgm:pt>
    <dgm:pt modelId="{70510390-763F-4CD4-9617-7419F96F0D62}" type="pres">
      <dgm:prSet presAssocID="{AFA8B95B-023F-4367-8593-23F364C4E65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F13A48-31A6-475A-9160-80671549134D}" type="pres">
      <dgm:prSet presAssocID="{AFA8B95B-023F-4367-8593-23F364C4E65E}" presName="parSh" presStyleLbl="node1" presStyleIdx="2" presStyleCnt="4"/>
      <dgm:spPr/>
      <dgm:t>
        <a:bodyPr/>
        <a:lstStyle/>
        <a:p>
          <a:endParaRPr lang="en-GB"/>
        </a:p>
      </dgm:t>
    </dgm:pt>
    <dgm:pt modelId="{791E569D-9D85-4BCF-93F1-F9CBF941C7C7}" type="pres">
      <dgm:prSet presAssocID="{AFA8B95B-023F-4367-8593-23F364C4E65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626C29-20C8-426F-8B1D-DE90AE5957D4}" type="pres">
      <dgm:prSet presAssocID="{D2EFAA70-3041-47CC-A5A8-645EDFC10947}" presName="sibTrans" presStyleLbl="sibTrans2D1" presStyleIdx="2" presStyleCnt="3"/>
      <dgm:spPr/>
    </dgm:pt>
    <dgm:pt modelId="{DB8B490D-42F6-4478-9E51-D5229153D7AE}" type="pres">
      <dgm:prSet presAssocID="{D2EFAA70-3041-47CC-A5A8-645EDFC10947}" presName="connTx" presStyleLbl="sibTrans2D1" presStyleIdx="2" presStyleCnt="3"/>
      <dgm:spPr/>
    </dgm:pt>
    <dgm:pt modelId="{946437A3-A5FD-4B78-B351-A29E64F9AA92}" type="pres">
      <dgm:prSet presAssocID="{D674CB2E-8BAE-40E9-9493-26A35D0EF9C3}" presName="composite" presStyleCnt="0"/>
      <dgm:spPr/>
    </dgm:pt>
    <dgm:pt modelId="{AF4034F7-70B7-4C4F-9819-663E93D5CF43}" type="pres">
      <dgm:prSet presAssocID="{D674CB2E-8BAE-40E9-9493-26A35D0EF9C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DD7BFF7-8871-4343-836D-E12777BD3529}" type="pres">
      <dgm:prSet presAssocID="{D674CB2E-8BAE-40E9-9493-26A35D0EF9C3}" presName="parSh" presStyleLbl="node1" presStyleIdx="3" presStyleCnt="4"/>
      <dgm:spPr/>
    </dgm:pt>
    <dgm:pt modelId="{11AB0D01-29B9-49E3-9489-C5A05542A35D}" type="pres">
      <dgm:prSet presAssocID="{D674CB2E-8BAE-40E9-9493-26A35D0EF9C3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5563CC-811C-4A18-B28A-F3E2587AC345}" type="presOf" srcId="{D674CB2E-8BAE-40E9-9493-26A35D0EF9C3}" destId="{9DD7BFF7-8871-4343-836D-E12777BD3529}" srcOrd="1" destOrd="0" presId="urn:microsoft.com/office/officeart/2005/8/layout/process3"/>
    <dgm:cxn modelId="{E46A38D3-9553-41B9-A5F5-2030B224B8C9}" srcId="{B93B89BD-ACDB-4311-8FEC-FC22B10A4B1B}" destId="{AFA8B95B-023F-4367-8593-23F364C4E65E}" srcOrd="2" destOrd="0" parTransId="{6A2874D2-750A-4BAB-9E58-467C7478D9C2}" sibTransId="{D2EFAA70-3041-47CC-A5A8-645EDFC10947}"/>
    <dgm:cxn modelId="{7054DF29-A8FC-42A3-BD49-A28735238B54}" type="presOf" srcId="{B93B89BD-ACDB-4311-8FEC-FC22B10A4B1B}" destId="{FB2880E0-EE3C-4DF6-B6BC-6C2ECDB7BF27}" srcOrd="0" destOrd="0" presId="urn:microsoft.com/office/officeart/2005/8/layout/process3"/>
    <dgm:cxn modelId="{53AF2250-1A07-4C9D-84DC-0AA5A4E63CEF}" type="presOf" srcId="{7DB7FBE6-E7DD-4AE0-9836-E98501713D43}" destId="{1A28BDC0-BB1B-48C9-AECC-844B1BA62A38}" srcOrd="0" destOrd="0" presId="urn:microsoft.com/office/officeart/2005/8/layout/process3"/>
    <dgm:cxn modelId="{B4692EFD-6AE5-4994-A8BC-06EECCDF4112}" type="presOf" srcId="{49680871-936D-4931-A15B-D56EADD2DA0D}" destId="{4B750B39-0AB8-4FD4-AA83-35B29611DBCE}" srcOrd="0" destOrd="0" presId="urn:microsoft.com/office/officeart/2005/8/layout/process3"/>
    <dgm:cxn modelId="{68FD8127-7D1A-447F-AFE8-7F34A4126275}" type="presOf" srcId="{A741292C-7292-4654-B4F9-977A2865AB40}" destId="{11AB0D01-29B9-49E3-9489-C5A05542A35D}" srcOrd="0" destOrd="0" presId="urn:microsoft.com/office/officeart/2005/8/layout/process3"/>
    <dgm:cxn modelId="{C12FEBFB-1893-4AB4-A8B0-0296C692B6EA}" type="presOf" srcId="{D674CB2E-8BAE-40E9-9493-26A35D0EF9C3}" destId="{AF4034F7-70B7-4C4F-9819-663E93D5CF43}" srcOrd="0" destOrd="0" presId="urn:microsoft.com/office/officeart/2005/8/layout/process3"/>
    <dgm:cxn modelId="{013B0099-ABC0-4865-8B26-6901C52C37C5}" type="presOf" srcId="{D2EFAA70-3041-47CC-A5A8-645EDFC10947}" destId="{DB8B490D-42F6-4478-9E51-D5229153D7AE}" srcOrd="1" destOrd="0" presId="urn:microsoft.com/office/officeart/2005/8/layout/process3"/>
    <dgm:cxn modelId="{9F7ADF22-7F4D-4467-9FC1-131B990B7BC4}" type="presOf" srcId="{BED902E2-326A-4A25-BC37-291E2045615E}" destId="{FE65BA75-509E-4A55-966B-287313A2AAE7}" srcOrd="0" destOrd="0" presId="urn:microsoft.com/office/officeart/2005/8/layout/process3"/>
    <dgm:cxn modelId="{AD641101-8E07-4F28-A281-C9A8E43467A4}" srcId="{B93B89BD-ACDB-4311-8FEC-FC22B10A4B1B}" destId="{D674CB2E-8BAE-40E9-9493-26A35D0EF9C3}" srcOrd="3" destOrd="0" parTransId="{7742D44F-8605-4D85-AC01-534ACFC9FDC1}" sibTransId="{F021B2E6-2528-43C2-9CF2-B6074D6FDA68}"/>
    <dgm:cxn modelId="{5D78A31D-D031-4EA1-98E4-B17E4C393FFF}" type="presOf" srcId="{AFA8B95B-023F-4367-8593-23F364C4E65E}" destId="{70510390-763F-4CD4-9617-7419F96F0D62}" srcOrd="0" destOrd="0" presId="urn:microsoft.com/office/officeart/2005/8/layout/process3"/>
    <dgm:cxn modelId="{7FAB28EB-74CB-43C3-A3CC-5A13D96F28AD}" srcId="{B93B89BD-ACDB-4311-8FEC-FC22B10A4B1B}" destId="{B4261F7F-51D0-4F9B-8A55-D925026E0ED8}" srcOrd="0" destOrd="0" parTransId="{123BF369-45E1-4616-9313-040F8167BAED}" sibTransId="{BED902E2-326A-4A25-BC37-291E2045615E}"/>
    <dgm:cxn modelId="{773EEEA1-1717-4683-8520-BF1ACC12D4D2}" srcId="{B93B89BD-ACDB-4311-8FEC-FC22B10A4B1B}" destId="{BF0377DE-2741-4000-A424-3790CE29AE8E}" srcOrd="1" destOrd="0" parTransId="{7AADCF28-6547-4DDF-A702-7A0DE0EA5234}" sibTransId="{7DB7FBE6-E7DD-4AE0-9836-E98501713D43}"/>
    <dgm:cxn modelId="{AE9BA921-F5C8-4D33-8048-02C6BA225FDF}" srcId="{D674CB2E-8BAE-40E9-9493-26A35D0EF9C3}" destId="{A741292C-7292-4654-B4F9-977A2865AB40}" srcOrd="0" destOrd="0" parTransId="{5CD4E2AF-1315-4C1F-A2F6-D078A23CC759}" sibTransId="{2EF246C8-BABE-45F6-B71F-635E205B8999}"/>
    <dgm:cxn modelId="{A798D208-1410-4326-81F7-2E57E25EB1C0}" type="presOf" srcId="{7DB7FBE6-E7DD-4AE0-9836-E98501713D43}" destId="{54001145-B71F-451D-9FD9-5DC4C5A5C07D}" srcOrd="1" destOrd="0" presId="urn:microsoft.com/office/officeart/2005/8/layout/process3"/>
    <dgm:cxn modelId="{E6A074B8-211C-4E0D-B100-5379DCFFA879}" type="presOf" srcId="{CA4EE730-B098-4B90-B0CF-659E56F77C30}" destId="{9BB918F5-0A2F-4D5D-95AC-1F08636D54BA}" srcOrd="0" destOrd="0" presId="urn:microsoft.com/office/officeart/2005/8/layout/process3"/>
    <dgm:cxn modelId="{FB2BA0FA-0CD1-44A9-8037-8748D81547CD}" srcId="{B4261F7F-51D0-4F9B-8A55-D925026E0ED8}" destId="{49680871-936D-4931-A15B-D56EADD2DA0D}" srcOrd="0" destOrd="0" parTransId="{7BFE8A93-35EA-4689-89EC-CC844BBB77D8}" sibTransId="{0AB92E72-846A-4BFF-9283-FB78A2C4C9AE}"/>
    <dgm:cxn modelId="{6C30D51A-631C-4E37-8A7C-ACF5E52371C2}" type="presOf" srcId="{B4261F7F-51D0-4F9B-8A55-D925026E0ED8}" destId="{3F80514E-E114-43F0-A8F8-662392D26367}" srcOrd="1" destOrd="0" presId="urn:microsoft.com/office/officeart/2005/8/layout/process3"/>
    <dgm:cxn modelId="{CC75A446-1810-4BC6-AC0D-B4AD55C65127}" type="presOf" srcId="{AFA8B95B-023F-4367-8593-23F364C4E65E}" destId="{56F13A48-31A6-475A-9160-80671549134D}" srcOrd="1" destOrd="0" presId="urn:microsoft.com/office/officeart/2005/8/layout/process3"/>
    <dgm:cxn modelId="{B7447796-11FD-4E0F-BABB-3D001BC9A897}" type="presOf" srcId="{BF0377DE-2741-4000-A424-3790CE29AE8E}" destId="{1EE64F18-9830-4EBC-969E-9B0629EC96DE}" srcOrd="0" destOrd="0" presId="urn:microsoft.com/office/officeart/2005/8/layout/process3"/>
    <dgm:cxn modelId="{B8E49FBB-7F53-45DB-AE57-68D0EFC97DFB}" type="presOf" srcId="{D2EFAA70-3041-47CC-A5A8-645EDFC10947}" destId="{1E626C29-20C8-426F-8B1D-DE90AE5957D4}" srcOrd="0" destOrd="0" presId="urn:microsoft.com/office/officeart/2005/8/layout/process3"/>
    <dgm:cxn modelId="{2C30E115-FD34-43F2-9D01-8A28F388887A}" type="presOf" srcId="{DF676AF3-1CF5-4DDA-8876-27715BDCE815}" destId="{791E569D-9D85-4BCF-93F1-F9CBF941C7C7}" srcOrd="0" destOrd="0" presId="urn:microsoft.com/office/officeart/2005/8/layout/process3"/>
    <dgm:cxn modelId="{CFF2AE98-204C-439B-B9FE-4372797EB31E}" srcId="{BF0377DE-2741-4000-A424-3790CE29AE8E}" destId="{CA4EE730-B098-4B90-B0CF-659E56F77C30}" srcOrd="0" destOrd="0" parTransId="{1DDF8F96-9092-479A-8D8E-B42B0B115E0C}" sibTransId="{87808DCC-0EEE-42F4-A738-E6AE8FAAAF3F}"/>
    <dgm:cxn modelId="{6B1FC1E0-11F5-4C05-9B29-BA89DF5AFFCE}" type="presOf" srcId="{B4261F7F-51D0-4F9B-8A55-D925026E0ED8}" destId="{2E2586E4-1457-45AD-B645-44DDFFF7DD78}" srcOrd="0" destOrd="0" presId="urn:microsoft.com/office/officeart/2005/8/layout/process3"/>
    <dgm:cxn modelId="{A2176D6B-D494-4A73-AD44-00E64A9F3B5D}" type="presOf" srcId="{BED902E2-326A-4A25-BC37-291E2045615E}" destId="{8C5BFDB8-CDFC-478C-B929-FAFC3501E4DF}" srcOrd="1" destOrd="0" presId="urn:microsoft.com/office/officeart/2005/8/layout/process3"/>
    <dgm:cxn modelId="{33BC40C7-5F6C-4B19-ADB6-9356AF87D293}" type="presOf" srcId="{BF0377DE-2741-4000-A424-3790CE29AE8E}" destId="{E636C056-3E79-4F3E-8276-1871BCE919E7}" srcOrd="1" destOrd="0" presId="urn:microsoft.com/office/officeart/2005/8/layout/process3"/>
    <dgm:cxn modelId="{75215B52-FA66-4F54-A148-E38CDEFFA57E}" srcId="{AFA8B95B-023F-4367-8593-23F364C4E65E}" destId="{DF676AF3-1CF5-4DDA-8876-27715BDCE815}" srcOrd="0" destOrd="0" parTransId="{7ABD4C5F-4ECA-4AAD-8A86-81C888A08146}" sibTransId="{66B408DA-554E-4275-89DC-3F7E894D3828}"/>
    <dgm:cxn modelId="{24809625-0B15-4B36-B04F-A451F104C5E8}" type="presParOf" srcId="{FB2880E0-EE3C-4DF6-B6BC-6C2ECDB7BF27}" destId="{88B413E3-396B-4B9D-B143-3F4928A604D5}" srcOrd="0" destOrd="0" presId="urn:microsoft.com/office/officeart/2005/8/layout/process3"/>
    <dgm:cxn modelId="{83B1C3C4-4074-4A50-815B-4FEC81971DFC}" type="presParOf" srcId="{88B413E3-396B-4B9D-B143-3F4928A604D5}" destId="{2E2586E4-1457-45AD-B645-44DDFFF7DD78}" srcOrd="0" destOrd="0" presId="urn:microsoft.com/office/officeart/2005/8/layout/process3"/>
    <dgm:cxn modelId="{FA5202EE-26A8-4EC4-9993-6CA241049E73}" type="presParOf" srcId="{88B413E3-396B-4B9D-B143-3F4928A604D5}" destId="{3F80514E-E114-43F0-A8F8-662392D26367}" srcOrd="1" destOrd="0" presId="urn:microsoft.com/office/officeart/2005/8/layout/process3"/>
    <dgm:cxn modelId="{9AB40153-21BA-4D0E-A2B2-5D0CD653EFEA}" type="presParOf" srcId="{88B413E3-396B-4B9D-B143-3F4928A604D5}" destId="{4B750B39-0AB8-4FD4-AA83-35B29611DBCE}" srcOrd="2" destOrd="0" presId="urn:microsoft.com/office/officeart/2005/8/layout/process3"/>
    <dgm:cxn modelId="{2C1B0DAE-F662-49F3-9835-D5A6459E09EB}" type="presParOf" srcId="{FB2880E0-EE3C-4DF6-B6BC-6C2ECDB7BF27}" destId="{FE65BA75-509E-4A55-966B-287313A2AAE7}" srcOrd="1" destOrd="0" presId="urn:microsoft.com/office/officeart/2005/8/layout/process3"/>
    <dgm:cxn modelId="{1C2769E5-52D0-447B-BCB1-81A2C61CC385}" type="presParOf" srcId="{FE65BA75-509E-4A55-966B-287313A2AAE7}" destId="{8C5BFDB8-CDFC-478C-B929-FAFC3501E4DF}" srcOrd="0" destOrd="0" presId="urn:microsoft.com/office/officeart/2005/8/layout/process3"/>
    <dgm:cxn modelId="{711765FF-9E93-4728-800D-27727314F0EE}" type="presParOf" srcId="{FB2880E0-EE3C-4DF6-B6BC-6C2ECDB7BF27}" destId="{638BFB7F-AE1F-4399-A007-41B196C82CE3}" srcOrd="2" destOrd="0" presId="urn:microsoft.com/office/officeart/2005/8/layout/process3"/>
    <dgm:cxn modelId="{5E524228-DAD1-4751-BBB7-BB7703CD5BB5}" type="presParOf" srcId="{638BFB7F-AE1F-4399-A007-41B196C82CE3}" destId="{1EE64F18-9830-4EBC-969E-9B0629EC96DE}" srcOrd="0" destOrd="0" presId="urn:microsoft.com/office/officeart/2005/8/layout/process3"/>
    <dgm:cxn modelId="{EA3A045E-91DD-4346-BC7D-ACF6E3BB4EA8}" type="presParOf" srcId="{638BFB7F-AE1F-4399-A007-41B196C82CE3}" destId="{E636C056-3E79-4F3E-8276-1871BCE919E7}" srcOrd="1" destOrd="0" presId="urn:microsoft.com/office/officeart/2005/8/layout/process3"/>
    <dgm:cxn modelId="{45439935-1DFA-4123-98CF-000670E9723F}" type="presParOf" srcId="{638BFB7F-AE1F-4399-A007-41B196C82CE3}" destId="{9BB918F5-0A2F-4D5D-95AC-1F08636D54BA}" srcOrd="2" destOrd="0" presId="urn:microsoft.com/office/officeart/2005/8/layout/process3"/>
    <dgm:cxn modelId="{993BDAB9-5F8B-4018-9DF7-B5BDD7C62A87}" type="presParOf" srcId="{FB2880E0-EE3C-4DF6-B6BC-6C2ECDB7BF27}" destId="{1A28BDC0-BB1B-48C9-AECC-844B1BA62A38}" srcOrd="3" destOrd="0" presId="urn:microsoft.com/office/officeart/2005/8/layout/process3"/>
    <dgm:cxn modelId="{B3FA6D4C-E919-47F0-A491-6A3F5904DD83}" type="presParOf" srcId="{1A28BDC0-BB1B-48C9-AECC-844B1BA62A38}" destId="{54001145-B71F-451D-9FD9-5DC4C5A5C07D}" srcOrd="0" destOrd="0" presId="urn:microsoft.com/office/officeart/2005/8/layout/process3"/>
    <dgm:cxn modelId="{3297481E-340D-4AA3-B2ED-06F9E46226B0}" type="presParOf" srcId="{FB2880E0-EE3C-4DF6-B6BC-6C2ECDB7BF27}" destId="{48375A0E-13CC-45A8-9B8C-7DF24014C6F6}" srcOrd="4" destOrd="0" presId="urn:microsoft.com/office/officeart/2005/8/layout/process3"/>
    <dgm:cxn modelId="{332E7D57-2A19-4188-9B54-C179106F754C}" type="presParOf" srcId="{48375A0E-13CC-45A8-9B8C-7DF24014C6F6}" destId="{70510390-763F-4CD4-9617-7419F96F0D62}" srcOrd="0" destOrd="0" presId="urn:microsoft.com/office/officeart/2005/8/layout/process3"/>
    <dgm:cxn modelId="{9A2965D0-14AD-4FC9-984B-0A8C53AE2865}" type="presParOf" srcId="{48375A0E-13CC-45A8-9B8C-7DF24014C6F6}" destId="{56F13A48-31A6-475A-9160-80671549134D}" srcOrd="1" destOrd="0" presId="urn:microsoft.com/office/officeart/2005/8/layout/process3"/>
    <dgm:cxn modelId="{2BA8FC13-2A7B-4CA6-BB68-0AFD8F95CF38}" type="presParOf" srcId="{48375A0E-13CC-45A8-9B8C-7DF24014C6F6}" destId="{791E569D-9D85-4BCF-93F1-F9CBF941C7C7}" srcOrd="2" destOrd="0" presId="urn:microsoft.com/office/officeart/2005/8/layout/process3"/>
    <dgm:cxn modelId="{BD14387D-967C-44BD-B36F-7849031DD4C9}" type="presParOf" srcId="{FB2880E0-EE3C-4DF6-B6BC-6C2ECDB7BF27}" destId="{1E626C29-20C8-426F-8B1D-DE90AE5957D4}" srcOrd="5" destOrd="0" presId="urn:microsoft.com/office/officeart/2005/8/layout/process3"/>
    <dgm:cxn modelId="{1983AA33-3D55-4C43-8EAF-C3E015CA1810}" type="presParOf" srcId="{1E626C29-20C8-426F-8B1D-DE90AE5957D4}" destId="{DB8B490D-42F6-4478-9E51-D5229153D7AE}" srcOrd="0" destOrd="0" presId="urn:microsoft.com/office/officeart/2005/8/layout/process3"/>
    <dgm:cxn modelId="{01EB48DC-EA53-461E-ACD9-AEFC6FB0EC0B}" type="presParOf" srcId="{FB2880E0-EE3C-4DF6-B6BC-6C2ECDB7BF27}" destId="{946437A3-A5FD-4B78-B351-A29E64F9AA92}" srcOrd="6" destOrd="0" presId="urn:microsoft.com/office/officeart/2005/8/layout/process3"/>
    <dgm:cxn modelId="{3C13AA4E-B77A-4A18-A4C2-644FBD1941E4}" type="presParOf" srcId="{946437A3-A5FD-4B78-B351-A29E64F9AA92}" destId="{AF4034F7-70B7-4C4F-9819-663E93D5CF43}" srcOrd="0" destOrd="0" presId="urn:microsoft.com/office/officeart/2005/8/layout/process3"/>
    <dgm:cxn modelId="{24EEF998-7329-412C-AFA8-FBFE3C1501CD}" type="presParOf" srcId="{946437A3-A5FD-4B78-B351-A29E64F9AA92}" destId="{9DD7BFF7-8871-4343-836D-E12777BD3529}" srcOrd="1" destOrd="0" presId="urn:microsoft.com/office/officeart/2005/8/layout/process3"/>
    <dgm:cxn modelId="{768C5A14-A742-4029-9C19-59FAD439DF08}" type="presParOf" srcId="{946437A3-A5FD-4B78-B351-A29E64F9AA92}" destId="{11AB0D01-29B9-49E3-9489-C5A05542A3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0514E-E114-43F0-A8F8-662392D26367}">
      <dsp:nvSpPr>
        <dsp:cNvPr id="0" name=""/>
        <dsp:cNvSpPr/>
      </dsp:nvSpPr>
      <dsp:spPr>
        <a:xfrm>
          <a:off x="1112" y="1872576"/>
          <a:ext cx="1397970" cy="816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October 2013</a:t>
          </a:r>
          <a:endParaRPr lang="en-GB" sz="1400" kern="1200" dirty="0"/>
        </a:p>
      </dsp:txBody>
      <dsp:txXfrm>
        <a:off x="1112" y="1872576"/>
        <a:ext cx="1397970" cy="544564"/>
      </dsp:txXfrm>
    </dsp:sp>
    <dsp:sp modelId="{4B750B39-0AB8-4FD4-AA83-35B29611DBCE}">
      <dsp:nvSpPr>
        <dsp:cNvPr id="0" name=""/>
        <dsp:cNvSpPr/>
      </dsp:nvSpPr>
      <dsp:spPr>
        <a:xfrm>
          <a:off x="287443" y="2417141"/>
          <a:ext cx="1397970" cy="1455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Start of PhD project</a:t>
          </a:r>
          <a:endParaRPr lang="en-GB" sz="1400" kern="1200" dirty="0"/>
        </a:p>
      </dsp:txBody>
      <dsp:txXfrm>
        <a:off x="328388" y="2458086"/>
        <a:ext cx="1316080" cy="1373409"/>
      </dsp:txXfrm>
    </dsp:sp>
    <dsp:sp modelId="{FE65BA75-509E-4A55-966B-287313A2AAE7}">
      <dsp:nvSpPr>
        <dsp:cNvPr id="0" name=""/>
        <dsp:cNvSpPr/>
      </dsp:nvSpPr>
      <dsp:spPr>
        <a:xfrm>
          <a:off x="1611009" y="1970831"/>
          <a:ext cx="449285" cy="34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611009" y="2040442"/>
        <a:ext cx="344869" cy="208832"/>
      </dsp:txXfrm>
    </dsp:sp>
    <dsp:sp modelId="{E636C056-3E79-4F3E-8276-1871BCE919E7}">
      <dsp:nvSpPr>
        <dsp:cNvPr id="0" name=""/>
        <dsp:cNvSpPr/>
      </dsp:nvSpPr>
      <dsp:spPr>
        <a:xfrm>
          <a:off x="2246791" y="1872576"/>
          <a:ext cx="1397970" cy="816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Sept. – Dec. 2014</a:t>
          </a:r>
          <a:endParaRPr lang="en-GB" sz="1400" kern="1200" dirty="0"/>
        </a:p>
      </dsp:txBody>
      <dsp:txXfrm>
        <a:off x="2246791" y="1872576"/>
        <a:ext cx="1397970" cy="544564"/>
      </dsp:txXfrm>
    </dsp:sp>
    <dsp:sp modelId="{9BB918F5-0A2F-4D5D-95AC-1F08636D54BA}">
      <dsp:nvSpPr>
        <dsp:cNvPr id="0" name=""/>
        <dsp:cNvSpPr/>
      </dsp:nvSpPr>
      <dsp:spPr>
        <a:xfrm>
          <a:off x="2533122" y="2417141"/>
          <a:ext cx="1397970" cy="1455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Qualitative fieldwork with water stakeholders</a:t>
          </a:r>
          <a:endParaRPr lang="en-GB" sz="1400" kern="1200" dirty="0"/>
        </a:p>
      </dsp:txBody>
      <dsp:txXfrm>
        <a:off x="2574067" y="2458086"/>
        <a:ext cx="1316080" cy="1373409"/>
      </dsp:txXfrm>
    </dsp:sp>
    <dsp:sp modelId="{1A28BDC0-BB1B-48C9-AECC-844B1BA62A38}">
      <dsp:nvSpPr>
        <dsp:cNvPr id="0" name=""/>
        <dsp:cNvSpPr/>
      </dsp:nvSpPr>
      <dsp:spPr>
        <a:xfrm>
          <a:off x="3856688" y="1970831"/>
          <a:ext cx="449285" cy="34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856688" y="2040442"/>
        <a:ext cx="344869" cy="208832"/>
      </dsp:txXfrm>
    </dsp:sp>
    <dsp:sp modelId="{56F13A48-31A6-475A-9160-80671549134D}">
      <dsp:nvSpPr>
        <dsp:cNvPr id="0" name=""/>
        <dsp:cNvSpPr/>
      </dsp:nvSpPr>
      <dsp:spPr>
        <a:xfrm>
          <a:off x="4492470" y="1872576"/>
          <a:ext cx="1397970" cy="816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Jan. – June 2016</a:t>
          </a:r>
          <a:endParaRPr lang="en-GB" sz="1400" kern="1200" dirty="0"/>
        </a:p>
      </dsp:txBody>
      <dsp:txXfrm>
        <a:off x="4492470" y="1872576"/>
        <a:ext cx="1397970" cy="544564"/>
      </dsp:txXfrm>
    </dsp:sp>
    <dsp:sp modelId="{791E569D-9D85-4BCF-93F1-F9CBF941C7C7}">
      <dsp:nvSpPr>
        <dsp:cNvPr id="0" name=""/>
        <dsp:cNvSpPr/>
      </dsp:nvSpPr>
      <dsp:spPr>
        <a:xfrm>
          <a:off x="4778801" y="2417141"/>
          <a:ext cx="1397970" cy="1455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Quantitative fieldwork with members of the general public</a:t>
          </a:r>
          <a:endParaRPr lang="en-GB" sz="1400" kern="1200" dirty="0"/>
        </a:p>
      </dsp:txBody>
      <dsp:txXfrm>
        <a:off x="4819746" y="2458086"/>
        <a:ext cx="1316080" cy="1373409"/>
      </dsp:txXfrm>
    </dsp:sp>
    <dsp:sp modelId="{1E626C29-20C8-426F-8B1D-DE90AE5957D4}">
      <dsp:nvSpPr>
        <dsp:cNvPr id="0" name=""/>
        <dsp:cNvSpPr/>
      </dsp:nvSpPr>
      <dsp:spPr>
        <a:xfrm>
          <a:off x="6102367" y="1970831"/>
          <a:ext cx="449285" cy="34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6102367" y="2040442"/>
        <a:ext cx="344869" cy="208832"/>
      </dsp:txXfrm>
    </dsp:sp>
    <dsp:sp modelId="{9DD7BFF7-8871-4343-836D-E12777BD3529}">
      <dsp:nvSpPr>
        <dsp:cNvPr id="0" name=""/>
        <dsp:cNvSpPr/>
      </dsp:nvSpPr>
      <dsp:spPr>
        <a:xfrm>
          <a:off x="6738149" y="1872576"/>
          <a:ext cx="1397970" cy="816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June 2017</a:t>
          </a:r>
          <a:endParaRPr lang="en-GB" sz="1400" kern="1200" dirty="0"/>
        </a:p>
      </dsp:txBody>
      <dsp:txXfrm>
        <a:off x="6738149" y="1872576"/>
        <a:ext cx="1397970" cy="544564"/>
      </dsp:txXfrm>
    </dsp:sp>
    <dsp:sp modelId="{11AB0D01-29B9-49E3-9489-C5A05542A35D}">
      <dsp:nvSpPr>
        <dsp:cNvPr id="0" name=""/>
        <dsp:cNvSpPr/>
      </dsp:nvSpPr>
      <dsp:spPr>
        <a:xfrm>
          <a:off x="7024480" y="2417141"/>
          <a:ext cx="1397970" cy="1455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PhD thesis submission</a:t>
          </a:r>
          <a:endParaRPr lang="en-GB" sz="1400" kern="1200" dirty="0"/>
        </a:p>
      </dsp:txBody>
      <dsp:txXfrm>
        <a:off x="7065425" y="2458086"/>
        <a:ext cx="1316080" cy="137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5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3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9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7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9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9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5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4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04FA-F48E-4E44-B732-B3F5888B7F1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9F90-14A7-4FF4-80B0-5BB38DED3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.C.Schulz@sms.ed.ac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9166"/>
            <a:ext cx="7772400" cy="2387600"/>
          </a:xfrm>
        </p:spPr>
        <p:txBody>
          <a:bodyPr>
            <a:noAutofit/>
          </a:bodyPr>
          <a:lstStyle/>
          <a:p>
            <a:r>
              <a:rPr lang="en-GB" sz="4400" b="1" dirty="0" smtClean="0"/>
              <a:t>The Value Base of </a:t>
            </a:r>
            <a:br>
              <a:rPr lang="en-GB" sz="4400" b="1" dirty="0" smtClean="0"/>
            </a:br>
            <a:r>
              <a:rPr lang="en-GB" sz="4400" b="1" dirty="0" smtClean="0"/>
              <a:t>Water Governance in the </a:t>
            </a:r>
            <a:br>
              <a:rPr lang="en-GB" sz="4400" b="1" dirty="0" smtClean="0"/>
            </a:br>
            <a:r>
              <a:rPr lang="en-GB" sz="4400" b="1" dirty="0" smtClean="0"/>
              <a:t>Upper Paraguay River Basin, </a:t>
            </a:r>
            <a:br>
              <a:rPr lang="en-GB" sz="4400" b="1" dirty="0" smtClean="0"/>
            </a:br>
            <a:r>
              <a:rPr lang="en-GB" sz="4400" b="1" dirty="0" smtClean="0"/>
              <a:t>Mato Grosso, Brazil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732" y="3768276"/>
            <a:ext cx="6858000" cy="2490375"/>
          </a:xfrm>
        </p:spPr>
        <p:txBody>
          <a:bodyPr>
            <a:normAutofit/>
          </a:bodyPr>
          <a:lstStyle/>
          <a:p>
            <a:pPr algn="r"/>
            <a:r>
              <a:rPr lang="en-GB" b="1" dirty="0" smtClean="0"/>
              <a:t>Hydro Nation Forum Meeting</a:t>
            </a:r>
            <a:endParaRPr lang="en-GB" b="1" dirty="0"/>
          </a:p>
          <a:p>
            <a:pPr algn="r"/>
            <a:r>
              <a:rPr lang="en-GB" b="1" dirty="0" smtClean="0"/>
              <a:t>Heriot-Watt University</a:t>
            </a:r>
          </a:p>
          <a:p>
            <a:pPr algn="r"/>
            <a:r>
              <a:rPr lang="en-GB" dirty="0" smtClean="0"/>
              <a:t>Edinburgh</a:t>
            </a:r>
            <a:r>
              <a:rPr lang="en-GB" dirty="0" smtClean="0"/>
              <a:t>, 28 </a:t>
            </a:r>
            <a:r>
              <a:rPr lang="en-GB" dirty="0" smtClean="0"/>
              <a:t>June 2017</a:t>
            </a:r>
            <a:endParaRPr lang="pt-BR" dirty="0"/>
          </a:p>
          <a:p>
            <a:pPr algn="r">
              <a:spcBef>
                <a:spcPts val="600"/>
              </a:spcBef>
            </a:pPr>
            <a:r>
              <a:rPr lang="en-GB" i="1" dirty="0"/>
              <a:t>	</a:t>
            </a:r>
            <a:endParaRPr lang="pt-BR" i="1" dirty="0"/>
          </a:p>
          <a:p>
            <a:pPr algn="r"/>
            <a:r>
              <a:rPr lang="pt-BR" dirty="0"/>
              <a:t>Christopher Schulz</a:t>
            </a:r>
          </a:p>
          <a:p>
            <a:pPr algn="r"/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1696" y="5097723"/>
            <a:ext cx="3398477" cy="1340286"/>
            <a:chOff x="251520" y="5278456"/>
            <a:chExt cx="3709411" cy="1462912"/>
          </a:xfrm>
        </p:grpSpPr>
        <p:sp>
          <p:nvSpPr>
            <p:cNvPr id="5" name="Rounded Rectangle 4"/>
            <p:cNvSpPr/>
            <p:nvPr/>
          </p:nvSpPr>
          <p:spPr>
            <a:xfrm>
              <a:off x="251520" y="5278456"/>
              <a:ext cx="3312368" cy="14629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77" y="5400312"/>
              <a:ext cx="743559" cy="751070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951" y="6120075"/>
              <a:ext cx="544004" cy="51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152" y="5474220"/>
              <a:ext cx="1953779" cy="1071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4" t="16231" r="14053" b="11724"/>
            <a:stretch/>
          </p:blipFill>
          <p:spPr>
            <a:xfrm>
              <a:off x="334483" y="5434478"/>
              <a:ext cx="1069163" cy="1234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7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Method: structural </a:t>
            </a:r>
            <a:r>
              <a:rPr lang="en-GB" b="1" dirty="0"/>
              <a:t>e</a:t>
            </a:r>
            <a:r>
              <a:rPr lang="en-GB" b="1" dirty="0" smtClean="0"/>
              <a:t>quation </a:t>
            </a:r>
            <a:r>
              <a:rPr lang="en-GB" b="1" dirty="0"/>
              <a:t>m</a:t>
            </a:r>
            <a:r>
              <a:rPr lang="en-GB" b="1" dirty="0" smtClean="0"/>
              <a:t>odelling (SEM), using survey data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Purpose: </a:t>
            </a:r>
          </a:p>
          <a:p>
            <a:pPr marL="0" indent="0">
              <a:buNone/>
            </a:pPr>
            <a:r>
              <a:rPr lang="en-GB" dirty="0" smtClean="0"/>
              <a:t>   1) to measure links between different values </a:t>
            </a:r>
          </a:p>
          <a:p>
            <a:pPr marL="0" indent="0">
              <a:buNone/>
            </a:pPr>
            <a:r>
              <a:rPr lang="en-GB" dirty="0" smtClean="0"/>
              <a:t>   2) </a:t>
            </a:r>
            <a:r>
              <a:rPr lang="en-GB" i="1" dirty="0" smtClean="0"/>
              <a:t>and</a:t>
            </a:r>
            <a:r>
              <a:rPr lang="en-GB" dirty="0" smtClean="0"/>
              <a:t> between values and water governance </a:t>
            </a:r>
          </a:p>
          <a:p>
            <a:pPr marL="0" indent="0">
              <a:buNone/>
            </a:pPr>
            <a:r>
              <a:rPr lang="en-GB" dirty="0" smtClean="0"/>
              <a:t>   3) and to test hypotheses on relationships 	statistically</a:t>
            </a:r>
          </a:p>
          <a:p>
            <a:endParaRPr lang="en-GB" dirty="0" smtClean="0"/>
          </a:p>
          <a:p>
            <a:r>
              <a:rPr lang="en-GB" dirty="0" smtClean="0"/>
              <a:t>Data</a:t>
            </a:r>
            <a:r>
              <a:rPr lang="en-GB" dirty="0" smtClean="0"/>
              <a:t>: respondents from household survey in the Upper Paraguay River Basin, Mato Grosso, </a:t>
            </a:r>
            <a:r>
              <a:rPr lang="en-GB" dirty="0" smtClean="0"/>
              <a:t>Brazil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66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Sampled </a:t>
            </a:r>
            <a:r>
              <a:rPr lang="en-GB" b="1" dirty="0" smtClean="0"/>
              <a:t>municipalities </a:t>
            </a:r>
            <a:r>
              <a:rPr lang="en-GB" b="1" dirty="0" smtClean="0"/>
              <a:t>in the Upper Paraguay River Basin</a:t>
            </a:r>
            <a:endParaRPr lang="en-GB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" y="1833741"/>
            <a:ext cx="7269018" cy="47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Example: measuring governance-related values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432" y="2130422"/>
            <a:ext cx="5815210" cy="43513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2873" y="3925455"/>
            <a:ext cx="2927927" cy="461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3860800" y="3592945"/>
            <a:ext cx="2826327" cy="563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32873" y="5369862"/>
            <a:ext cx="2927927" cy="461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8" idx="6"/>
          </p:cNvCxnSpPr>
          <p:nvPr/>
        </p:nvCxnSpPr>
        <p:spPr>
          <a:xfrm flipV="1">
            <a:off x="3860800" y="5037352"/>
            <a:ext cx="2826327" cy="563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25673" y="3278909"/>
            <a:ext cx="19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25673" y="4668020"/>
            <a:ext cx="19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justice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Results: two ‘value landscapes’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3256" r="1165" b="27970"/>
          <a:stretch/>
        </p:blipFill>
        <p:spPr>
          <a:xfrm>
            <a:off x="256308" y="2576945"/>
            <a:ext cx="8631385" cy="3491346"/>
          </a:xfrm>
        </p:spPr>
      </p:pic>
      <p:sp>
        <p:nvSpPr>
          <p:cNvPr id="5" name="Rectangle 4"/>
          <p:cNvSpPr/>
          <p:nvPr/>
        </p:nvSpPr>
        <p:spPr>
          <a:xfrm>
            <a:off x="628650" y="3038763"/>
            <a:ext cx="5514110" cy="1939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Results: two ‘value landscapes’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3256" r="1165" b="27970"/>
          <a:stretch/>
        </p:blipFill>
        <p:spPr>
          <a:xfrm>
            <a:off x="256308" y="2576945"/>
            <a:ext cx="8631385" cy="3491346"/>
          </a:xfrm>
        </p:spPr>
      </p:pic>
      <p:sp>
        <p:nvSpPr>
          <p:cNvPr id="5" name="Rectangle 4"/>
          <p:cNvSpPr/>
          <p:nvPr/>
        </p:nvSpPr>
        <p:spPr>
          <a:xfrm>
            <a:off x="628650" y="4664362"/>
            <a:ext cx="5514110" cy="1108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Results: the link with water governance preferences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3256" r="1165" b="27970"/>
          <a:stretch/>
        </p:blipFill>
        <p:spPr>
          <a:xfrm>
            <a:off x="256308" y="2576945"/>
            <a:ext cx="8631385" cy="3491346"/>
          </a:xfrm>
        </p:spPr>
      </p:pic>
      <p:sp>
        <p:nvSpPr>
          <p:cNvPr id="5" name="Rectangle 4"/>
          <p:cNvSpPr/>
          <p:nvPr/>
        </p:nvSpPr>
        <p:spPr>
          <a:xfrm>
            <a:off x="6114473" y="3666837"/>
            <a:ext cx="2660072" cy="1874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Results: the link with water governance preferences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1" t="23815" r="1165" b="38705"/>
          <a:stretch/>
        </p:blipFill>
        <p:spPr>
          <a:xfrm>
            <a:off x="1735281" y="2276399"/>
            <a:ext cx="5673438" cy="3754946"/>
          </a:xfrm>
        </p:spPr>
      </p:pic>
    </p:spTree>
    <p:extLst>
      <p:ext uri="{BB962C8B-B14F-4D97-AF65-F5344CB8AC3E}">
        <p14:creationId xmlns:p14="http://schemas.microsoft.com/office/powerpoint/2010/main" val="36834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Fundamental values, governance-related values, and assigned (water) values are clearly related (in ‘value landscapes’)</a:t>
            </a:r>
          </a:p>
          <a:p>
            <a:r>
              <a:rPr lang="en-GB" dirty="0" smtClean="0"/>
              <a:t>We can interpret conflicts in water governance as </a:t>
            </a:r>
            <a:r>
              <a:rPr lang="en-GB" i="1" dirty="0" smtClean="0"/>
              <a:t>conflicts of values</a:t>
            </a:r>
          </a:p>
          <a:p>
            <a:r>
              <a:rPr lang="en-GB" dirty="0" smtClean="0"/>
              <a:t>We can localise the source and assess the severity of a conflict by studying people’s </a:t>
            </a:r>
            <a:r>
              <a:rPr lang="en-GB" dirty="0" smtClean="0"/>
              <a:t>values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44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4286" y="1048618"/>
            <a:ext cx="7886700" cy="2572038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Muito</a:t>
            </a:r>
            <a:r>
              <a:rPr lang="en-GB" b="1" dirty="0" smtClean="0"/>
              <a:t> obrigado / </a:t>
            </a:r>
            <a:br>
              <a:rPr lang="en-GB" b="1" dirty="0" smtClean="0"/>
            </a:br>
            <a:r>
              <a:rPr lang="en-GB" b="1" dirty="0" smtClean="0"/>
              <a:t>thank </a:t>
            </a:r>
            <a:r>
              <a:rPr lang="en-GB" b="1" dirty="0" smtClean="0"/>
              <a:t>you!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726" y="4701309"/>
            <a:ext cx="723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Contact</a:t>
            </a:r>
            <a:r>
              <a:rPr lang="en-GB" dirty="0" smtClean="0"/>
              <a:t>: Christopher Schulz, </a:t>
            </a:r>
            <a:r>
              <a:rPr lang="en-GB" dirty="0" smtClean="0"/>
              <a:t>The University </a:t>
            </a:r>
            <a:r>
              <a:rPr lang="en-GB" dirty="0" smtClean="0"/>
              <a:t>of </a:t>
            </a:r>
            <a:r>
              <a:rPr lang="en-GB" dirty="0" smtClean="0"/>
              <a:t>Edinburgh </a:t>
            </a:r>
            <a:r>
              <a:rPr lang="en-GB" dirty="0" smtClean="0">
                <a:hlinkClick r:id="rId2"/>
              </a:rPr>
              <a:t>P.C.Schulz@sms.ed.ac.uk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(also found on: LinkedIn, </a:t>
            </a:r>
            <a:r>
              <a:rPr lang="en-GB" dirty="0" err="1" smtClean="0"/>
              <a:t>Researchgate</a:t>
            </a:r>
            <a:r>
              <a:rPr lang="en-GB" dirty="0" smtClean="0"/>
              <a:t>, </a:t>
            </a:r>
            <a:r>
              <a:rPr lang="en-GB" dirty="0" smtClean="0"/>
              <a:t>Google Scholar, Twitter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2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Key dates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43" y="120072"/>
            <a:ext cx="3474575" cy="4351338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0464204"/>
              </p:ext>
            </p:extLst>
          </p:nvPr>
        </p:nvGraphicFramePr>
        <p:xfrm>
          <a:off x="360218" y="2175888"/>
          <a:ext cx="8423563" cy="574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Research question(s)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theory: how are water values and water governance preferences linked?</a:t>
            </a:r>
          </a:p>
          <a:p>
            <a:endParaRPr lang="en-GB" dirty="0" smtClean="0"/>
          </a:p>
          <a:p>
            <a:r>
              <a:rPr lang="en-GB" dirty="0" smtClean="0"/>
              <a:t>In practice: can we find connections between people’s values and their preferences for or against the construction of a waterway in the Brazilian Pantanal wetland?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3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THEORY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Values and water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2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Theoretical background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values, what governance?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6607" r="5131" b="11284"/>
          <a:stretch/>
        </p:blipFill>
        <p:spPr>
          <a:xfrm>
            <a:off x="1510146" y="2595421"/>
            <a:ext cx="6123709" cy="3075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64" y="5988733"/>
            <a:ext cx="885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Source:</a:t>
            </a:r>
            <a:r>
              <a:rPr lang="en-GB" dirty="0" smtClean="0"/>
              <a:t> Schulz, C., Martin-Ortega, J., </a:t>
            </a:r>
            <a:r>
              <a:rPr lang="en-GB" dirty="0" err="1" smtClean="0"/>
              <a:t>Glenk</a:t>
            </a:r>
            <a:r>
              <a:rPr lang="en-GB" dirty="0" smtClean="0"/>
              <a:t>, K., &amp; Ioris, A.A.R. (2017): The Value Base of Water Governance: A Multi-Disciplinary Perspective, in: </a:t>
            </a:r>
            <a:r>
              <a:rPr lang="en-GB" i="1" dirty="0" smtClean="0"/>
              <a:t>Ecological Economics</a:t>
            </a:r>
            <a:r>
              <a:rPr lang="en-GB" dirty="0" smtClean="0"/>
              <a:t>, vol. 131: 241-249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Fundamental values / </a:t>
            </a:r>
            <a:br>
              <a:rPr lang="en-GB" b="1" dirty="0" smtClean="0"/>
            </a:br>
            <a:r>
              <a:rPr lang="en-GB" b="1" dirty="0" smtClean="0"/>
              <a:t>values as guiding </a:t>
            </a:r>
            <a:r>
              <a:rPr lang="en-GB" b="1" dirty="0"/>
              <a:t>p</a:t>
            </a:r>
            <a:r>
              <a:rPr lang="en-GB" b="1" dirty="0" smtClean="0"/>
              <a:t>rinciples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23" y="1690689"/>
            <a:ext cx="4619355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616" y="6027003"/>
            <a:ext cx="8714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Source</a:t>
            </a:r>
            <a:r>
              <a:rPr lang="de-DE" sz="1600" dirty="0" smtClean="0"/>
              <a:t>: Schwartz, S. (1996): Value </a:t>
            </a:r>
            <a:r>
              <a:rPr lang="de-DE" sz="1600" dirty="0" err="1" smtClean="0"/>
              <a:t>Priorities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Behavior</a:t>
            </a:r>
            <a:r>
              <a:rPr lang="de-DE" sz="1600" dirty="0" smtClean="0"/>
              <a:t>: </a:t>
            </a:r>
            <a:r>
              <a:rPr lang="de-DE" sz="1600" dirty="0" err="1" smtClean="0"/>
              <a:t>Applying</a:t>
            </a:r>
            <a:r>
              <a:rPr lang="de-DE" sz="1600" dirty="0" smtClean="0"/>
              <a:t> a </a:t>
            </a:r>
            <a:r>
              <a:rPr lang="de-DE" sz="1600" dirty="0" err="1" smtClean="0"/>
              <a:t>Theory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Integrated Value Systems, in: </a:t>
            </a:r>
            <a:r>
              <a:rPr lang="de-DE" sz="1600" dirty="0" err="1" smtClean="0"/>
              <a:t>Seligman</a:t>
            </a:r>
            <a:r>
              <a:rPr lang="de-DE" sz="1600" dirty="0" smtClean="0"/>
              <a:t>, C., Olson, J.M., &amp; </a:t>
            </a:r>
            <a:r>
              <a:rPr lang="de-DE" sz="1600" dirty="0" err="1" smtClean="0"/>
              <a:t>Zanna</a:t>
            </a:r>
            <a:r>
              <a:rPr lang="de-DE" sz="1600" dirty="0" smtClean="0"/>
              <a:t>, M.P. (</a:t>
            </a:r>
            <a:r>
              <a:rPr lang="de-DE" sz="1600" dirty="0" err="1" smtClean="0"/>
              <a:t>eds</a:t>
            </a:r>
            <a:r>
              <a:rPr lang="de-DE" sz="1600" dirty="0" smtClean="0"/>
              <a:t>.): </a:t>
            </a:r>
            <a:r>
              <a:rPr lang="de-DE" sz="1600" i="1" dirty="0" smtClean="0"/>
              <a:t>The </a:t>
            </a:r>
            <a:r>
              <a:rPr lang="de-DE" sz="1600" i="1" dirty="0" err="1" smtClean="0"/>
              <a:t>Psychology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Values: The Ontario Symposium</a:t>
            </a:r>
            <a:r>
              <a:rPr lang="de-DE" sz="1600" dirty="0" smtClean="0"/>
              <a:t>, Volume 8, </a:t>
            </a:r>
            <a:r>
              <a:rPr lang="de-DE" sz="1600" dirty="0" err="1" smtClean="0"/>
              <a:t>Mahwah</a:t>
            </a:r>
            <a:r>
              <a:rPr lang="de-DE" sz="1600" dirty="0" smtClean="0"/>
              <a:t>, NJ: Lawrence </a:t>
            </a:r>
            <a:r>
              <a:rPr lang="de-DE" sz="1600" dirty="0" err="1" smtClean="0"/>
              <a:t>Erlbaum</a:t>
            </a:r>
            <a:r>
              <a:rPr lang="de-DE" sz="1600" dirty="0" smtClean="0"/>
              <a:t> Associates, 1-24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94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Governance-related values &amp; assigned values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Governance-related values:</a:t>
            </a:r>
          </a:p>
          <a:p>
            <a:r>
              <a:rPr lang="en-GB" dirty="0" smtClean="0"/>
              <a:t>Features of “good governance”, e.g. sustainability, efficiency, transparency, social justice etc.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Assigned values / water values:</a:t>
            </a:r>
          </a:p>
          <a:p>
            <a:r>
              <a:rPr lang="en-GB" dirty="0" smtClean="0"/>
              <a:t>Values attached to water, such as for irrigation, domestic use, hydropower, habitat, cultural values etc. [~water ecosystem services]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CASE STUDY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Paraguay-Paraná Waterway, Mato Grosso, Brazil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13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Paraguay-</a:t>
            </a:r>
            <a:br>
              <a:rPr lang="en-GB" b="1" dirty="0" smtClean="0"/>
            </a:br>
            <a:r>
              <a:rPr lang="en-GB" b="1" dirty="0" smtClean="0"/>
              <a:t>Paraná Waterway,</a:t>
            </a:r>
            <a:br>
              <a:rPr lang="en-GB" b="1" dirty="0" smtClean="0"/>
            </a:br>
            <a:r>
              <a:rPr lang="en-GB" b="1" dirty="0" smtClean="0"/>
              <a:t>Mato Grosso, Brazil</a:t>
            </a:r>
            <a:endParaRPr lang="en-GB" b="1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37" y="267854"/>
            <a:ext cx="3497345" cy="5934718"/>
          </a:xfrm>
        </p:spPr>
      </p:pic>
      <p:sp>
        <p:nvSpPr>
          <p:cNvPr id="6" name="TextBox 5"/>
          <p:cNvSpPr txBox="1"/>
          <p:nvPr/>
        </p:nvSpPr>
        <p:spPr>
          <a:xfrm>
            <a:off x="323273" y="2402335"/>
            <a:ext cx="436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3442 km from Cáceres to Nueva Palmira, 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Controversy around segment in the Pantanal wetland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Major engineering works required with associated environmental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Main purpose: lowering freight costs of exporting agricultural products (soybeans) to China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9129" y="6233605"/>
            <a:ext cx="876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Source</a:t>
            </a:r>
            <a:r>
              <a:rPr lang="en-GB" sz="1400" dirty="0" smtClean="0"/>
              <a:t>: Schulz, C., Martin-Ortega, J., Ioris, A.A.R., &amp; </a:t>
            </a:r>
            <a:r>
              <a:rPr lang="en-GB" sz="1400" dirty="0" err="1" smtClean="0"/>
              <a:t>Glenk</a:t>
            </a:r>
            <a:r>
              <a:rPr lang="en-GB" sz="1400" dirty="0" smtClean="0"/>
              <a:t>, K. (2017): Applying a ‘Value Landscapes Approach’ to Conflicts in Water Governance: The Case of the Paraguay-Paraná Waterway, in: </a:t>
            </a:r>
            <a:r>
              <a:rPr lang="en-GB" sz="1400" i="1" dirty="0" smtClean="0"/>
              <a:t>Ecological Economics</a:t>
            </a:r>
            <a:r>
              <a:rPr lang="en-GB" sz="1400" dirty="0" smtClean="0"/>
              <a:t>, vol. 138: 47-55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575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536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Value Base of  Water Governance in the  Upper Paraguay River Basin,  Mato Grosso, Brazil</vt:lpstr>
      <vt:lpstr>Key dates</vt:lpstr>
      <vt:lpstr>Research question(s)</vt:lpstr>
      <vt:lpstr>THEORY</vt:lpstr>
      <vt:lpstr>Theoretical background</vt:lpstr>
      <vt:lpstr>Fundamental values /  values as guiding principles</vt:lpstr>
      <vt:lpstr>Governance-related values &amp; assigned values</vt:lpstr>
      <vt:lpstr>CASE STUDY</vt:lpstr>
      <vt:lpstr> The Paraguay- Paraná Waterway, Mato Grosso, Brazil</vt:lpstr>
      <vt:lpstr>Method: structural equation modelling (SEM), using survey data</vt:lpstr>
      <vt:lpstr>Sampled municipalities in the Upper Paraguay River Basin</vt:lpstr>
      <vt:lpstr>Example: measuring governance-related values</vt:lpstr>
      <vt:lpstr>Results: two ‘value landscapes’</vt:lpstr>
      <vt:lpstr>Results: two ‘value landscapes’</vt:lpstr>
      <vt:lpstr>Results: the link with water governance preferences</vt:lpstr>
      <vt:lpstr>Results: the link with water governance preferences</vt:lpstr>
      <vt:lpstr>Conclusions</vt:lpstr>
      <vt:lpstr>Muito obrigado /  thank you!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values, water governance, and public opinion on the Paraguay-Paraná Waterway,   Mato Grosso, Brazil</dc:title>
  <dc:creator>SCHULZ Christopher</dc:creator>
  <cp:lastModifiedBy>SCHULZ Christopher</cp:lastModifiedBy>
  <cp:revision>24</cp:revision>
  <dcterms:created xsi:type="dcterms:W3CDTF">2017-06-12T17:06:48Z</dcterms:created>
  <dcterms:modified xsi:type="dcterms:W3CDTF">2017-06-27T22:21:10Z</dcterms:modified>
</cp:coreProperties>
</file>