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92" r:id="rId3"/>
    <p:sldId id="293" r:id="rId4"/>
    <p:sldId id="271" r:id="rId5"/>
    <p:sldId id="278" r:id="rId6"/>
    <p:sldId id="274" r:id="rId7"/>
    <p:sldId id="272" r:id="rId8"/>
    <p:sldId id="294" r:id="rId9"/>
    <p:sldId id="273" r:id="rId10"/>
    <p:sldId id="291" r:id="rId11"/>
    <p:sldId id="290" r:id="rId12"/>
    <p:sldId id="277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India%20trips\IITK\Bacteria\Colony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India%20trips\IITK\Bacteria\Colony%20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solidFill>
                  <a:schemeClr val="tx1"/>
                </a:solidFill>
              </a:rPr>
              <a:t>Change</a:t>
            </a:r>
            <a:r>
              <a:rPr lang="en-GB" sz="1600" baseline="0" dirty="0">
                <a:solidFill>
                  <a:schemeClr val="tx1"/>
                </a:solidFill>
              </a:rPr>
              <a:t> in Bacterial Cultures with Time</a:t>
            </a: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726697684083948"/>
          <c:y val="2.4827477759583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2098799645474"/>
          <c:y val="0.11936639100233068"/>
          <c:w val="0.83002866747924553"/>
          <c:h val="0.75019600445142121"/>
        </c:manualLayout>
      </c:layout>
      <c:scatterChart>
        <c:scatterStyle val="lineMarker"/>
        <c:varyColors val="0"/>
        <c:ser>
          <c:idx val="0"/>
          <c:order val="0"/>
          <c:tx>
            <c:v>No Catalyst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Sheet1!$H$26:$K$26</c:f>
              <c:numCache>
                <c:formatCode>General</c:formatCode>
                <c:ptCount val="4"/>
                <c:pt idx="0">
                  <c:v>1</c:v>
                </c:pt>
                <c:pt idx="1">
                  <c:v>0.26222222222222225</c:v>
                </c:pt>
                <c:pt idx="2">
                  <c:v>0.14222222222222222</c:v>
                </c:pt>
                <c:pt idx="3">
                  <c:v>3.1111111111111114E-2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40-44D2-B4B1-60A814A6F3BE}"/>
            </c:ext>
          </c:extLst>
        </c:ser>
        <c:ser>
          <c:idx val="1"/>
          <c:order val="1"/>
          <c:tx>
            <c:v>BTO-TiO2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Sheet1!$H$27:$K$27</c:f>
              <c:numCache>
                <c:formatCode>General</c:formatCode>
                <c:ptCount val="4"/>
                <c:pt idx="0">
                  <c:v>1</c:v>
                </c:pt>
                <c:pt idx="1">
                  <c:v>9.3333333333333338E-2</c:v>
                </c:pt>
                <c:pt idx="2">
                  <c:v>4.4444444444444439E-2</c:v>
                </c:pt>
                <c:pt idx="3">
                  <c:v>1.7777777777777778E-2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40-44D2-B4B1-60A814A6F3BE}"/>
            </c:ext>
          </c:extLst>
        </c:ser>
        <c:ser>
          <c:idx val="2"/>
          <c:order val="2"/>
          <c:tx>
            <c:v>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Sheet1!$H$28:$K$28</c:f>
              <c:numCache>
                <c:formatCode>General</c:formatCode>
                <c:ptCount val="4"/>
                <c:pt idx="0">
                  <c:v>1</c:v>
                </c:pt>
                <c:pt idx="1">
                  <c:v>0.16666666666666666</c:v>
                </c:pt>
                <c:pt idx="2">
                  <c:v>0.06</c:v>
                </c:pt>
                <c:pt idx="3">
                  <c:v>2.6666666666666668E-2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40-44D2-B4B1-60A814A6F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452320"/>
        <c:axId val="431454616"/>
      </c:scatterChart>
      <c:valAx>
        <c:axId val="431452320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Time Irradiated (hours)</a:t>
                </a:r>
              </a:p>
            </c:rich>
          </c:tx>
          <c:layout>
            <c:manualLayout>
              <c:xMode val="edge"/>
              <c:yMode val="edge"/>
              <c:x val="0.38773779059388358"/>
              <c:y val="0.93506646349619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54616"/>
        <c:crosses val="autoZero"/>
        <c:crossBetween val="midCat"/>
      </c:valAx>
      <c:valAx>
        <c:axId val="4314546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Culture Counts/Raw Culture Counts </a:t>
                </a:r>
              </a:p>
            </c:rich>
          </c:tx>
          <c:layout>
            <c:manualLayout>
              <c:xMode val="edge"/>
              <c:yMode val="edge"/>
              <c:x val="7.8176456205618101E-3"/>
              <c:y val="0.13211572191772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523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7309558644576037"/>
          <c:y val="0.14988565775567222"/>
          <c:w val="0.15727174013931858"/>
          <c:h val="0.2919581893788327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baseline="0" dirty="0">
                <a:solidFill>
                  <a:schemeClr val="tx1"/>
                </a:solidFill>
                <a:effectLst/>
              </a:rPr>
              <a:t>Log of Change in Bacterial Cultures with Time</a:t>
            </a:r>
            <a:endParaRPr lang="en-GB" sz="1600" dirty="0"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976660202548442"/>
          <c:y val="7.4542825566030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45403854877103"/>
          <c:y val="0.1545596742468498"/>
          <c:w val="0.84440482167791753"/>
          <c:h val="0.69948323369700205"/>
        </c:manualLayout>
      </c:layout>
      <c:scatterChart>
        <c:scatterStyle val="lineMarker"/>
        <c:varyColors val="0"/>
        <c:ser>
          <c:idx val="0"/>
          <c:order val="0"/>
          <c:tx>
            <c:v>No Catalyst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Sheet1!$L$26:$O$26</c:f>
              <c:numCache>
                <c:formatCode>General</c:formatCode>
                <c:ptCount val="4"/>
                <c:pt idx="0">
                  <c:v>0</c:v>
                </c:pt>
                <c:pt idx="1">
                  <c:v>1.3385629582987006</c:v>
                </c:pt>
                <c:pt idx="2">
                  <c:v>1.9503644994046936</c:v>
                </c:pt>
                <c:pt idx="3">
                  <c:v>3.4701902531491067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6A-4E78-A0A0-FBECFA971D69}"/>
            </c:ext>
          </c:extLst>
        </c:ser>
        <c:ser>
          <c:idx val="1"/>
          <c:order val="1"/>
          <c:tx>
            <c:v>BTO-TiO2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Sheet1!$L$27:$O$27</c:f>
              <c:numCache>
                <c:formatCode>General</c:formatCode>
                <c:ptCount val="4"/>
                <c:pt idx="0">
                  <c:v>0</c:v>
                </c:pt>
                <c:pt idx="1">
                  <c:v>2.3715779644809971</c:v>
                </c:pt>
                <c:pt idx="2">
                  <c:v>3.1135153092103747</c:v>
                </c:pt>
                <c:pt idx="3">
                  <c:v>4.0298060410845293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6A-4E78-A0A0-FBECFA971D69}"/>
            </c:ext>
          </c:extLst>
        </c:ser>
        <c:ser>
          <c:idx val="2"/>
          <c:order val="2"/>
          <c:tx>
            <c:v>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Sheet1!$L$28:$O$28</c:f>
              <c:numCache>
                <c:formatCode>General</c:formatCode>
                <c:ptCount val="4"/>
                <c:pt idx="0">
                  <c:v>0</c:v>
                </c:pt>
                <c:pt idx="1">
                  <c:v>1.791759469228055</c:v>
                </c:pt>
                <c:pt idx="2">
                  <c:v>2.8134107167600364</c:v>
                </c:pt>
                <c:pt idx="3">
                  <c:v>3.6243409329763652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76A-4E78-A0A0-FBECFA971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42616"/>
        <c:axId val="358839664"/>
      </c:scatterChart>
      <c:valAx>
        <c:axId val="358842616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Time Irradiated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(hours)</a:t>
                </a:r>
                <a:endParaRPr lang="en-GB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060374773173984"/>
              <c:y val="0.91478559401826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39664"/>
        <c:crosses val="autoZero"/>
        <c:crossBetween val="midCat"/>
      </c:valAx>
      <c:valAx>
        <c:axId val="358839664"/>
        <c:scaling>
          <c:orientation val="minMax"/>
          <c:max val="4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LN(N/N0)</a:t>
                </a:r>
              </a:p>
            </c:rich>
          </c:tx>
          <c:layout>
            <c:manualLayout>
              <c:xMode val="edge"/>
              <c:yMode val="edge"/>
              <c:x val="2.3920936419060606E-2"/>
              <c:y val="0.3690319628196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42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951147109251907"/>
          <c:y val="0.53916489866432082"/>
          <c:w val="0.14886666804382717"/>
          <c:h val="0.3014903547325492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46FF-CCF0-498B-B8C6-0748756A01AE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04078-8298-4396-B14D-08E784658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C64-1B23-4D9C-B27B-5186CBCA9F8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orbmedia.org/sites/default/files/FinalBottledWaterReport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6197" y="1074779"/>
            <a:ext cx="1061960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Nanomaterials for photocatalytic water purification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4126235"/>
            <a:ext cx="91440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Victoria Porley</a:t>
            </a:r>
            <a:endParaRPr lang="en-US" b="1" dirty="0"/>
          </a:p>
          <a:p>
            <a:pPr>
              <a:defRPr/>
            </a:pPr>
            <a:r>
              <a:rPr lang="en-US" dirty="0"/>
              <a:t>Supervisors:</a:t>
            </a:r>
          </a:p>
          <a:p>
            <a:pPr>
              <a:defRPr/>
            </a:pPr>
            <a:r>
              <a:rPr lang="en-US" dirty="0"/>
              <a:t>Prof. Neil Robertson &amp;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Efthalia</a:t>
            </a:r>
            <a:r>
              <a:rPr lang="en-US" dirty="0"/>
              <a:t> </a:t>
            </a:r>
            <a:r>
              <a:rPr lang="en-US" dirty="0" err="1"/>
              <a:t>Chatzisymeon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1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19E79D9-CB77-405E-B8CF-1DC0A7DA7D90}"/>
              </a:ext>
            </a:extLst>
          </p:cNvPr>
          <p:cNvSpPr txBox="1">
            <a:spLocks/>
          </p:cNvSpPr>
          <p:nvPr/>
        </p:nvSpPr>
        <p:spPr>
          <a:xfrm>
            <a:off x="557731" y="955914"/>
            <a:ext cx="12267282" cy="761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Theoretical Restrictions on Photocatalysis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80495B-9C55-4DCF-B1C9-11C6DDA25374}"/>
              </a:ext>
            </a:extLst>
          </p:cNvPr>
          <p:cNvGrpSpPr/>
          <p:nvPr/>
        </p:nvGrpSpPr>
        <p:grpSpPr>
          <a:xfrm>
            <a:off x="2072411" y="1847332"/>
            <a:ext cx="7067265" cy="4462421"/>
            <a:chOff x="241104" y="419031"/>
            <a:chExt cx="8294616" cy="524410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3F1C38-0E1D-4A99-9E7B-1EF0F333AD89}"/>
                </a:ext>
              </a:extLst>
            </p:cNvPr>
            <p:cNvSpPr/>
            <p:nvPr/>
          </p:nvSpPr>
          <p:spPr>
            <a:xfrm>
              <a:off x="1985964" y="1828799"/>
              <a:ext cx="3429000" cy="3448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2CC8D1F-CECD-417E-8D1B-0C71C8D814D4}"/>
                </a:ext>
              </a:extLst>
            </p:cNvPr>
            <p:cNvGrpSpPr/>
            <p:nvPr/>
          </p:nvGrpSpPr>
          <p:grpSpPr>
            <a:xfrm>
              <a:off x="241104" y="419031"/>
              <a:ext cx="8294616" cy="5244106"/>
              <a:chOff x="279204" y="438081"/>
              <a:chExt cx="8294616" cy="524410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D0D327B-62BB-495B-A8FF-E42EF65AA220}"/>
                  </a:ext>
                </a:extLst>
              </p:cNvPr>
              <p:cNvSpPr/>
              <p:nvPr/>
            </p:nvSpPr>
            <p:spPr>
              <a:xfrm>
                <a:off x="5505450" y="2271712"/>
                <a:ext cx="1695450" cy="25622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9367FFF-BD4B-4F2A-813A-A345D36F6A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1180" y="2696742"/>
                <a:ext cx="27885" cy="17994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00EF796-EE73-4F39-8D4D-72DD4B0677E4}"/>
                  </a:ext>
                </a:extLst>
              </p:cNvPr>
              <p:cNvCxnSpPr/>
              <p:nvPr/>
            </p:nvCxnSpPr>
            <p:spPr>
              <a:xfrm flipV="1">
                <a:off x="6353175" y="3009901"/>
                <a:ext cx="0" cy="108584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F58465-59F4-4D48-A26A-EDD942826F76}"/>
                  </a:ext>
                </a:extLst>
              </p:cNvPr>
              <p:cNvSpPr txBox="1"/>
              <p:nvPr/>
            </p:nvSpPr>
            <p:spPr>
              <a:xfrm>
                <a:off x="6369136" y="3166756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dirty="0"/>
                  <a:t>Δ</a:t>
                </a:r>
                <a:r>
                  <a:rPr lang="en-GB" sz="2800" b="1" dirty="0"/>
                  <a:t>E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B38A82-CB12-4AEE-956E-AE242770E80B}"/>
                  </a:ext>
                </a:extLst>
              </p:cNvPr>
              <p:cNvSpPr txBox="1"/>
              <p:nvPr/>
            </p:nvSpPr>
            <p:spPr>
              <a:xfrm>
                <a:off x="3876676" y="3291214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E</a:t>
                </a:r>
                <a:r>
                  <a:rPr lang="en-GB" sz="2800" b="1" baseline="-25000" dirty="0"/>
                  <a:t>g</a:t>
                </a:r>
                <a:r>
                  <a:rPr lang="en-GB" b="1" dirty="0"/>
                  <a:t> 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094CA19-F52E-4EDD-9706-E04483DD6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757809">
                <a:off x="6926776" y="2527823"/>
                <a:ext cx="951058" cy="61574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5D596D4-655F-4911-9EAC-0E428C8E0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90195">
                <a:off x="6926777" y="3934278"/>
                <a:ext cx="951058" cy="621282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1878B7-5B34-4C99-B558-D344D9825387}"/>
                  </a:ext>
                </a:extLst>
              </p:cNvPr>
              <p:cNvSpPr txBox="1"/>
              <p:nvPr/>
            </p:nvSpPr>
            <p:spPr>
              <a:xfrm>
                <a:off x="7673722" y="2836517"/>
                <a:ext cx="845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O</a:t>
                </a:r>
                <a:r>
                  <a:rPr lang="en-GB" sz="2800" b="1" baseline="-25000" dirty="0"/>
                  <a:t>2</a:t>
                </a:r>
                <a:endParaRPr lang="en-GB" sz="2800" b="1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ECDBF1-5A90-4698-BCE1-3D9B8C29B355}"/>
                  </a:ext>
                </a:extLst>
              </p:cNvPr>
              <p:cNvSpPr txBox="1"/>
              <p:nvPr/>
            </p:nvSpPr>
            <p:spPr>
              <a:xfrm>
                <a:off x="7573754" y="1964275"/>
                <a:ext cx="845722" cy="61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baseline="30000" dirty="0"/>
                  <a:t>-</a:t>
                </a:r>
                <a:r>
                  <a:rPr lang="en-GB" sz="2800" b="1" dirty="0"/>
                  <a:t>O</a:t>
                </a:r>
                <a:r>
                  <a:rPr lang="en-GB" sz="2800" b="1" baseline="-25000" dirty="0"/>
                  <a:t>2</a:t>
                </a:r>
                <a:endParaRPr lang="en-GB" sz="2800" b="1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946A1A4-0E2B-4334-A921-D3C61032025B}"/>
                  </a:ext>
                </a:extLst>
              </p:cNvPr>
              <p:cNvSpPr txBox="1"/>
              <p:nvPr/>
            </p:nvSpPr>
            <p:spPr>
              <a:xfrm>
                <a:off x="7253285" y="4509850"/>
                <a:ext cx="845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OH</a:t>
                </a:r>
                <a:r>
                  <a:rPr lang="en-GB" sz="2800" b="1" baseline="30000" dirty="0"/>
                  <a:t>-</a:t>
                </a:r>
                <a:endParaRPr lang="en-GB" sz="2800" b="1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1F66FD-2469-4F92-A91F-096ADA5F1FF4}"/>
                  </a:ext>
                </a:extLst>
              </p:cNvPr>
              <p:cNvSpPr txBox="1"/>
              <p:nvPr/>
            </p:nvSpPr>
            <p:spPr>
              <a:xfrm>
                <a:off x="7728098" y="3607135"/>
                <a:ext cx="845722" cy="61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baseline="30000" dirty="0"/>
                  <a:t>.</a:t>
                </a:r>
                <a:r>
                  <a:rPr lang="en-GB" sz="2800" b="1" dirty="0"/>
                  <a:t>OH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4A38DA-1EE0-40FF-8F47-2FF5990D0944}"/>
                  </a:ext>
                </a:extLst>
              </p:cNvPr>
              <p:cNvSpPr txBox="1"/>
              <p:nvPr/>
            </p:nvSpPr>
            <p:spPr>
              <a:xfrm>
                <a:off x="6556246" y="2511161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e</a:t>
                </a:r>
                <a:r>
                  <a:rPr lang="en-GB" sz="2800" b="1" baseline="30000" dirty="0"/>
                  <a:t>-</a:t>
                </a:r>
                <a:endParaRPr lang="en-GB" sz="2800" b="1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6190F3-1036-4011-A565-DBD620FD8B2F}"/>
                  </a:ext>
                </a:extLst>
              </p:cNvPr>
              <p:cNvSpPr txBox="1"/>
              <p:nvPr/>
            </p:nvSpPr>
            <p:spPr>
              <a:xfrm>
                <a:off x="6588168" y="3660308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h</a:t>
                </a:r>
                <a:r>
                  <a:rPr lang="en-GB" sz="2800" b="1" baseline="30000" dirty="0"/>
                  <a:t>+</a:t>
                </a:r>
                <a:endParaRPr lang="en-GB" sz="2800" b="1" dirty="0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7E2230B0-7481-45CC-ADD5-6FB10AD8DF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2264" y="1023672"/>
                <a:ext cx="0" cy="46585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F0DBAED-AC96-48B8-8DF8-B1EE81025A29}"/>
                  </a:ext>
                </a:extLst>
              </p:cNvPr>
              <p:cNvSpPr txBox="1"/>
              <p:nvPr/>
            </p:nvSpPr>
            <p:spPr>
              <a:xfrm>
                <a:off x="1663994" y="2271712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CB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66753A7-B76D-4ADD-BAD3-3CE98BA608E4}"/>
                  </a:ext>
                </a:extLst>
              </p:cNvPr>
              <p:cNvSpPr txBox="1"/>
              <p:nvPr/>
            </p:nvSpPr>
            <p:spPr>
              <a:xfrm>
                <a:off x="1662207" y="4419600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VB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E365761-4C13-4443-9635-D98DEF7FD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2642" y="4133851"/>
                <a:ext cx="4098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CA84AE-42A1-4694-A374-EFDC2DA399C3}"/>
                  </a:ext>
                </a:extLst>
              </p:cNvPr>
              <p:cNvSpPr txBox="1"/>
              <p:nvPr/>
            </p:nvSpPr>
            <p:spPr>
              <a:xfrm>
                <a:off x="279204" y="3950602"/>
                <a:ext cx="1413946" cy="47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-2.17 eV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9461D30-22BC-4FE8-9D08-1792372899E9}"/>
                  </a:ext>
                </a:extLst>
              </p:cNvPr>
              <p:cNvSpPr txBox="1"/>
              <p:nvPr/>
            </p:nvSpPr>
            <p:spPr>
              <a:xfrm>
                <a:off x="350367" y="2786330"/>
                <a:ext cx="1157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0.09 eV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53949BE-C899-4C3A-8961-18758DC1364D}"/>
                  </a:ext>
                </a:extLst>
              </p:cNvPr>
              <p:cNvSpPr txBox="1"/>
              <p:nvPr/>
            </p:nvSpPr>
            <p:spPr>
              <a:xfrm>
                <a:off x="1033972" y="438081"/>
                <a:ext cx="1157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Energy</a:t>
                </a:r>
              </a:p>
            </p:txBody>
          </p:sp>
        </p:grp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0E6B2E1-64B9-475B-9239-A18EABC3F914}"/>
              </a:ext>
            </a:extLst>
          </p:cNvPr>
          <p:cNvCxnSpPr>
            <a:cxnSpLocks/>
          </p:cNvCxnSpPr>
          <p:nvPr/>
        </p:nvCxnSpPr>
        <p:spPr>
          <a:xfrm flipH="1">
            <a:off x="3106296" y="4035796"/>
            <a:ext cx="3492075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DD8CA1-4224-4108-A29C-364D6BFC791D}"/>
              </a:ext>
            </a:extLst>
          </p:cNvPr>
          <p:cNvCxnSpPr>
            <a:cxnSpLocks/>
          </p:cNvCxnSpPr>
          <p:nvPr/>
        </p:nvCxnSpPr>
        <p:spPr>
          <a:xfrm flipV="1">
            <a:off x="3786548" y="5301174"/>
            <a:ext cx="2467541" cy="1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2B04D64-9F32-45C9-8B39-8BCB563C7E4D}"/>
              </a:ext>
            </a:extLst>
          </p:cNvPr>
          <p:cNvCxnSpPr>
            <a:cxnSpLocks/>
          </p:cNvCxnSpPr>
          <p:nvPr/>
        </p:nvCxnSpPr>
        <p:spPr>
          <a:xfrm flipV="1">
            <a:off x="3790827" y="3730830"/>
            <a:ext cx="2467541" cy="1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D96D774-211A-4E1F-B8FB-2FB28144F580}"/>
              </a:ext>
            </a:extLst>
          </p:cNvPr>
          <p:cNvCxnSpPr/>
          <p:nvPr/>
        </p:nvCxnSpPr>
        <p:spPr>
          <a:xfrm>
            <a:off x="6598371" y="4035796"/>
            <a:ext cx="1312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6768D2E-9FF9-42E2-A785-3DCB1A90B72A}"/>
              </a:ext>
            </a:extLst>
          </p:cNvPr>
          <p:cNvCxnSpPr/>
          <p:nvPr/>
        </p:nvCxnSpPr>
        <p:spPr>
          <a:xfrm>
            <a:off x="6605171" y="4992722"/>
            <a:ext cx="1312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EAC632BF-1FE3-4B35-8FAB-8B7BA4485E9B}"/>
              </a:ext>
            </a:extLst>
          </p:cNvPr>
          <p:cNvSpPr txBox="1"/>
          <p:nvPr/>
        </p:nvSpPr>
        <p:spPr>
          <a:xfrm>
            <a:off x="2133044" y="3468503"/>
            <a:ext cx="110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0.27 eV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5396A2-B76E-4E14-9B8E-31B6291DD82E}"/>
              </a:ext>
            </a:extLst>
          </p:cNvPr>
          <p:cNvSpPr txBox="1"/>
          <p:nvPr/>
        </p:nvSpPr>
        <p:spPr>
          <a:xfrm>
            <a:off x="2079781" y="5192268"/>
            <a:ext cx="110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-2.86 eV</a:t>
            </a:r>
          </a:p>
        </p:txBody>
      </p:sp>
    </p:spTree>
    <p:extLst>
      <p:ext uri="{BB962C8B-B14F-4D97-AF65-F5344CB8AC3E}">
        <p14:creationId xmlns:p14="http://schemas.microsoft.com/office/powerpoint/2010/main" val="325356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8809487" y="5456527"/>
            <a:ext cx="350522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Previous Work in The Robertson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024" t="66742" r="53152" b="9290"/>
          <a:stretch/>
        </p:blipFill>
        <p:spPr>
          <a:xfrm>
            <a:off x="9160009" y="4267169"/>
            <a:ext cx="2748212" cy="1697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6210" t="42246" r="25896" b="39380"/>
          <a:stretch/>
        </p:blipFill>
        <p:spPr>
          <a:xfrm>
            <a:off x="420201" y="4267169"/>
            <a:ext cx="2618503" cy="1512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1023" t="41710" r="25925" b="25622"/>
          <a:stretch/>
        </p:blipFill>
        <p:spPr>
          <a:xfrm>
            <a:off x="164613" y="1827846"/>
            <a:ext cx="2874091" cy="22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2959" t="32115" r="23118" b="38302"/>
          <a:stretch/>
        </p:blipFill>
        <p:spPr>
          <a:xfrm>
            <a:off x="3641147" y="1685358"/>
            <a:ext cx="4927812" cy="15206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62337" y="3780234"/>
            <a:ext cx="54018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 and N. Robertson, </a:t>
            </a:r>
            <a:r>
              <a:rPr lang="en-US" sz="1400" i="1" dirty="0" err="1"/>
              <a:t>ChemPhysChem</a:t>
            </a:r>
            <a:r>
              <a:rPr lang="en-US" sz="1400" dirty="0"/>
              <a:t>, 2016, </a:t>
            </a:r>
            <a:r>
              <a:rPr lang="en-US" sz="1400" b="1" dirty="0"/>
              <a:t>17</a:t>
            </a:r>
            <a:r>
              <a:rPr lang="en-US" sz="1400" dirty="0"/>
              <a:t>, 2872-2880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 and N. </a:t>
            </a:r>
            <a:r>
              <a:rPr lang="en-US" sz="1400" dirty="0" err="1"/>
              <a:t>Roberston</a:t>
            </a:r>
            <a:r>
              <a:rPr lang="en-US" sz="1400" dirty="0"/>
              <a:t>, </a:t>
            </a:r>
            <a:r>
              <a:rPr lang="en-US" sz="1400" i="1" dirty="0" err="1"/>
              <a:t>ChemPhysChem</a:t>
            </a:r>
            <a:r>
              <a:rPr lang="en-US" sz="1400" dirty="0"/>
              <a:t>, 2017, </a:t>
            </a:r>
            <a:r>
              <a:rPr lang="en-US" sz="1400" b="1" dirty="0"/>
              <a:t>18</a:t>
            </a:r>
            <a:r>
              <a:rPr lang="en-US" sz="1400" dirty="0"/>
              <a:t>, 728-735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E. </a:t>
            </a:r>
            <a:r>
              <a:rPr lang="en-US" sz="1400" dirty="0" err="1"/>
              <a:t>Chatzisymeon</a:t>
            </a:r>
            <a:r>
              <a:rPr lang="en-US" sz="1400" dirty="0"/>
              <a:t> and N. Robertson, </a:t>
            </a:r>
            <a:r>
              <a:rPr lang="en-US" sz="1400" i="1" dirty="0"/>
              <a:t>Cat. Sci. Technol.</a:t>
            </a:r>
            <a:r>
              <a:rPr lang="en-US" sz="1400" dirty="0"/>
              <a:t>, 2018, </a:t>
            </a:r>
            <a:r>
              <a:rPr lang="en-US" sz="1400" b="1" dirty="0"/>
              <a:t>8</a:t>
            </a:r>
            <a:r>
              <a:rPr lang="en-US" sz="1400" dirty="0"/>
              <a:t>, 829–839.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A. </a:t>
            </a:r>
            <a:r>
              <a:rPr lang="en-US" sz="1400" dirty="0" err="1"/>
              <a:t>Ivaturi</a:t>
            </a:r>
            <a:r>
              <a:rPr lang="en-US" sz="1400" dirty="0"/>
              <a:t>,  E. </a:t>
            </a:r>
            <a:r>
              <a:rPr lang="en-US" sz="1400" dirty="0" err="1"/>
              <a:t>Chatzisymeon</a:t>
            </a:r>
            <a:r>
              <a:rPr lang="en-US" sz="1400" dirty="0"/>
              <a:t> and N. Robertson, </a:t>
            </a:r>
            <a:r>
              <a:rPr lang="en-US" sz="1400" i="1" dirty="0" err="1"/>
              <a:t>ChemCatChem</a:t>
            </a:r>
            <a:r>
              <a:rPr lang="en-US" sz="1400" dirty="0"/>
              <a:t>, 2017, </a:t>
            </a:r>
            <a:r>
              <a:rPr lang="en-US" sz="1400" b="1" dirty="0"/>
              <a:t>9</a:t>
            </a:r>
            <a:r>
              <a:rPr lang="en-US" sz="1400" dirty="0"/>
              <a:t>, 1–11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Z. Y. Pong, G. Gilfillan, C. R. </a:t>
            </a:r>
            <a:r>
              <a:rPr lang="en-US" sz="1400" dirty="0" err="1"/>
              <a:t>Pulham</a:t>
            </a:r>
            <a:r>
              <a:rPr lang="en-US" sz="1400" dirty="0"/>
              <a:t> and N. Robertson, </a:t>
            </a:r>
            <a:r>
              <a:rPr lang="en-US" sz="1400" i="1" dirty="0"/>
              <a:t>Environ. Sci.: Water Res. Technol.</a:t>
            </a:r>
            <a:r>
              <a:rPr lang="en-US" sz="1400" dirty="0"/>
              <a:t>, 2018, </a:t>
            </a:r>
            <a:r>
              <a:rPr lang="en-US" sz="1400" b="1" dirty="0"/>
              <a:t>4</a:t>
            </a:r>
            <a:r>
              <a:rPr lang="en-US" sz="1400" dirty="0"/>
              <a:t>, 2170–2178</a:t>
            </a:r>
          </a:p>
          <a:p>
            <a:r>
              <a:rPr lang="en-US" dirty="0"/>
              <a:t> 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041923" y="4477020"/>
            <a:ext cx="420414" cy="3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48855" y="3176119"/>
            <a:ext cx="9763" cy="58830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52503" t="35475" r="26219" b="35396"/>
          <a:stretch/>
        </p:blipFill>
        <p:spPr>
          <a:xfrm>
            <a:off x="8864170" y="1589413"/>
            <a:ext cx="3242813" cy="24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Immobilising the Photocatalysts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1" y="2366201"/>
            <a:ext cx="11076538" cy="305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This requires considering: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material itself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processing method and conditions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b="18035"/>
          <a:stretch/>
        </p:blipFill>
        <p:spPr>
          <a:xfrm>
            <a:off x="8847030" y="2230478"/>
            <a:ext cx="2450653" cy="2155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730" y="5024819"/>
            <a:ext cx="10797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of the most popular materials to use is glass. Successful laboratory tests have been conducted on etched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glass beads</a:t>
            </a:r>
            <a:r>
              <a:rPr lang="en-GB" sz="2400" b="1" dirty="0"/>
              <a:t>.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21997"/>
          <a:stretch/>
        </p:blipFill>
        <p:spPr>
          <a:xfrm>
            <a:off x="6535043" y="2230478"/>
            <a:ext cx="1978337" cy="21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7CACAB-7169-4D54-A70D-91477E2B3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74" y="1514014"/>
            <a:ext cx="7301503" cy="499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Solar Photocatalysis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43" y="2063623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</a:t>
            </a:r>
            <a:r>
              <a:rPr lang="en-GB" sz="2400" b="1" baseline="-25000" dirty="0"/>
              <a:t>4</a:t>
            </a:r>
            <a:r>
              <a:rPr lang="en-GB" sz="2400" b="1" dirty="0"/>
              <a:t>Ti</a:t>
            </a:r>
            <a:r>
              <a:rPr lang="en-GB" sz="2400" b="1" baseline="-25000" dirty="0"/>
              <a:t>3</a:t>
            </a:r>
            <a:r>
              <a:rPr lang="en-GB" sz="2400" b="1" dirty="0"/>
              <a:t>O</a:t>
            </a:r>
            <a:r>
              <a:rPr lang="en-GB" sz="2400" b="1" baseline="-25000" dirty="0"/>
              <a:t>12</a:t>
            </a:r>
            <a:r>
              <a:rPr lang="en-GB" sz="2400" b="1" dirty="0"/>
              <a:t>-TiO</a:t>
            </a:r>
            <a:r>
              <a:rPr lang="en-GB" sz="2400" b="1" baseline="-25000" dirty="0"/>
              <a:t>2</a:t>
            </a:r>
            <a:r>
              <a:rPr lang="en-GB" sz="2400" b="1" dirty="0"/>
              <a:t>  (BTO-TiO</a:t>
            </a:r>
            <a:r>
              <a:rPr lang="en-GB" sz="2400" b="1" baseline="-25000" dirty="0"/>
              <a:t>2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730" y="4571565"/>
            <a:ext cx="4544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Has a narrower bandgap than titania (~410 nm)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Improved visible light absorption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730" y="3010298"/>
            <a:ext cx="4452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Presence of a heterojunction between the two materials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reduces charge recombination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EC18A5-5646-4F41-88D4-C647054166D1}"/>
              </a:ext>
            </a:extLst>
          </p:cNvPr>
          <p:cNvSpPr txBox="1"/>
          <p:nvPr/>
        </p:nvSpPr>
        <p:spPr>
          <a:xfrm>
            <a:off x="489493" y="6235899"/>
            <a:ext cx="338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Cai, Y et al</a:t>
            </a:r>
            <a:r>
              <a:rPr lang="fr-FR" sz="1100" i="1" dirty="0"/>
              <a:t>, Environ. </a:t>
            </a:r>
            <a:r>
              <a:rPr lang="fr-FR" sz="1100" i="1" dirty="0" err="1"/>
              <a:t>Sci</a:t>
            </a:r>
            <a:r>
              <a:rPr lang="fr-FR" sz="1100" i="1" dirty="0"/>
              <a:t>.: Nano</a:t>
            </a:r>
            <a:r>
              <a:rPr lang="fr-FR" sz="1100" dirty="0"/>
              <a:t>,</a:t>
            </a:r>
            <a:r>
              <a:rPr lang="fr-FR" sz="1100" b="1" dirty="0"/>
              <a:t>5</a:t>
            </a:r>
            <a:r>
              <a:rPr lang="fr-FR" sz="1100" dirty="0"/>
              <a:t>, 2631-2640, 2018</a:t>
            </a:r>
            <a:endParaRPr lang="en-GB" sz="1100" i="1" dirty="0"/>
          </a:p>
        </p:txBody>
      </p:sp>
      <p:sp>
        <p:nvSpPr>
          <p:cNvPr id="2" name="Rectangle 1"/>
          <p:cNvSpPr/>
          <p:nvPr/>
        </p:nvSpPr>
        <p:spPr>
          <a:xfrm>
            <a:off x="489493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G. </a:t>
            </a:r>
            <a:r>
              <a:rPr lang="en-US" sz="1100" dirty="0" err="1"/>
              <a:t>Odling</a:t>
            </a:r>
            <a:r>
              <a:rPr lang="en-US" sz="1100" dirty="0"/>
              <a:t>, Z. Y. Pong, G. Gilfillan, C. R. </a:t>
            </a:r>
            <a:r>
              <a:rPr lang="en-US" sz="1100" dirty="0" err="1"/>
              <a:t>Pulham</a:t>
            </a:r>
            <a:r>
              <a:rPr lang="en-US" sz="1100" dirty="0"/>
              <a:t> and N. Robertson, </a:t>
            </a:r>
            <a:r>
              <a:rPr lang="en-US" sz="1100" i="1" dirty="0"/>
              <a:t>Environ. Sci.: Water Res. Technol.</a:t>
            </a:r>
            <a:r>
              <a:rPr lang="en-US" sz="1100" dirty="0"/>
              <a:t>, 2018, </a:t>
            </a:r>
            <a:r>
              <a:rPr lang="en-US" sz="1100" b="1" dirty="0"/>
              <a:t>4</a:t>
            </a:r>
            <a:r>
              <a:rPr lang="en-US" sz="1100" dirty="0"/>
              <a:t>, 2170–2178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638261" y="3215759"/>
            <a:ext cx="3882964" cy="20845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492487" y="4442217"/>
            <a:ext cx="5681899" cy="68846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Real-world Testing in India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0" y="2307999"/>
            <a:ext cx="6457219" cy="355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Over March and April 2019, field tests were conducted at the Indian Institute of Technology Kharagpur in West Bengal</a:t>
            </a:r>
          </a:p>
          <a:p>
            <a:pPr algn="l"/>
            <a:endParaRPr lang="en-GB" sz="2800" b="1" dirty="0"/>
          </a:p>
          <a:p>
            <a:pPr algn="l"/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Aim: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b="1" dirty="0"/>
              <a:t>to investigate the efficacy of TiO</a:t>
            </a:r>
            <a:r>
              <a:rPr lang="en-GB" sz="2800" b="1" baseline="-25000" dirty="0"/>
              <a:t>2</a:t>
            </a:r>
            <a:r>
              <a:rPr lang="en-GB" sz="2800" b="1" dirty="0"/>
              <a:t> and BTO coated on glass beads for water purification in a real-world context</a:t>
            </a:r>
            <a:b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800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3" y="2307999"/>
            <a:ext cx="4230804" cy="3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Methodology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00" y="1998951"/>
            <a:ext cx="56902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Collect 5 different water sources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Expose to light for 3 hours in 500 mL plastic bottles filled with 45g of beads (monolayer)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Analyse – bacterial content, total dissolved solids (TDS), salt and conductivity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Investigate the effect of exposure time by irradiating for 1, 3 and 5 hours</a:t>
            </a:r>
            <a:endParaRPr lang="en-GB" sz="20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Repeat each run 3 times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187613" y="2320077"/>
            <a:ext cx="5895861" cy="3351421"/>
            <a:chOff x="5983426" y="2136984"/>
            <a:chExt cx="5895861" cy="33514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295" y="2136984"/>
              <a:ext cx="2527552" cy="3351421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866508" y="2975963"/>
              <a:ext cx="17919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866508" y="3582065"/>
              <a:ext cx="1954844" cy="8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866508" y="4178359"/>
              <a:ext cx="21890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62730" y="2774872"/>
              <a:ext cx="1137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 Hour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6176" y="3370697"/>
              <a:ext cx="1148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 Hours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3426" y="3966522"/>
              <a:ext cx="129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 Hours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9309766" y="5136835"/>
              <a:ext cx="1566524" cy="191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9774810" y="4476013"/>
              <a:ext cx="1112823" cy="43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809024" y="4966939"/>
              <a:ext cx="107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BTO-TiO</a:t>
              </a:r>
              <a:r>
                <a:rPr lang="en-GB" baseline="-25000" dirty="0"/>
                <a:t>2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09025" y="4167377"/>
              <a:ext cx="97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 Catalyst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09026" y="3737945"/>
              <a:ext cx="783973" cy="31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TiO</a:t>
              </a:r>
              <a:r>
                <a:rPr lang="en-GB" baseline="-25000" dirty="0"/>
                <a:t>2</a:t>
              </a:r>
              <a:endParaRPr lang="en-GB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 flipV="1">
            <a:off x="10365983" y="4175207"/>
            <a:ext cx="794606" cy="2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9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Water 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7" y="1822624"/>
            <a:ext cx="2655858" cy="1991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674" y="3775137"/>
            <a:ext cx="33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1 –</a:t>
            </a:r>
            <a:r>
              <a:rPr lang="en-GB" dirty="0" err="1"/>
              <a:t>Porapara</a:t>
            </a:r>
            <a:r>
              <a:rPr lang="en-GB" dirty="0"/>
              <a:t>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W1P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4163607"/>
            <a:ext cx="1666377" cy="222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334" y="5236751"/>
            <a:ext cx="2567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2 – IIT KGP Boundary Wall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W2B</a:t>
            </a:r>
            <a:r>
              <a:rPr lang="en-GB" dirty="0"/>
              <a:t>)</a:t>
            </a:r>
          </a:p>
          <a:p>
            <a:r>
              <a:rPr lang="en-GB" dirty="0"/>
              <a:t>This source was used for the time interval tests.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0" y="1794187"/>
            <a:ext cx="2742496" cy="20568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5944" y="3786851"/>
            <a:ext cx="271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Campus Tap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CW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39" y="1771071"/>
            <a:ext cx="2700742" cy="20255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14503" y="3763419"/>
            <a:ext cx="282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Tube Well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TW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06" y="4121624"/>
            <a:ext cx="3035620" cy="22767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32486" y="5721051"/>
            <a:ext cx="209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Social/Time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STW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4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General Observations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397" y="1940565"/>
            <a:ext cx="68875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No change to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TDS, salt or conductivity</a:t>
            </a:r>
            <a:b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Fluctuations</a:t>
            </a:r>
            <a:r>
              <a:rPr lang="en-GB" sz="2400" b="1" dirty="0"/>
              <a:t> in results were clear with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changes in the  weather</a:t>
            </a:r>
            <a:br>
              <a:rPr lang="en-GB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Irreversible damage to beads – became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visibly darker</a:t>
            </a:r>
            <a:b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Would need to be replaced more frequently</a:t>
            </a:r>
            <a:br>
              <a:rPr lang="en-GB" sz="2400" b="1" dirty="0"/>
            </a:br>
            <a:endParaRPr lang="en-GB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/>
              <a:t>Usual cleaning method insufficient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4913" y="1927968"/>
            <a:ext cx="3133767" cy="2350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rot="5400000">
            <a:off x="9362381" y="3692187"/>
            <a:ext cx="2151551" cy="2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TDS, Salt and Conductivity Levels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30" y="5656342"/>
            <a:ext cx="110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 - TDS should be below 1000 ppm to be potable. Optimum between 300 and 600 ppm.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All samples fell below the upper limit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09" y="1810047"/>
            <a:ext cx="6410492" cy="3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DBB8C32-C42E-4942-ACAB-3C537D776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2" t="6341" r="10846" b="4148"/>
          <a:stretch/>
        </p:blipFill>
        <p:spPr>
          <a:xfrm>
            <a:off x="2503127" y="1845755"/>
            <a:ext cx="7144062" cy="453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146213" y="2095165"/>
            <a:ext cx="968048" cy="25112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730" y="1918953"/>
            <a:ext cx="18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W2B had highest raw bacterial count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7495636" y="1940565"/>
            <a:ext cx="3212121" cy="363850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934035" y="1034000"/>
            <a:ext cx="229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BTO showed dip in counts – most effective treatment method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560" y="5006130"/>
            <a:ext cx="168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 catalyst and TiO</a:t>
            </a:r>
            <a:r>
              <a:rPr lang="en-GB" sz="1600" baseline="-25000" dirty="0"/>
              <a:t>2</a:t>
            </a:r>
            <a:r>
              <a:rPr lang="en-GB" sz="1600" dirty="0"/>
              <a:t> results often comparable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146213" y="4086015"/>
            <a:ext cx="2969126" cy="163073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2146213" y="4511707"/>
            <a:ext cx="7090552" cy="1183496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 Robertson Research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02E7B0-7BA7-44CD-9511-2D57642CC1F0}"/>
              </a:ext>
            </a:extLst>
          </p:cNvPr>
          <p:cNvSpPr txBox="1"/>
          <p:nvPr/>
        </p:nvSpPr>
        <p:spPr>
          <a:xfrm>
            <a:off x="530053" y="6469117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United Nations, http://www.un.org/sustainabledevelopment/sustainable-development-goals/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7732" y="1956526"/>
            <a:ext cx="5443676" cy="410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GB" sz="2800" b="1" dirty="0"/>
              <a:t>Our research focuses on:</a:t>
            </a:r>
          </a:p>
          <a:p>
            <a:pPr algn="l" fontAlgn="base"/>
            <a:endParaRPr lang="en-GB" sz="2800" b="1" dirty="0"/>
          </a:p>
          <a:p>
            <a:pPr marL="1143000" indent="-1143000" algn="l" fontAlgn="base">
              <a:buFont typeface="Arial" panose="020B0604020202020204" pitchFamily="34" charset="0"/>
              <a:buChar char="•"/>
            </a:pPr>
            <a:r>
              <a:rPr lang="en-GB" dirty="0"/>
              <a:t>Molecular materials and nanomaterials with conducting, magnetic and optic properties</a:t>
            </a:r>
            <a:br>
              <a:rPr lang="en-GB" dirty="0"/>
            </a:br>
            <a:endParaRPr lang="en-GB" dirty="0"/>
          </a:p>
          <a:p>
            <a:pPr marL="1143000" indent="-1143000" algn="l" fontAlgn="base">
              <a:buFont typeface="Arial" panose="020B0604020202020204" pitchFamily="34" charset="0"/>
              <a:buChar char="•"/>
            </a:pPr>
            <a:r>
              <a:rPr lang="en-GB" dirty="0"/>
              <a:t>We use our materials to prepare solar cells, photocatalysts, transistors and </a:t>
            </a:r>
            <a:r>
              <a:rPr lang="en-GB" dirty="0" err="1"/>
              <a:t>supercapacitors</a:t>
            </a:r>
            <a:r>
              <a:rPr lang="en-GB" dirty="0"/>
              <a:t> to solve everyday problems </a:t>
            </a:r>
            <a:br>
              <a:rPr lang="en-GB" dirty="0"/>
            </a:br>
            <a:endParaRPr lang="en-GB" dirty="0"/>
          </a:p>
          <a:p>
            <a:pPr marL="1143000" indent="-1143000" algn="l" fontAlgn="base">
              <a:buFont typeface="Arial" panose="020B0604020202020204" pitchFamily="34" charset="0"/>
              <a:buChar char="•"/>
            </a:pPr>
            <a:r>
              <a:rPr lang="en-GB" dirty="0"/>
              <a:t>We characterise these by measuring properties such as conductivity, charge mobility, magnetic properties and solar cell performance.</a:t>
            </a:r>
            <a:endParaRPr lang="en-GB" altLang="en-US" dirty="0"/>
          </a:p>
        </p:txBody>
      </p:sp>
      <p:pic>
        <p:nvPicPr>
          <p:cNvPr id="1026" name="Picture 2" descr="Dye-sensitized solar 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41" y="1737247"/>
            <a:ext cx="3536610" cy="21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SEM image of the surface of a TiO2 film (Left), photocatalytic degradation of a model dye compound by different sensitised TiO2 films under visible light (Right)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8"/>
          <a:stretch/>
        </p:blipFill>
        <p:spPr bwMode="auto">
          <a:xfrm>
            <a:off x="9212409" y="3892768"/>
            <a:ext cx="280088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uminescent downshifting mechanis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6" t="4034" b="-1"/>
          <a:stretch/>
        </p:blipFill>
        <p:spPr bwMode="auto">
          <a:xfrm>
            <a:off x="6264924" y="3956769"/>
            <a:ext cx="2768053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1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7730" y="5762029"/>
            <a:ext cx="110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</a:t>
            </a:r>
            <a:r>
              <a:rPr lang="en-GB" b="1" i="1" dirty="0"/>
              <a:t> - 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E.Coli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 levels should be at 0 CFU/mL for potable water</a:t>
            </a:r>
            <a:r>
              <a:rPr lang="en-GB" b="1" dirty="0"/>
              <a:t>. This was achieved for some samples after 5 hours irradiation, but not consistently.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b="1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 showed the fastest rate and lowest final CFU counts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12796E2-5AC6-4C70-AF1A-3E391B293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252673"/>
              </p:ext>
            </p:extLst>
          </p:nvPr>
        </p:nvGraphicFramePr>
        <p:xfrm>
          <a:off x="371061" y="1615868"/>
          <a:ext cx="6044131" cy="404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11A8F12-D4E9-47D6-86F3-785518E08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585095"/>
              </p:ext>
            </p:extLst>
          </p:nvPr>
        </p:nvGraphicFramePr>
        <p:xfrm>
          <a:off x="6149007" y="1395865"/>
          <a:ext cx="5857463" cy="444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775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7729" y="2102653"/>
                <a:ext cx="11076539" cy="1476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</a:rPr>
                  <a:t>Degradation Efficiency (DE) </a:t>
                </a:r>
                <a:r>
                  <a:rPr lang="en-GB" b="1" dirty="0"/>
                  <a:t>was calculated for each treatment type:</a:t>
                </a:r>
              </a:p>
              <a:p>
                <a:endParaRPr lang="en-GB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𝒔𝒂𝒎𝒑𝒍𝒆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𝑹𝒂𝒘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2400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9" y="2102653"/>
                <a:ext cx="11076539" cy="1476173"/>
              </a:xfrm>
              <a:prstGeom prst="rect">
                <a:avLst/>
              </a:prstGeom>
              <a:blipFill>
                <a:blip r:embed="rId4"/>
                <a:stretch>
                  <a:fillRect l="-440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7729" y="3954163"/>
            <a:ext cx="11076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following results were obtained: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No catalyst (SODIS alone) = 68%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= 81%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TiO</a:t>
            </a:r>
            <a:r>
              <a:rPr lang="en-GB" b="1" baseline="-25000" dirty="0"/>
              <a:t>2</a:t>
            </a:r>
            <a:r>
              <a:rPr lang="en-GB" b="1" dirty="0"/>
              <a:t> = 60%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These values demonstrate the superior function of the BTO catalyst, as well as the risk of using an insufficient catalyst and system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7620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Further Interesting Findings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730" y="2296800"/>
            <a:ext cx="6616142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Though the treatments show promise, there may be more economic and social blocks to its implementation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UV Filtration site used in </a:t>
            </a:r>
            <a:r>
              <a:rPr lang="en-GB" b="1" dirty="0" err="1"/>
              <a:t>Porapara</a:t>
            </a:r>
            <a:r>
              <a:rPr lang="en-GB" b="1" dirty="0"/>
              <a:t>, but with resistance despite the low cost of water.</a:t>
            </a:r>
            <a:br>
              <a:rPr lang="en-GB" b="1" dirty="0"/>
            </a:b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err="1"/>
              <a:t>Bisleri</a:t>
            </a:r>
            <a:r>
              <a:rPr lang="en-GB" b="1" dirty="0"/>
              <a:t> bottles were used for the experiment – one of the largest brands for bottled water in India, and also one of the worst for </a:t>
            </a:r>
            <a:r>
              <a:rPr lang="en-GB" b="1" dirty="0" err="1"/>
              <a:t>microplastic</a:t>
            </a:r>
            <a:r>
              <a:rPr lang="en-GB" b="1" dirty="0"/>
              <a:t> leaching </a:t>
            </a:r>
            <a:r>
              <a:rPr lang="en-GB" sz="1200" b="1" dirty="0"/>
              <a:t>(</a:t>
            </a:r>
            <a:r>
              <a:rPr lang="en-GB" sz="1200" b="1" dirty="0">
                <a:hlinkClick r:id="rId4"/>
              </a:rPr>
              <a:t>https://orbmedia.org/sites/default/files/FinalBottledWaterReport.pdf</a:t>
            </a:r>
            <a:endParaRPr lang="en-GB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2" y="1887521"/>
            <a:ext cx="2974532" cy="2230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8069" y="4023839"/>
            <a:ext cx="2334124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940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For the water sources around the campus, the main issues seem to be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bacterial content and hardness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Treatment shows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good potential for removing bacteria</a:t>
            </a:r>
            <a:r>
              <a:rPr lang="en-GB" sz="2800" b="1" dirty="0"/>
              <a:t>, but not for altering hardness (as expected)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sz="2800" b="1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 provided the best rates of purification and to the largest extent</a:t>
            </a:r>
            <a:r>
              <a:rPr lang="en-GB" sz="2800" b="1" dirty="0"/>
              <a:t>, but is not yet quick enough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Further optimisation is required</a:t>
            </a:r>
            <a:r>
              <a:rPr lang="en-GB" sz="2800" b="1" dirty="0"/>
              <a:t> to improve the efficiency of the catalysts so the effects of poor weather and contamination to the system are not so significant</a:t>
            </a:r>
          </a:p>
        </p:txBody>
      </p:sp>
    </p:spTree>
    <p:extLst>
      <p:ext uri="{BB962C8B-B14F-4D97-AF65-F5344CB8AC3E}">
        <p14:creationId xmlns:p14="http://schemas.microsoft.com/office/powerpoint/2010/main" val="1220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Acknowledgements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EE07F-2A6A-4415-8584-8500CF3088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" y="2080870"/>
            <a:ext cx="2672116" cy="127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A4CED-1675-432A-BC1F-C9D245D8D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822" y="2041853"/>
            <a:ext cx="2435718" cy="1178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5315C-2DEF-41DE-8BCC-52A423C77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032" y="2183973"/>
            <a:ext cx="2150757" cy="1040689"/>
          </a:xfrm>
          <a:prstGeom prst="rect">
            <a:avLst/>
          </a:prstGeom>
        </p:spPr>
      </p:pic>
      <p:pic>
        <p:nvPicPr>
          <p:cNvPr id="16" name="Picture 2" descr="Image result for iit kharagpur">
            <a:extLst>
              <a:ext uri="{FF2B5EF4-FFF2-40B4-BE49-F238E27FC236}">
                <a16:creationId xmlns:a16="http://schemas.microsoft.com/office/drawing/2014/main" id="{25EF910B-FC88-4739-A3AF-7ABCCEA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22" y="3888027"/>
            <a:ext cx="1871749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iisc bangalore">
            <a:extLst>
              <a:ext uri="{FF2B5EF4-FFF2-40B4-BE49-F238E27FC236}">
                <a16:creationId xmlns:a16="http://schemas.microsoft.com/office/drawing/2014/main" id="{AD1B16EC-03CA-46FB-8528-72433EB5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3" y="4170232"/>
            <a:ext cx="1812601" cy="18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5325" b="13430"/>
          <a:stretch/>
        </p:blipFill>
        <p:spPr>
          <a:xfrm>
            <a:off x="3436965" y="2004975"/>
            <a:ext cx="3322611" cy="1292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1822" y="4042878"/>
            <a:ext cx="4496490" cy="17851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Supervisors:</a:t>
            </a:r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Edinburgh – </a:t>
            </a:r>
            <a:r>
              <a:rPr lang="en-GB" dirty="0" err="1"/>
              <a:t>Prof.</a:t>
            </a:r>
            <a:r>
              <a:rPr lang="en-GB" dirty="0"/>
              <a:t> Neil Robertson and </a:t>
            </a:r>
            <a:r>
              <a:rPr lang="en-GB" dirty="0" err="1"/>
              <a:t>Efthalia</a:t>
            </a:r>
            <a:r>
              <a:rPr lang="en-GB" dirty="0"/>
              <a:t> </a:t>
            </a:r>
            <a:r>
              <a:rPr lang="en-GB" dirty="0" err="1"/>
              <a:t>Chatzisymeon</a:t>
            </a:r>
            <a:r>
              <a:rPr lang="en-GB" dirty="0"/>
              <a:t> (as well as the whole Robertson group)</a:t>
            </a:r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India – </a:t>
            </a:r>
            <a:r>
              <a:rPr lang="en-GB" dirty="0" err="1"/>
              <a:t>Prof.</a:t>
            </a:r>
            <a:r>
              <a:rPr lang="en-GB" dirty="0"/>
              <a:t> B.C. </a:t>
            </a:r>
            <a:r>
              <a:rPr lang="en-GB" dirty="0" err="1"/>
              <a:t>Meikap</a:t>
            </a:r>
            <a:r>
              <a:rPr lang="en-GB" dirty="0"/>
              <a:t>, Dr </a:t>
            </a:r>
            <a:r>
              <a:rPr lang="en-GB" dirty="0" err="1"/>
              <a:t>Somnath</a:t>
            </a:r>
            <a:r>
              <a:rPr lang="en-GB" dirty="0"/>
              <a:t> </a:t>
            </a:r>
            <a:r>
              <a:rPr lang="en-GB" dirty="0" err="1"/>
              <a:t>Goshal</a:t>
            </a:r>
            <a:r>
              <a:rPr lang="en-GB" dirty="0"/>
              <a:t>, 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Pulak</a:t>
            </a:r>
            <a:r>
              <a:rPr lang="en-GB" dirty="0"/>
              <a:t> Mishra</a:t>
            </a:r>
          </a:p>
        </p:txBody>
      </p:sp>
    </p:spTree>
    <p:extLst>
      <p:ext uri="{BB962C8B-B14F-4D97-AF65-F5344CB8AC3E}">
        <p14:creationId xmlns:p14="http://schemas.microsoft.com/office/powerpoint/2010/main" val="73349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1150793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Using Nanomaterials to Purify Water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730" y="4873524"/>
            <a:ext cx="7503703" cy="111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/>
              <a:t>“</a:t>
            </a:r>
            <a:r>
              <a:rPr lang="en-GB" b="1" i="1" dirty="0"/>
              <a:t>By 2050, at least one in four people is likely to live in a country affected by chronic or recurring shortages of fresh water” – </a:t>
            </a:r>
            <a:r>
              <a:rPr lang="en-GB" b="1" dirty="0"/>
              <a:t>United Nations</a:t>
            </a:r>
            <a:endParaRPr lang="en-GB" dirty="0"/>
          </a:p>
          <a:p>
            <a:endParaRPr lang="en-GB" dirty="0"/>
          </a:p>
          <a:p>
            <a:endParaRPr lang="en-GB" altLang="en-US" dirty="0"/>
          </a:p>
        </p:txBody>
      </p:sp>
      <p:pic>
        <p:nvPicPr>
          <p:cNvPr id="14" name="Picture 2" descr="Goal 6 Clean Water and Sanitation">
            <a:extLst>
              <a:ext uri="{FF2B5EF4-FFF2-40B4-BE49-F238E27FC236}">
                <a16:creationId xmlns:a16="http://schemas.microsoft.com/office/drawing/2014/main" id="{BA60DAE5-25BB-41CA-A68B-96AC6F54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39" y="2923112"/>
            <a:ext cx="2927685" cy="29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2E7B0-7BA7-44CD-9511-2D57642CC1F0}"/>
              </a:ext>
            </a:extLst>
          </p:cNvPr>
          <p:cNvSpPr txBox="1"/>
          <p:nvPr/>
        </p:nvSpPr>
        <p:spPr>
          <a:xfrm>
            <a:off x="530053" y="6469117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United Nations, http://www.un.org/sustainabledevelopment/sustainable-development-goals/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7730" y="1926828"/>
            <a:ext cx="6021746" cy="534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Water is now a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critical resource:</a:t>
            </a:r>
          </a:p>
        </p:txBody>
      </p:sp>
      <p:sp>
        <p:nvSpPr>
          <p:cNvPr id="2" name="Rectangle 1"/>
          <p:cNvSpPr/>
          <p:nvPr/>
        </p:nvSpPr>
        <p:spPr>
          <a:xfrm>
            <a:off x="557730" y="2708808"/>
            <a:ext cx="7524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/>
              <a:t>“Approximately 30% of the global population are currently without a safe source of drinking water, which in turn leads to around half a million entirely preventable deaths a year” – </a:t>
            </a:r>
            <a:r>
              <a:rPr lang="en-GB" sz="2400" b="1" dirty="0"/>
              <a:t>World Health Organisation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982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Addressing the Problem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956526"/>
            <a:ext cx="11076538" cy="385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There is a clear necessity to develop a method of water purification for those living in areas most at risk of depending on poor quality water sources. This must be:</a:t>
            </a:r>
            <a:br>
              <a:rPr lang="en-GB" b="1" dirty="0"/>
            </a:br>
            <a:endParaRPr lang="en-GB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Safe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Cheap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Simple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Reliable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Robust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Point-of-source</a:t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8411" y="4090737"/>
            <a:ext cx="2526631" cy="12031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51679" y="3625714"/>
            <a:ext cx="304345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Solar-powered water purification?</a:t>
            </a:r>
          </a:p>
        </p:txBody>
      </p:sp>
    </p:spTree>
    <p:extLst>
      <p:ext uri="{BB962C8B-B14F-4D97-AF65-F5344CB8AC3E}">
        <p14:creationId xmlns:p14="http://schemas.microsoft.com/office/powerpoint/2010/main" val="3870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Solar Disinfection (SODIS)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834230"/>
            <a:ext cx="11308550" cy="9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The Sun’s natural disinfecting ability is utilised globally in areas where water resources are unsafe and resources are limited.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7053" t="36948" r="28210" b="17205"/>
          <a:stretch/>
        </p:blipFill>
        <p:spPr>
          <a:xfrm>
            <a:off x="696936" y="2786226"/>
            <a:ext cx="6036528" cy="350173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474733" y="3962979"/>
            <a:ext cx="0" cy="114822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3187" y="5112966"/>
            <a:ext cx="478309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chemeClr val="tx2">
                    <a:lumMod val="75000"/>
                  </a:schemeClr>
                </a:solidFill>
              </a:rPr>
              <a:t>Photocatalysis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using light to initiate chemical reactions</a:t>
            </a:r>
            <a:endParaRPr lang="en-GB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062" y="2942569"/>
            <a:ext cx="493321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Reduces bacterial content, but rates slow and doesn’t remove any chemical pollutants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31" y="6457485"/>
            <a:ext cx="41862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R.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Meierhofer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 and</a:t>
            </a:r>
            <a:r>
              <a:rPr lang="en-US" sz="1100" spc="3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G.</a:t>
            </a:r>
            <a:r>
              <a:rPr lang="en-US" sz="1100" spc="1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Landolt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ea typeface="Georgia" panose="02040502050405020303" pitchFamily="18" charset="0"/>
              </a:rPr>
              <a:t>Desalination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2009, </a:t>
            </a:r>
            <a:r>
              <a:rPr lang="en-US" sz="1100" b="1" dirty="0">
                <a:latin typeface="Calibri" panose="020F0502020204030204" pitchFamily="34" charset="0"/>
                <a:ea typeface="Georgia" panose="02040502050405020303" pitchFamily="18" charset="0"/>
              </a:rPr>
              <a:t>248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</a:t>
            </a:r>
            <a:r>
              <a:rPr lang="en-US" sz="1100" spc="22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144–151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833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63377" y="1944595"/>
            <a:ext cx="3964065" cy="402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3FE85606-5585-4CA3-9807-723CFD1F0239}"/>
              </a:ext>
            </a:extLst>
          </p:cNvPr>
          <p:cNvSpPr txBox="1">
            <a:spLocks/>
          </p:cNvSpPr>
          <p:nvPr/>
        </p:nvSpPr>
        <p:spPr>
          <a:xfrm>
            <a:off x="6952016" y="1992847"/>
            <a:ext cx="4785059" cy="1762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Size of band gap important for the photon energy required to initiate the chemical processes involved.</a:t>
            </a:r>
          </a:p>
          <a:p>
            <a:r>
              <a:rPr lang="en-GB" dirty="0"/>
              <a:t>For titania,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ΔE</a:t>
            </a:r>
            <a:r>
              <a:rPr lang="en-GB" b="1" baseline="-25000" dirty="0">
                <a:solidFill>
                  <a:schemeClr val="tx2">
                    <a:lumMod val="75000"/>
                  </a:schemeClr>
                </a:solidFill>
              </a:rPr>
              <a:t>TiO2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= 3.2 eV ~ 390 nm</a:t>
            </a:r>
          </a:p>
          <a:p>
            <a:r>
              <a:rPr lang="en-GB" dirty="0"/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4502CE-7F62-4887-916B-7B9BD96C4365}"/>
              </a:ext>
            </a:extLst>
          </p:cNvPr>
          <p:cNvSpPr txBox="1"/>
          <p:nvPr/>
        </p:nvSpPr>
        <p:spPr>
          <a:xfrm>
            <a:off x="6475997" y="5716751"/>
            <a:ext cx="51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b="1" dirty="0"/>
              <a:t>- Excitation of an electron from the VB to the CB</a:t>
            </a:r>
          </a:p>
          <a:p>
            <a:pPr marL="342900" indent="-342900">
              <a:buAutoNum type="arabicParenBoth"/>
            </a:pPr>
            <a:r>
              <a:rPr lang="en-GB" b="1" dirty="0"/>
              <a:t>- Charge recombination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363377" y="1628344"/>
            <a:ext cx="4326498" cy="4616012"/>
            <a:chOff x="1363377" y="1628344"/>
            <a:chExt cx="4326498" cy="46160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C9B21D-24CC-4AD6-8B41-3E18726128FD}"/>
                </a:ext>
              </a:extLst>
            </p:cNvPr>
            <p:cNvSpPr txBox="1"/>
            <p:nvPr/>
          </p:nvSpPr>
          <p:spPr>
            <a:xfrm>
              <a:off x="4817155" y="162834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</a:t>
              </a:r>
              <a:r>
                <a:rPr lang="en-GB" b="1" baseline="30000" dirty="0"/>
                <a:t>-</a:t>
              </a:r>
              <a:endParaRPr lang="en-GB" b="1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363377" y="2080447"/>
              <a:ext cx="4326498" cy="4163909"/>
              <a:chOff x="1375732" y="2082704"/>
              <a:chExt cx="4326498" cy="416390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1ADA7B-7338-4655-93F1-52BA715F3E38}"/>
                  </a:ext>
                </a:extLst>
              </p:cNvPr>
              <p:cNvSpPr txBox="1"/>
              <p:nvPr/>
            </p:nvSpPr>
            <p:spPr>
              <a:xfrm>
                <a:off x="1787398" y="4068377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hυ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9541C8-CF1F-44C6-8A98-24045DEE1775}"/>
                  </a:ext>
                </a:extLst>
              </p:cNvPr>
              <p:cNvSpPr txBox="1"/>
              <p:nvPr/>
            </p:nvSpPr>
            <p:spPr>
              <a:xfrm>
                <a:off x="4836623" y="5877281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D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620678E-FC76-4EBE-B4FF-DCBE8C41C927}"/>
                  </a:ext>
                </a:extLst>
              </p:cNvPr>
              <p:cNvCxnSpPr>
                <a:stCxn id="4" idx="3"/>
                <a:endCxn id="4" idx="5"/>
              </p:cNvCxnSpPr>
              <p:nvPr/>
            </p:nvCxnSpPr>
            <p:spPr>
              <a:xfrm>
                <a:off x="1943901" y="5381078"/>
                <a:ext cx="28030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FBFFC53-BBF3-4B68-BABA-4F6AA2AF92AA}"/>
                  </a:ext>
                </a:extLst>
              </p:cNvPr>
              <p:cNvCxnSpPr/>
              <p:nvPr/>
            </p:nvCxnSpPr>
            <p:spPr>
              <a:xfrm flipV="1">
                <a:off x="2676106" y="2513273"/>
                <a:ext cx="16486" cy="285311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5DDE187-6497-40A1-8C0E-8FD0324EF1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3594" y="2513273"/>
                <a:ext cx="755" cy="2839753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13">
                <a:extLst>
                  <a:ext uri="{FF2B5EF4-FFF2-40B4-BE49-F238E27FC236}">
                    <a16:creationId xmlns:a16="http://schemas.microsoft.com/office/drawing/2014/main" id="{6A6D5F34-6610-4E05-B0F4-879C5B3CA5A8}"/>
                  </a:ext>
                </a:extLst>
              </p:cNvPr>
              <p:cNvCxnSpPr/>
              <p:nvPr/>
            </p:nvCxnSpPr>
            <p:spPr>
              <a:xfrm rot="16200000" flipH="1">
                <a:off x="1834868" y="4606004"/>
                <a:ext cx="915318" cy="57872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1375970" y="2328608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CB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C27EB0-B927-42FF-B172-5F2498F57178}"/>
                  </a:ext>
                </a:extLst>
              </p:cNvPr>
              <p:cNvSpPr txBox="1"/>
              <p:nvPr/>
            </p:nvSpPr>
            <p:spPr>
              <a:xfrm>
                <a:off x="1375732" y="5195081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VB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87AD45-F081-4C20-8FFF-378921B63007}"/>
                  </a:ext>
                </a:extLst>
              </p:cNvPr>
              <p:cNvSpPr txBox="1"/>
              <p:nvPr/>
            </p:nvSpPr>
            <p:spPr>
              <a:xfrm>
                <a:off x="5378102" y="235532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5FF691-D1DB-4EDD-9736-3C6308B3E853}"/>
                  </a:ext>
                </a:extLst>
              </p:cNvPr>
              <p:cNvSpPr txBox="1"/>
              <p:nvPr/>
            </p:nvSpPr>
            <p:spPr>
              <a:xfrm>
                <a:off x="5249755" y="5081888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D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CD5158D-DAB4-40DB-9915-8189FA754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9777" y="2513273"/>
                <a:ext cx="1030" cy="28824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6A0BA6-0261-4A24-BB66-C9B145BF341F}"/>
                  </a:ext>
                </a:extLst>
              </p:cNvPr>
              <p:cNvSpPr txBox="1"/>
              <p:nvPr/>
            </p:nvSpPr>
            <p:spPr>
              <a:xfrm>
                <a:off x="4215351" y="375516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ΔE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20678E-FC76-4EBE-B4FF-DCBE8C41C927}"/>
                  </a:ext>
                </a:extLst>
              </p:cNvPr>
              <p:cNvCxnSpPr>
                <a:stCxn id="4" idx="1"/>
              </p:cNvCxnSpPr>
              <p:nvPr/>
            </p:nvCxnSpPr>
            <p:spPr>
              <a:xfrm flipV="1">
                <a:off x="1943901" y="2513274"/>
                <a:ext cx="2803018" cy="209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7394">
                <a:off x="4538004" y="2082704"/>
                <a:ext cx="951058" cy="61574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14313">
                <a:off x="4466376" y="5296191"/>
                <a:ext cx="951058" cy="615749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2283873" y="3193176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(1)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3018390" y="3193176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(2)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2578611" y="2158808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e</a:t>
                </a:r>
                <a:r>
                  <a:rPr lang="en-GB" b="1" baseline="30000" dirty="0"/>
                  <a:t>-</a:t>
                </a:r>
                <a:endParaRPr lang="en-GB" b="1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3315027" y="536638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h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</p:grpSp>
      </p:grpSp>
      <p:sp>
        <p:nvSpPr>
          <p:cNvPr id="69" name="Content Placeholder 32">
            <a:extLst>
              <a:ext uri="{FF2B5EF4-FFF2-40B4-BE49-F238E27FC236}">
                <a16:creationId xmlns:a16="http://schemas.microsoft.com/office/drawing/2014/main" id="{3FE85606-5585-4CA3-9807-723CFD1F0239}"/>
              </a:ext>
            </a:extLst>
          </p:cNvPr>
          <p:cNvSpPr txBox="1">
            <a:spLocks/>
          </p:cNvSpPr>
          <p:nvPr/>
        </p:nvSpPr>
        <p:spPr>
          <a:xfrm>
            <a:off x="7132607" y="4636280"/>
            <a:ext cx="4604468" cy="1045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Problem of UV light being necessary to activate titania</a:t>
            </a:r>
          </a:p>
          <a:p>
            <a:r>
              <a:rPr lang="en-GB" dirty="0"/>
              <a:t>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9457899" y="3384645"/>
            <a:ext cx="0" cy="1050807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719E79D9-CB77-405E-B8CF-1DC0A7DA7D90}"/>
              </a:ext>
            </a:extLst>
          </p:cNvPr>
          <p:cNvSpPr txBox="1">
            <a:spLocks/>
          </p:cNvSpPr>
          <p:nvPr/>
        </p:nvSpPr>
        <p:spPr>
          <a:xfrm>
            <a:off x="557731" y="1151054"/>
            <a:ext cx="807720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800" b="1" i="1">
                <a:solidFill>
                  <a:schemeClr val="tx2">
                    <a:lumMod val="75000"/>
                  </a:schemeClr>
                </a:solidFill>
              </a:rPr>
              <a:t>The Photocatalysis Process</a:t>
            </a:r>
            <a:endParaRPr lang="en-GB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 Photocatalysis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F1B4C-19E0-4D1C-870C-ACC83AB51F99}"/>
              </a:ext>
            </a:extLst>
          </p:cNvPr>
          <p:cNvSpPr txBox="1"/>
          <p:nvPr/>
        </p:nvSpPr>
        <p:spPr>
          <a:xfrm>
            <a:off x="4184639" y="2036476"/>
            <a:ext cx="4450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/>
              <a:t>TiO</a:t>
            </a:r>
            <a:r>
              <a:rPr lang="en-GB" altLang="en-US" sz="3200" b="1" baseline="-25000" dirty="0"/>
              <a:t>2</a:t>
            </a:r>
            <a:r>
              <a:rPr lang="en-GB" altLang="en-US" sz="3200" b="1" dirty="0"/>
              <a:t> + </a:t>
            </a:r>
            <a:r>
              <a:rPr lang="en-GB" altLang="en-US" sz="3200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l-GR" altLang="en-US" sz="3200" b="1" i="1" dirty="0">
                <a:solidFill>
                  <a:schemeClr val="tx2">
                    <a:lumMod val="75000"/>
                  </a:schemeClr>
                </a:solidFill>
              </a:rPr>
              <a:t>υ</a:t>
            </a:r>
            <a:r>
              <a:rPr lang="en-GB" alt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200" b="1" dirty="0">
                <a:sym typeface="Wingdings" panose="05000000000000000000" pitchFamily="2" charset="2"/>
              </a:rPr>
              <a:t></a:t>
            </a:r>
            <a:r>
              <a:rPr lang="en-GB" altLang="en-US" sz="3200" b="1" dirty="0"/>
              <a:t> TiO</a:t>
            </a:r>
            <a:r>
              <a:rPr lang="en-GB" altLang="en-US" sz="3200" b="1" baseline="-25000" dirty="0"/>
              <a:t>2</a:t>
            </a:r>
            <a:r>
              <a:rPr lang="en-GB" altLang="en-US" sz="3200" b="1" dirty="0"/>
              <a:t> (e</a:t>
            </a:r>
            <a:r>
              <a:rPr lang="en-GB" altLang="en-US" sz="3200" b="1" baseline="30000" dirty="0"/>
              <a:t>-</a:t>
            </a:r>
            <a:r>
              <a:rPr lang="en-GB" altLang="en-US" sz="3200" b="1" dirty="0"/>
              <a:t> + h</a:t>
            </a:r>
            <a:r>
              <a:rPr lang="en-GB" altLang="en-US" sz="3200" b="1" baseline="30000" dirty="0"/>
              <a:t>+</a:t>
            </a:r>
            <a:r>
              <a:rPr lang="en-GB" altLang="en-US" sz="3200" b="1" dirty="0"/>
              <a:t>)</a:t>
            </a:r>
          </a:p>
          <a:p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C609D-16A0-4A60-84FD-18723FEDF8EC}"/>
              </a:ext>
            </a:extLst>
          </p:cNvPr>
          <p:cNvSpPr txBox="1"/>
          <p:nvPr/>
        </p:nvSpPr>
        <p:spPr>
          <a:xfrm>
            <a:off x="708318" y="2956326"/>
            <a:ext cx="411042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GB" altLang="en-US" sz="2800" dirty="0"/>
              <a:t>e</a:t>
            </a:r>
            <a:r>
              <a:rPr lang="en-GB" altLang="en-US" sz="2800" baseline="30000" dirty="0"/>
              <a:t>-</a:t>
            </a:r>
            <a:r>
              <a:rPr lang="en-GB" altLang="en-US" sz="2800" dirty="0"/>
              <a:t> + M</a:t>
            </a:r>
            <a:r>
              <a:rPr lang="en-GB" altLang="en-US" sz="2800" baseline="30000" dirty="0"/>
              <a:t>n+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</a:t>
            </a:r>
            <a:r>
              <a:rPr lang="en-GB" altLang="en-US" sz="2800" dirty="0"/>
              <a:t> </a:t>
            </a:r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GB" altLang="en-US" sz="2800" b="1" baseline="30000" dirty="0">
                <a:solidFill>
                  <a:schemeClr val="bg2">
                    <a:lumMod val="25000"/>
                  </a:schemeClr>
                </a:solidFill>
              </a:rPr>
              <a:t>(n-1)+</a:t>
            </a:r>
          </a:p>
          <a:p>
            <a:pPr algn="ctr" eaLnBrk="1" hangingPunct="1"/>
            <a:r>
              <a:rPr lang="en-GB" altLang="en-US" sz="2800" dirty="0"/>
              <a:t>O</a:t>
            </a:r>
            <a:r>
              <a:rPr lang="en-GB" altLang="en-US" sz="2800" baseline="-25000" dirty="0"/>
              <a:t>2 </a:t>
            </a:r>
            <a:r>
              <a:rPr lang="en-GB" altLang="en-US" sz="2800" dirty="0"/>
              <a:t>+ e</a:t>
            </a:r>
            <a:r>
              <a:rPr lang="en-GB" altLang="en-US" sz="2800" baseline="30000" dirty="0"/>
              <a:t>-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 O</a:t>
            </a:r>
            <a:r>
              <a:rPr lang="en-GB" altLang="en-US" sz="2800" baseline="-25000" dirty="0">
                <a:sym typeface="Wingdings" panose="05000000000000000000" pitchFamily="2" charset="2"/>
              </a:rPr>
              <a:t>2</a:t>
            </a:r>
            <a:r>
              <a:rPr lang="en-GB" altLang="en-US" sz="2800" baseline="30000" dirty="0">
                <a:sym typeface="Wingdings" panose="05000000000000000000" pitchFamily="2" charset="2"/>
              </a:rPr>
              <a:t>-</a:t>
            </a:r>
          </a:p>
          <a:p>
            <a:pPr algn="ctr" eaLnBrk="1" hangingPunct="1"/>
            <a:r>
              <a:rPr lang="en-GB" altLang="en-US" sz="2800" dirty="0">
                <a:sym typeface="Wingdings" panose="05000000000000000000" pitchFamily="2" charset="2"/>
              </a:rPr>
              <a:t>O</a:t>
            </a:r>
            <a:r>
              <a:rPr lang="en-GB" altLang="en-US" sz="2800" baseline="-25000" dirty="0">
                <a:sym typeface="Wingdings" panose="05000000000000000000" pitchFamily="2" charset="2"/>
              </a:rPr>
              <a:t>2</a:t>
            </a:r>
            <a:r>
              <a:rPr lang="en-GB" altLang="en-US" sz="2800" dirty="0">
                <a:sym typeface="Wingdings" panose="05000000000000000000" pitchFamily="2" charset="2"/>
              </a:rPr>
              <a:t> + 2e</a:t>
            </a:r>
            <a:r>
              <a:rPr lang="en-GB" altLang="en-US" sz="2800" baseline="30000" dirty="0">
                <a:sym typeface="Wingdings" panose="05000000000000000000" pitchFamily="2" charset="2"/>
              </a:rPr>
              <a:t>-</a:t>
            </a:r>
            <a:r>
              <a:rPr lang="en-GB" altLang="en-US" sz="2800" dirty="0">
                <a:sym typeface="Wingdings" panose="05000000000000000000" pitchFamily="2" charset="2"/>
              </a:rPr>
              <a:t> + 2H</a:t>
            </a:r>
            <a:r>
              <a:rPr lang="en-GB" altLang="en-US" sz="2800" baseline="30000" dirty="0">
                <a:sym typeface="Wingdings" panose="05000000000000000000" pitchFamily="2" charset="2"/>
              </a:rPr>
              <a:t>+</a:t>
            </a:r>
            <a:r>
              <a:rPr lang="en-GB" altLang="en-US" sz="2800" dirty="0">
                <a:sym typeface="Wingdings" panose="05000000000000000000" pitchFamily="2" charset="2"/>
              </a:rPr>
              <a:t>  </a:t>
            </a:r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H</a:t>
            </a:r>
            <a:r>
              <a:rPr lang="en-GB" altLang="en-US" sz="2800" b="1" baseline="-25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GB" altLang="en-US" sz="2800" b="1" baseline="-25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2</a:t>
            </a:r>
          </a:p>
          <a:p>
            <a:pPr algn="ctr" eaLnBrk="1" hangingPunct="1"/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H</a:t>
            </a:r>
            <a:r>
              <a:rPr lang="en-GB" altLang="en-US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GB" altLang="en-US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altLang="en-US" sz="2800" baseline="-25000" dirty="0">
                <a:sym typeface="Wingdings" panose="05000000000000000000" pitchFamily="2" charset="2"/>
              </a:rPr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+ H</a:t>
            </a:r>
            <a:r>
              <a:rPr lang="en-GB" altLang="en-US" sz="2800" baseline="30000" dirty="0">
                <a:sym typeface="Wingdings" panose="05000000000000000000" pitchFamily="2" charset="2"/>
              </a:rPr>
              <a:t>+</a:t>
            </a:r>
            <a:r>
              <a:rPr lang="en-GB" altLang="en-US" sz="2800" dirty="0">
                <a:sym typeface="Wingdings" panose="05000000000000000000" pitchFamily="2" charset="2"/>
              </a:rPr>
              <a:t> + e</a:t>
            </a:r>
            <a:r>
              <a:rPr lang="en-GB" altLang="en-US" sz="2800" baseline="30000" dirty="0">
                <a:sym typeface="Wingdings" panose="05000000000000000000" pitchFamily="2" charset="2"/>
              </a:rPr>
              <a:t>-</a:t>
            </a:r>
            <a:r>
              <a:rPr lang="en-GB" altLang="en-US" sz="2800" dirty="0">
                <a:sym typeface="Wingdings" panose="05000000000000000000" pitchFamily="2" charset="2"/>
              </a:rPr>
              <a:t>  </a:t>
            </a:r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OH </a:t>
            </a:r>
            <a:r>
              <a:rPr lang="en-GB" altLang="en-US" sz="2800" dirty="0">
                <a:sym typeface="Wingdings" panose="05000000000000000000" pitchFamily="2" charset="2"/>
              </a:rPr>
              <a:t>+ H</a:t>
            </a:r>
            <a:r>
              <a:rPr lang="en-GB" altLang="en-US" sz="2800" baseline="-25000" dirty="0">
                <a:sym typeface="Wingdings" panose="05000000000000000000" pitchFamily="2" charset="2"/>
              </a:rPr>
              <a:t>2</a:t>
            </a:r>
            <a:r>
              <a:rPr lang="en-GB" altLang="en-US" sz="2800" dirty="0">
                <a:sym typeface="Wingdings" panose="05000000000000000000" pitchFamily="2" charset="2"/>
              </a:rPr>
              <a:t>O</a:t>
            </a:r>
            <a:endParaRPr lang="en-GB" altLang="en-US" sz="2800" dirty="0"/>
          </a:p>
          <a:p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171009" y="3185799"/>
            <a:ext cx="5138057" cy="17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h</a:t>
            </a:r>
            <a:r>
              <a:rPr lang="en-GB" altLang="en-US" sz="2800" baseline="30000" dirty="0"/>
              <a:t>+</a:t>
            </a:r>
            <a:r>
              <a:rPr lang="en-GB" altLang="en-US" sz="2800" dirty="0"/>
              <a:t> + H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O </a:t>
            </a:r>
            <a:r>
              <a:rPr lang="en-GB" altLang="en-US" sz="2800" dirty="0">
                <a:sym typeface="Wingdings" panose="05000000000000000000" pitchFamily="2" charset="2"/>
              </a:rPr>
              <a:t>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OH </a:t>
            </a:r>
            <a:r>
              <a:rPr lang="en-GB" altLang="en-US" sz="2800" dirty="0"/>
              <a:t>+ H</a:t>
            </a:r>
            <a:r>
              <a:rPr lang="en-GB" altLang="en-US" sz="2800" baseline="30000" dirty="0"/>
              <a:t>+</a:t>
            </a:r>
          </a:p>
          <a:p>
            <a:r>
              <a:rPr lang="en-GB" altLang="en-US" sz="2800" dirty="0"/>
              <a:t>h</a:t>
            </a:r>
            <a:r>
              <a:rPr lang="en-GB" altLang="en-US" sz="2800" baseline="30000" dirty="0"/>
              <a:t>+</a:t>
            </a:r>
            <a:r>
              <a:rPr lang="en-GB" altLang="en-US" sz="2800" dirty="0"/>
              <a:t> + OH</a:t>
            </a:r>
            <a:r>
              <a:rPr lang="en-GB" altLang="en-US" sz="2800" baseline="30000" dirty="0"/>
              <a:t>-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</a:t>
            </a:r>
            <a:r>
              <a:rPr lang="en-GB" altLang="en-US" sz="2800" dirty="0"/>
              <a:t> </a:t>
            </a:r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OH </a:t>
            </a:r>
            <a:endParaRPr lang="en-GB" altLang="en-US" sz="2800" b="1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OH </a:t>
            </a:r>
            <a:r>
              <a:rPr lang="en-GB" altLang="en-US" sz="2800" dirty="0"/>
              <a:t>+ R</a:t>
            </a:r>
            <a:r>
              <a:rPr lang="en-GB" altLang="en-US" sz="2800" baseline="-25000" dirty="0"/>
              <a:t>(ads)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 </a:t>
            </a:r>
            <a:r>
              <a:rPr lang="en-GB" altLang="en-US" sz="2800" b="1" baseline="30000" dirty="0">
                <a:sym typeface="Wingdings" panose="05000000000000000000" pitchFamily="2" charset="2"/>
              </a:rPr>
              <a:t>.</a:t>
            </a:r>
            <a:r>
              <a:rPr lang="en-GB" altLang="en-US" sz="2800" dirty="0"/>
              <a:t>R</a:t>
            </a:r>
            <a:r>
              <a:rPr lang="en-GB" altLang="en-US" sz="2800" baseline="-25000" dirty="0"/>
              <a:t>(ads)</a:t>
            </a:r>
            <a:r>
              <a:rPr lang="en-GB" altLang="en-US" sz="2800" dirty="0"/>
              <a:t> + H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O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80BE3-130B-4EAA-9F62-AF575E005935}"/>
              </a:ext>
            </a:extLst>
          </p:cNvPr>
          <p:cNvSpPr txBox="1"/>
          <p:nvPr/>
        </p:nvSpPr>
        <p:spPr>
          <a:xfrm>
            <a:off x="1510586" y="5210066"/>
            <a:ext cx="9420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Highly oxidising species </a:t>
            </a:r>
            <a:r>
              <a:rPr lang="en-GB" sz="2400" dirty="0"/>
              <a:t>– lead to advanced oxidation processes</a:t>
            </a:r>
            <a:endParaRPr lang="en-GB" sz="2800" dirty="0"/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Hazardous molecules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CO</a:t>
            </a:r>
            <a:r>
              <a:rPr lang="en-GB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+ H</a:t>
            </a:r>
            <a:r>
              <a:rPr lang="en-GB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A9844-E2FD-4570-9AC4-08870A7DF33C}"/>
              </a:ext>
            </a:extLst>
          </p:cNvPr>
          <p:cNvSpPr txBox="1"/>
          <p:nvPr/>
        </p:nvSpPr>
        <p:spPr>
          <a:xfrm>
            <a:off x="531616" y="6445853"/>
            <a:ext cx="6837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err="1"/>
              <a:t>Encyclopedia</a:t>
            </a:r>
            <a:r>
              <a:rPr lang="en-GB" sz="1100" i="1" dirty="0"/>
              <a:t> of Nanoscience and Nanotechnology</a:t>
            </a:r>
            <a:r>
              <a:rPr lang="en-GB" sz="1100" dirty="0"/>
              <a:t>, Yamashita and Takeuchi, American </a:t>
            </a:r>
            <a:r>
              <a:rPr lang="en-GB" sz="1100" dirty="0" err="1"/>
              <a:t>Scientificc</a:t>
            </a:r>
            <a:r>
              <a:rPr lang="en-GB" sz="1100" dirty="0"/>
              <a:t> Publishers, </a:t>
            </a:r>
            <a:r>
              <a:rPr lang="en-GB" sz="1100" b="1" dirty="0"/>
              <a:t>9</a:t>
            </a:r>
            <a:r>
              <a:rPr lang="en-GB" sz="1100" dirty="0"/>
              <a:t>, 2004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673668" y="2648659"/>
            <a:ext cx="2695076" cy="1359569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33485" y="2655704"/>
            <a:ext cx="147145" cy="557294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 Photocatalysis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A9844-E2FD-4570-9AC4-08870A7DF33C}"/>
              </a:ext>
            </a:extLst>
          </p:cNvPr>
          <p:cNvSpPr txBox="1"/>
          <p:nvPr/>
        </p:nvSpPr>
        <p:spPr>
          <a:xfrm>
            <a:off x="531616" y="6445853"/>
            <a:ext cx="6837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err="1"/>
              <a:t>Encyclopedia</a:t>
            </a:r>
            <a:r>
              <a:rPr lang="en-GB" sz="1100" i="1" dirty="0"/>
              <a:t> of Nanoscience and Nanotechnology</a:t>
            </a:r>
            <a:r>
              <a:rPr lang="en-GB" sz="1100" dirty="0"/>
              <a:t>, Yamashita and Takeuchi, American Scientific Publishers, </a:t>
            </a:r>
            <a:r>
              <a:rPr lang="en-GB" sz="1100" b="1" dirty="0"/>
              <a:t>9</a:t>
            </a:r>
            <a:r>
              <a:rPr lang="en-GB" sz="1100" dirty="0"/>
              <a:t>, 2004</a:t>
            </a:r>
          </a:p>
        </p:txBody>
      </p:sp>
      <p:sp>
        <p:nvSpPr>
          <p:cNvPr id="40" name="Oval 39"/>
          <p:cNvSpPr/>
          <p:nvPr/>
        </p:nvSpPr>
        <p:spPr>
          <a:xfrm>
            <a:off x="1124951" y="1812375"/>
            <a:ext cx="4450283" cy="443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6096000" y="3555114"/>
            <a:ext cx="2571078" cy="9466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863309" y="3747557"/>
            <a:ext cx="145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TiO</a:t>
            </a:r>
            <a:r>
              <a:rPr lang="en-GB" sz="2800" baseline="-25000" dirty="0"/>
              <a:t>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079412" y="3472348"/>
            <a:ext cx="260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Hazardous Materials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18322" y="4241450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Dyes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8475" y="3065176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Bacteria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2149" y="5420424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Pharmaceuticals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9802" y="4757431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Detergents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69206" y="2421254"/>
            <a:ext cx="300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Endocrine disruptors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920080" y="1727316"/>
            <a:ext cx="2606606" cy="1685925"/>
            <a:chOff x="9107346" y="1727316"/>
            <a:chExt cx="2606606" cy="1685925"/>
          </a:xfrm>
        </p:grpSpPr>
        <p:sp>
          <p:nvSpPr>
            <p:cNvPr id="41" name="Oval 40"/>
            <p:cNvSpPr/>
            <p:nvPr/>
          </p:nvSpPr>
          <p:spPr>
            <a:xfrm>
              <a:off x="9547285" y="1727316"/>
              <a:ext cx="1726729" cy="168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07346" y="2183752"/>
              <a:ext cx="260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CO</a:t>
              </a:r>
              <a:r>
                <a:rPr lang="en-GB" sz="3600" baseline="-25000" dirty="0"/>
                <a:t>2</a:t>
              </a:r>
              <a:endParaRPr lang="en-GB" sz="3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20080" y="4577461"/>
            <a:ext cx="2606606" cy="1685925"/>
            <a:chOff x="9254955" y="4461965"/>
            <a:chExt cx="2606606" cy="1685925"/>
          </a:xfrm>
        </p:grpSpPr>
        <p:sp>
          <p:nvSpPr>
            <p:cNvPr id="42" name="Oval 41"/>
            <p:cNvSpPr/>
            <p:nvPr/>
          </p:nvSpPr>
          <p:spPr>
            <a:xfrm>
              <a:off x="9645897" y="4461965"/>
              <a:ext cx="1726729" cy="168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54955" y="4978076"/>
              <a:ext cx="260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H</a:t>
              </a:r>
              <a:r>
                <a:rPr lang="en-GB" sz="3600" baseline="-25000" dirty="0"/>
                <a:t>2</a:t>
              </a:r>
              <a:r>
                <a:rPr lang="en-GB" sz="3600" dirty="0"/>
                <a:t>O</a:t>
              </a:r>
              <a:endParaRPr lang="en-GB" sz="2400" dirty="0"/>
            </a:p>
          </p:txBody>
        </p:sp>
      </p:grpSp>
      <p:sp>
        <p:nvSpPr>
          <p:cNvPr id="52" name="Plus 51"/>
          <p:cNvSpPr/>
          <p:nvPr/>
        </p:nvSpPr>
        <p:spPr>
          <a:xfrm>
            <a:off x="9818209" y="3597137"/>
            <a:ext cx="712353" cy="72401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un 54"/>
          <p:cNvSpPr/>
          <p:nvPr/>
        </p:nvSpPr>
        <p:spPr>
          <a:xfrm>
            <a:off x="6176134" y="1803440"/>
            <a:ext cx="1975944" cy="189202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935685" y="2580181"/>
            <a:ext cx="62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424055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Photocatalysis for Water Purification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BB3959C-85EA-4431-9FDB-6A862CAC1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976164"/>
              </p:ext>
            </p:extLst>
          </p:nvPr>
        </p:nvGraphicFramePr>
        <p:xfrm>
          <a:off x="557729" y="2244461"/>
          <a:ext cx="10319536" cy="1872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6343">
                  <a:extLst>
                    <a:ext uri="{9D8B030D-6E8A-4147-A177-3AD203B41FA5}">
                      <a16:colId xmlns:a16="http://schemas.microsoft.com/office/drawing/2014/main" val="3557682892"/>
                    </a:ext>
                  </a:extLst>
                </a:gridCol>
                <a:gridCol w="4913193">
                  <a:extLst>
                    <a:ext uri="{9D8B030D-6E8A-4147-A177-3AD203B41FA5}">
                      <a16:colId xmlns:a16="http://schemas.microsoft.com/office/drawing/2014/main" val="3534854193"/>
                    </a:ext>
                  </a:extLst>
                </a:gridCol>
              </a:tblGrid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726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Low operational and installation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energy lamps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7294"/>
                  </a:ext>
                </a:extLst>
              </a:tr>
              <a:tr h="407612">
                <a:tc>
                  <a:txBody>
                    <a:bodyPr/>
                    <a:lstStyle/>
                    <a:p>
                      <a:r>
                        <a:rPr lang="en-GB" dirty="0"/>
                        <a:t>Non-professional and unmanned operation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Catalyst recovery from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61267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avoid use of dangerous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01753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work on small and large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32007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561C59E3-CC8D-46BA-A0A4-63A635402398}"/>
              </a:ext>
            </a:extLst>
          </p:cNvPr>
          <p:cNvSpPr/>
          <p:nvPr/>
        </p:nvSpPr>
        <p:spPr>
          <a:xfrm rot="5400000">
            <a:off x="8189573" y="1784644"/>
            <a:ext cx="491733" cy="52311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7E604-76B8-4328-B27A-40F5364FF6DB}"/>
              </a:ext>
            </a:extLst>
          </p:cNvPr>
          <p:cNvSpPr txBox="1"/>
          <p:nvPr/>
        </p:nvSpPr>
        <p:spPr>
          <a:xfrm>
            <a:off x="6121194" y="4855632"/>
            <a:ext cx="46284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Tackle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Solar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photocatalysis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Immobilising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the catalyst on a support</a:t>
            </a:r>
          </a:p>
        </p:txBody>
      </p:sp>
    </p:spTree>
    <p:extLst>
      <p:ext uri="{BB962C8B-B14F-4D97-AF65-F5344CB8AC3E}">
        <p14:creationId xmlns:p14="http://schemas.microsoft.com/office/powerpoint/2010/main" val="17770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1237</Words>
  <Application>Microsoft Office PowerPoint</Application>
  <PresentationFormat>Widescreen</PresentationFormat>
  <Paragraphs>187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PowerPoint Presentation</vt:lpstr>
      <vt:lpstr>The Robertson Research Group</vt:lpstr>
      <vt:lpstr>Using Nanomaterials to Purify Water</vt:lpstr>
      <vt:lpstr>Addressing the Problem</vt:lpstr>
      <vt:lpstr>Solar Disinfection (SODIS)</vt:lpstr>
      <vt:lpstr>PowerPoint Presentation</vt:lpstr>
      <vt:lpstr>The Photocatalysis Process</vt:lpstr>
      <vt:lpstr>The Photocatalysis Process</vt:lpstr>
      <vt:lpstr>Photocatalysis for Water Purification</vt:lpstr>
      <vt:lpstr>PowerPoint Presentation</vt:lpstr>
      <vt:lpstr>Previous Work in The Robertson Group</vt:lpstr>
      <vt:lpstr>Immobilising the Photocatalysts</vt:lpstr>
      <vt:lpstr>Solar Photocatalysis</vt:lpstr>
      <vt:lpstr>Real-world Testing in India</vt:lpstr>
      <vt:lpstr>Methodology</vt:lpstr>
      <vt:lpstr>Water Sources</vt:lpstr>
      <vt:lpstr>Results – General Observations</vt:lpstr>
      <vt:lpstr>Results – TDS, Salt and Conductivity Levels</vt:lpstr>
      <vt:lpstr>Results – Bacterial Colony Counts</vt:lpstr>
      <vt:lpstr>Results – Bacterial Colony Counts</vt:lpstr>
      <vt:lpstr>Results – Bacterial Colony Counts</vt:lpstr>
      <vt:lpstr>Further Interesting Findings</vt:lpstr>
      <vt:lpstr>Conclusions</vt:lpstr>
      <vt:lpstr>Acknowledgements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PORLEY Victoria</dc:creator>
  <cp:lastModifiedBy>Laura Logie</cp:lastModifiedBy>
  <cp:revision>87</cp:revision>
  <cp:lastPrinted>2019-07-08T07:11:03Z</cp:lastPrinted>
  <dcterms:created xsi:type="dcterms:W3CDTF">2019-05-22T09:08:02Z</dcterms:created>
  <dcterms:modified xsi:type="dcterms:W3CDTF">2019-07-08T07:11:20Z</dcterms:modified>
</cp:coreProperties>
</file>