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9" r:id="rId2"/>
    <p:sldId id="270" r:id="rId3"/>
    <p:sldId id="284" r:id="rId4"/>
    <p:sldId id="305" r:id="rId5"/>
    <p:sldId id="307" r:id="rId6"/>
    <p:sldId id="306" r:id="rId7"/>
    <p:sldId id="257" r:id="rId8"/>
    <p:sldId id="271" r:id="rId9"/>
    <p:sldId id="309" r:id="rId10"/>
    <p:sldId id="310" r:id="rId11"/>
    <p:sldId id="315" r:id="rId12"/>
    <p:sldId id="317" r:id="rId13"/>
    <p:sldId id="272" r:id="rId14"/>
    <p:sldId id="312" r:id="rId15"/>
    <p:sldId id="316" r:id="rId16"/>
    <p:sldId id="314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AFE7"/>
    <a:srgbClr val="A86E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402677-E8BD-4BCA-A258-C94EB802A1D4}" v="871" dt="2023-03-01T14:44:48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yuhi-my.sharepoint.com/personal/17028884_uhi_ac_uk/Documents/Desktop/021022_drugsqua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olorimetric\amx-25mgL_ZnO-1gL_50mL_UVcool2.xls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olorimetric\amx-25mgL_ZnO-1gL_50mL_UVcool2.xls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olorimetric\par-25mgL_CuO-1gL_50mL_Dark3.xls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myuhi-my.sharepoint.com/personal/17028884_uhi_ac_uk/Documents/Desktop/par-25mgL_ZnO-1gL_50mL_UVvsDaylight.xls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myuhi-my.sharepoint.com/personal/17028884_uhi_ac_uk/Documents/Desktop/amx-25mgL_ZnO-1gL_50mL_UV_e.xls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myuhi-my.sharepoint.com/personal/17028884_uhi_ac_uk/Documents/Desktop/OH_ZnO_UV_2_10minComplete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myuhi-my.sharepoint.com/personal/17028884_uhi_ac_uk/Documents/Desktop/OH_ZnO_UV_2_10minComplete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myuhi-my.sharepoint.com/personal/17028884_uhi_ac_uk/Documents/Desktop/OH_ZnO_UV_2_10minComplete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olorimetric\par-25mgL_CuO-1gL_50mL_Dark3.xls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https://myuhi-my.sharepoint.com/personal/17028884_uhi_ac_uk/Documents/Desktop/par-25mgL_ZnO-1gL_50mL_UVvsDaylight.xls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yuhi-my.sharepoint.com/personal/17028884_uhi_ac_uk/Documents/Desktop/021022_drugsquant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https://myuhi-my.sharepoint.com/personal/17028884_uhi_ac_uk/Documents/Desktop/amx-25mgL_ZnO-1gL_50mL_UV_e.xls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https://myuhi-my.sharepoint.com/personal/17028884_uhi_ac_uk/Documents/Desktop/OH_ZnO_UV_2_10minComplete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olorimetric\par-25mgL_CuO-1gL_50mL_Dark3.xls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https://myuhi-my.sharepoint.com/personal/17028884_uhi_ac_uk/Documents/Desktop/par-25mgL_ZnO-1gL_50mL_UVvsDaylight.xls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https://myuhi-my.sharepoint.com/personal/17028884_uhi_ac_uk/Documents/Desktop/amx-25mgL_ZnO-1gL_50mL_UV_e.xls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myuhi-my.sharepoint.com/personal/17028884_uhi_ac_uk/Documents/Desktop/021022_drugsquant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myuhi-my.sharepoint.com/personal/17028884_uhi_ac_uk/Documents/Desktop/021022_drugsquant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myuhi-my.sharepoint.com/personal/17028884_uhi_ac_uk/Documents/Desktop/021022_drugsquant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myuhi-my.sharepoint.com/personal/17028884_uhi_ac_uk/Documents/Desktop/par-25mgL_ZnO-1gL_50mL_UVvsDaylight.xls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myuhi-my.sharepoint.com/personal/17028884_uhi_ac_uk/Documents/Desktop/amx-25mgL_ZnO-1gL_50mL_UV_e.xls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https://myuhi-my.sharepoint.com/personal/17028884_uhi_ac_uk/Documents/Desktop/par-25mgL_ZnO-1gL_50mL_UVvsDaylight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https://myuhi-my.sharepoint.com/personal/17028884_uhi_ac_uk/Documents/Desktop/par-25mgL_ZnO-1gL_50mL_UVvsDaylight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 b="0" dirty="0"/>
              <a:t>PARACETAMOL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7.7902632550694961E-2"/>
                  <c:y val="-0.21570762287807549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Sheet1!$H$198:$H$212</c:f>
              <c:numCache>
                <c:formatCode>General</c:formatCode>
                <c:ptCount val="1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  <c:pt idx="7">
                  <c:v>75</c:v>
                </c:pt>
                <c:pt idx="8">
                  <c:v>100</c:v>
                </c:pt>
                <c:pt idx="9">
                  <c:v>200</c:v>
                </c:pt>
                <c:pt idx="10">
                  <c:v>300</c:v>
                </c:pt>
                <c:pt idx="11">
                  <c:v>400</c:v>
                </c:pt>
                <c:pt idx="12">
                  <c:v>500</c:v>
                </c:pt>
                <c:pt idx="13">
                  <c:v>600</c:v>
                </c:pt>
                <c:pt idx="14">
                  <c:v>800</c:v>
                </c:pt>
              </c:numCache>
            </c:numRef>
          </c:xVal>
          <c:yVal>
            <c:numRef>
              <c:f>Sheet1!$I$198:$I$212</c:f>
              <c:numCache>
                <c:formatCode>General</c:formatCode>
                <c:ptCount val="15"/>
                <c:pt idx="2">
                  <c:v>9129</c:v>
                </c:pt>
                <c:pt idx="3">
                  <c:v>9804</c:v>
                </c:pt>
                <c:pt idx="4">
                  <c:v>18580</c:v>
                </c:pt>
                <c:pt idx="5">
                  <c:v>20420</c:v>
                </c:pt>
                <c:pt idx="6">
                  <c:v>21250</c:v>
                </c:pt>
                <c:pt idx="7">
                  <c:v>21950</c:v>
                </c:pt>
                <c:pt idx="8">
                  <c:v>27910</c:v>
                </c:pt>
                <c:pt idx="9">
                  <c:v>45080</c:v>
                </c:pt>
                <c:pt idx="10">
                  <c:v>67030</c:v>
                </c:pt>
                <c:pt idx="11">
                  <c:v>77880</c:v>
                </c:pt>
                <c:pt idx="12">
                  <c:v>104300</c:v>
                </c:pt>
                <c:pt idx="13">
                  <c:v>110000</c:v>
                </c:pt>
                <c:pt idx="14">
                  <c:v>143100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E85-4A0B-8ADF-D1E8CDE865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7868848"/>
        <c:axId val="317897384"/>
      </c:scatterChart>
      <c:valAx>
        <c:axId val="317868848"/>
        <c:scaling>
          <c:orientation val="minMax"/>
          <c:max val="8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/>
                  <a:t>drug</a:t>
                </a:r>
                <a:r>
                  <a:rPr lang="en-GB" b="1" baseline="0" dirty="0"/>
                  <a:t> concentration (</a:t>
                </a:r>
                <a:r>
                  <a:rPr lang="en-GB" b="1" dirty="0"/>
                  <a:t>ng/L)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7897384"/>
        <c:crosses val="autoZero"/>
        <c:crossBetween val="midCat"/>
      </c:valAx>
      <c:valAx>
        <c:axId val="317897384"/>
        <c:scaling>
          <c:orientation val="minMax"/>
          <c:max val="15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78688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648015448055783E-2"/>
          <c:y val="0.1855712642134407"/>
          <c:w val="0.9151437260172306"/>
          <c:h val="0.58056912555617213"/>
        </c:manualLayout>
      </c:layout>
      <c:scatterChart>
        <c:scatterStyle val="smoothMarker"/>
        <c:varyColors val="0"/>
        <c:ser>
          <c:idx val="1"/>
          <c:order val="0"/>
          <c:tx>
            <c:strRef>
              <c:f>QuantitativeCurveFit1!$R$57</c:f>
              <c:strCache>
                <c:ptCount val="1"/>
                <c:pt idx="0">
                  <c:v>UV-light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QuantitativeCurveFit1!$P$58:$P$70</c:f>
              <c:numCache>
                <c:formatCode>General</c:formatCode>
                <c:ptCount val="13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  <c:pt idx="12">
                  <c:v>300</c:v>
                </c:pt>
              </c:numCache>
            </c:numRef>
          </c:xVal>
          <c:yVal>
            <c:numRef>
              <c:f>QuantitativeCurveFit1!$R$58:$R$70</c:f>
              <c:numCache>
                <c:formatCode>0.00</c:formatCode>
                <c:ptCount val="13"/>
                <c:pt idx="0">
                  <c:v>17.176947869742197</c:v>
                </c:pt>
                <c:pt idx="1">
                  <c:v>11.653027705926673</c:v>
                </c:pt>
                <c:pt idx="2">
                  <c:v>7.5494072746562066</c:v>
                </c:pt>
                <c:pt idx="3">
                  <c:v>5.7063642385437525</c:v>
                </c:pt>
                <c:pt idx="4">
                  <c:v>3.4369717065026477</c:v>
                </c:pt>
                <c:pt idx="5">
                  <c:v>1.9923693732621073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374-43C3-AB07-38F1375DF7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5867535"/>
        <c:axId val="930519583"/>
      </c:scatterChart>
      <c:valAx>
        <c:axId val="1325867535"/>
        <c:scaling>
          <c:orientation val="minMax"/>
          <c:max val="27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photocatalytic treatment</a:t>
                </a:r>
                <a:r>
                  <a:rPr lang="en-US" baseline="0"/>
                  <a:t> </a:t>
                </a:r>
                <a:r>
                  <a:rPr lang="en-US"/>
                  <a:t>time (min)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0519583"/>
        <c:crosses val="autoZero"/>
        <c:crossBetween val="midCat"/>
        <c:majorUnit val="30"/>
      </c:valAx>
      <c:valAx>
        <c:axId val="930519583"/>
        <c:scaling>
          <c:orientation val="minMax"/>
          <c:max val="24"/>
          <c:min val="0"/>
        </c:scaling>
        <c:delete val="1"/>
        <c:axPos val="l"/>
        <c:numFmt formatCode="0" sourceLinked="0"/>
        <c:majorTickMark val="none"/>
        <c:minorTickMark val="none"/>
        <c:tickLblPos val="nextTo"/>
        <c:crossAx val="132586753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4724326849823826E-2"/>
          <c:y val="0.85624438913037582"/>
          <c:w val="0.89999985120464721"/>
          <c:h val="5.46050336793974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64303412315162"/>
          <c:y val="2.900108304524884E-2"/>
          <c:w val="0.83128328877032198"/>
          <c:h val="0.87491014466241623"/>
        </c:manualLayout>
      </c:layout>
      <c:scatterChart>
        <c:scatterStyle val="lineMarker"/>
        <c:varyColors val="0"/>
        <c:ser>
          <c:idx val="1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QuantitativeCurveFit1!$P$58:$P$70</c:f>
              <c:numCache>
                <c:formatCode>General</c:formatCode>
                <c:ptCount val="13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  <c:pt idx="12">
                  <c:v>300</c:v>
                </c:pt>
              </c:numCache>
            </c:numRef>
          </c:xVal>
          <c:yVal>
            <c:numRef>
              <c:f>QuantitativeCurveFit1!$R$81:$R$86</c:f>
              <c:numCache>
                <c:formatCode>General</c:formatCode>
                <c:ptCount val="6"/>
                <c:pt idx="0">
                  <c:v>0</c:v>
                </c:pt>
                <c:pt idx="1">
                  <c:v>0.388002209595883</c:v>
                </c:pt>
                <c:pt idx="2">
                  <c:v>0.82209919125199005</c:v>
                </c:pt>
                <c:pt idx="3">
                  <c:v>1.1019861597041771</c:v>
                </c:pt>
                <c:pt idx="4">
                  <c:v>1.6089774789622282</c:v>
                </c:pt>
                <c:pt idx="5">
                  <c:v>2.1542436744459343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08E-452E-B1CB-1D011F34CF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4590767"/>
        <c:axId val="1724588687"/>
      </c:scatterChart>
      <c:valAx>
        <c:axId val="1724590767"/>
        <c:scaling>
          <c:orientation val="minMax"/>
          <c:max val="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4588687"/>
        <c:crosses val="autoZero"/>
        <c:crossBetween val="midCat"/>
        <c:majorUnit val="30"/>
      </c:valAx>
      <c:valAx>
        <c:axId val="1724588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baseline="0">
                    <a:effectLst/>
                  </a:rPr>
                  <a:t>log</a:t>
                </a:r>
                <a:r>
                  <a:rPr lang="en-US" sz="1800" b="0" i="0" baseline="-25000">
                    <a:effectLst/>
                  </a:rPr>
                  <a:t>10 </a:t>
                </a:r>
                <a:r>
                  <a:rPr lang="en-US" sz="1800" b="0" i="0" baseline="0">
                    <a:effectLst/>
                  </a:rPr>
                  <a:t>(c</a:t>
                </a:r>
                <a:r>
                  <a:rPr lang="en-US" sz="1800" b="0" i="0" baseline="-25000">
                    <a:effectLst/>
                  </a:rPr>
                  <a:t>0</a:t>
                </a:r>
                <a:r>
                  <a:rPr lang="en-US" sz="1800" b="0" i="0" baseline="0">
                    <a:effectLst/>
                  </a:rPr>
                  <a:t>/c</a:t>
                </a:r>
                <a:r>
                  <a:rPr lang="en-US" sz="1800" b="0" i="0" baseline="-25000">
                    <a:effectLst/>
                  </a:rPr>
                  <a:t>t</a:t>
                </a:r>
                <a:r>
                  <a:rPr lang="en-US" sz="1800" b="0" i="0" baseline="0">
                    <a:effectLst/>
                  </a:rPr>
                  <a:t>)</a:t>
                </a:r>
                <a:endParaRPr lang="en-GB" sz="18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45907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5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en-GB" sz="2400" b="1" dirty="0" err="1">
                <a:solidFill>
                  <a:schemeClr val="tx1"/>
                </a:solidFill>
              </a:rPr>
              <a:t>CuO</a:t>
            </a:r>
            <a:endParaRPr lang="en-GB" sz="24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5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chemeClr val="tx1"/>
                </a:solidFill>
              </a:ln>
              <a:effectLst/>
            </c:spPr>
          </c:marker>
          <c:xVal>
            <c:numRef>
              <c:f>QuantitativeCurveFit1!$P$45:$P$56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QuantitativeCurveFit1!$Q$45:$Q$56</c:f>
              <c:numCache>
                <c:formatCode>General</c:formatCode>
                <c:ptCount val="12"/>
                <c:pt idx="0">
                  <c:v>25.035067264300761</c:v>
                </c:pt>
                <c:pt idx="1">
                  <c:v>25.926313707392364</c:v>
                </c:pt>
                <c:pt idx="2">
                  <c:v>26.688898156002406</c:v>
                </c:pt>
                <c:pt idx="3">
                  <c:v>26.945200116765761</c:v>
                </c:pt>
                <c:pt idx="4">
                  <c:v>27.147599553215574</c:v>
                </c:pt>
                <c:pt idx="5">
                  <c:v>26.129754098490082</c:v>
                </c:pt>
                <c:pt idx="6">
                  <c:v>26.267595420321385</c:v>
                </c:pt>
                <c:pt idx="7">
                  <c:v>26.883499895816968</c:v>
                </c:pt>
                <c:pt idx="8">
                  <c:v>25.603201384681388</c:v>
                </c:pt>
                <c:pt idx="9">
                  <c:v>27.445710037928588</c:v>
                </c:pt>
                <c:pt idx="10">
                  <c:v>26.399853439950267</c:v>
                </c:pt>
                <c:pt idx="11">
                  <c:v>26.2681632137657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163-4681-9173-E1018BF9EDB9}"/>
            </c:ext>
          </c:extLst>
        </c:ser>
        <c:ser>
          <c:idx val="1"/>
          <c:order val="1"/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xVal>
            <c:numRef>
              <c:f>QuantitativeCurveFit1!$P$45:$P$56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QuantitativeCurveFit1!$S$45:$S$56</c:f>
              <c:numCache>
                <c:formatCode>General</c:formatCode>
                <c:ptCount val="12"/>
                <c:pt idx="0">
                  <c:v>25.895003044741941</c:v>
                </c:pt>
                <c:pt idx="1">
                  <c:v>24.911874731650965</c:v>
                </c:pt>
                <c:pt idx="2">
                  <c:v>25.620767153016462</c:v>
                </c:pt>
                <c:pt idx="3">
                  <c:v>24.999870784365896</c:v>
                </c:pt>
                <c:pt idx="4">
                  <c:v>26.111004918513391</c:v>
                </c:pt>
                <c:pt idx="5">
                  <c:v>25.910974246545866</c:v>
                </c:pt>
                <c:pt idx="6">
                  <c:v>26.1902976655809</c:v>
                </c:pt>
                <c:pt idx="7">
                  <c:v>26.32989578100705</c:v>
                </c:pt>
                <c:pt idx="8">
                  <c:v>25.704656844402965</c:v>
                </c:pt>
                <c:pt idx="9">
                  <c:v>27.028358771387957</c:v>
                </c:pt>
                <c:pt idx="10">
                  <c:v>28.386492356414404</c:v>
                </c:pt>
                <c:pt idx="11">
                  <c:v>26.678100685865392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163-4681-9173-E1018BF9EDB9}"/>
            </c:ext>
          </c:extLst>
        </c:ser>
        <c:ser>
          <c:idx val="2"/>
          <c:order val="2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rgbClr val="C00000"/>
                </a:solidFill>
              </a:ln>
              <a:effectLst/>
            </c:spPr>
          </c:marker>
          <c:xVal>
            <c:numRef>
              <c:f>QuantitativeCurveFit1!$P$45:$P$56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QuantitativeCurveFit1!$T$45:$T$56</c:f>
              <c:numCache>
                <c:formatCode>General</c:formatCode>
                <c:ptCount val="12"/>
                <c:pt idx="0">
                  <c:v>25.211882362685298</c:v>
                </c:pt>
                <c:pt idx="1">
                  <c:v>25.992286724354582</c:v>
                </c:pt>
                <c:pt idx="2">
                  <c:v>25.133094834519728</c:v>
                </c:pt>
                <c:pt idx="3">
                  <c:v>25.892115041155531</c:v>
                </c:pt>
                <c:pt idx="4">
                  <c:v>26.347588520518531</c:v>
                </c:pt>
                <c:pt idx="5">
                  <c:v>26.354897029200867</c:v>
                </c:pt>
                <c:pt idx="6">
                  <c:v>26.575595945706795</c:v>
                </c:pt>
                <c:pt idx="7">
                  <c:v>25.91485262372278</c:v>
                </c:pt>
                <c:pt idx="8">
                  <c:v>27.449639447012157</c:v>
                </c:pt>
                <c:pt idx="9">
                  <c:v>27.443323451854585</c:v>
                </c:pt>
                <c:pt idx="10">
                  <c:v>27.16446324279767</c:v>
                </c:pt>
                <c:pt idx="11">
                  <c:v>27.349738449319858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163-4681-9173-E1018BF9EDB9}"/>
            </c:ext>
          </c:extLst>
        </c:ser>
        <c:ser>
          <c:idx val="3"/>
          <c:order val="3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chemeClr val="tx1"/>
                </a:solidFill>
              </a:ln>
              <a:effectLst/>
            </c:spPr>
          </c:marker>
          <c:xVal>
            <c:numRef>
              <c:f>QuantitativeCurveFit1!$P$45:$P$56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QuantitativeCurveFit1!$R$45:$R$56</c:f>
              <c:numCache>
                <c:formatCode>General</c:formatCode>
                <c:ptCount val="12"/>
                <c:pt idx="0">
                  <c:v>22.715952363173297</c:v>
                </c:pt>
                <c:pt idx="1">
                  <c:v>25.603207180631689</c:v>
                </c:pt>
                <c:pt idx="2">
                  <c:v>26.182784030579175</c:v>
                </c:pt>
                <c:pt idx="3">
                  <c:v>26.459149269834171</c:v>
                </c:pt>
                <c:pt idx="4">
                  <c:v>26.515908556888789</c:v>
                </c:pt>
                <c:pt idx="5">
                  <c:v>26.358931595939595</c:v>
                </c:pt>
                <c:pt idx="6">
                  <c:v>25.816379034001216</c:v>
                </c:pt>
                <c:pt idx="7">
                  <c:v>26.554569589337319</c:v>
                </c:pt>
                <c:pt idx="8">
                  <c:v>25.624710616197959</c:v>
                </c:pt>
                <c:pt idx="9">
                  <c:v>27.248963121052899</c:v>
                </c:pt>
                <c:pt idx="10">
                  <c:v>27.382273133671067</c:v>
                </c:pt>
                <c:pt idx="11">
                  <c:v>25.910520058999989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163-4681-9173-E1018BF9ED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2004064"/>
        <c:axId val="827243104"/>
      </c:scatterChart>
      <c:valAx>
        <c:axId val="1262004064"/>
        <c:scaling>
          <c:orientation val="minMax"/>
          <c:max val="27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243104"/>
        <c:crosses val="autoZero"/>
        <c:crossBetween val="midCat"/>
        <c:majorUnit val="30"/>
      </c:valAx>
      <c:valAx>
        <c:axId val="827243104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2620040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95680740551674"/>
          <c:y val="0.17271479441214962"/>
          <c:w val="0.79269390792333205"/>
          <c:h val="0.61749885869068999"/>
        </c:manualLayout>
      </c:layout>
      <c:scatterChart>
        <c:scatterStyle val="smoothMarker"/>
        <c:varyColors val="0"/>
        <c:ser>
          <c:idx val="0"/>
          <c:order val="0"/>
          <c:tx>
            <c:v>UV-light</c:v>
          </c:tx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xVal>
            <c:numRef>
              <c:f>QuantitativeCurveFit1!$P$57:$P$69</c:f>
              <c:numCache>
                <c:formatCode>General</c:formatCode>
                <c:ptCount val="13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  <c:pt idx="12">
                  <c:v>300</c:v>
                </c:pt>
              </c:numCache>
            </c:numRef>
          </c:xVal>
          <c:yVal>
            <c:numRef>
              <c:f>QuantitativeCurveFit1!$Q$57:$Q$68</c:f>
              <c:numCache>
                <c:formatCode>0.00</c:formatCode>
                <c:ptCount val="12"/>
                <c:pt idx="0">
                  <c:v>23.358628092489166</c:v>
                </c:pt>
                <c:pt idx="1">
                  <c:v>16.705095098183158</c:v>
                </c:pt>
                <c:pt idx="2">
                  <c:v>14.046503169421664</c:v>
                </c:pt>
                <c:pt idx="3">
                  <c:v>10.550470624989664</c:v>
                </c:pt>
                <c:pt idx="4">
                  <c:v>8.3567221100015612</c:v>
                </c:pt>
                <c:pt idx="5">
                  <c:v>3.878694231966497</c:v>
                </c:pt>
                <c:pt idx="6">
                  <c:v>1.6378842061283601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93C-4F64-8793-B4018BB29032}"/>
            </c:ext>
          </c:extLst>
        </c:ser>
        <c:ser>
          <c:idx val="2"/>
          <c:order val="1"/>
          <c:tx>
            <c:v>UV-photolysis</c:v>
          </c:tx>
          <c:spPr>
            <a:ln w="19050" cap="rnd">
              <a:solidFill>
                <a:srgbClr val="A86ED4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rgbClr val="A86ED4"/>
                </a:solidFill>
              </a:ln>
              <a:effectLst/>
            </c:spPr>
          </c:marker>
          <c:xVal>
            <c:numRef>
              <c:f>QuantitativeCurveFit1!$P$57:$P$68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QuantitativeCurveFit1!$L$57:$L$68</c:f>
              <c:numCache>
                <c:formatCode>0.00</c:formatCode>
                <c:ptCount val="12"/>
                <c:pt idx="0">
                  <c:v>25.195819809291923</c:v>
                </c:pt>
                <c:pt idx="1">
                  <c:v>26.044083976092924</c:v>
                </c:pt>
                <c:pt idx="2">
                  <c:v>26.468224341543834</c:v>
                </c:pt>
                <c:pt idx="3">
                  <c:v>26.452438753467803</c:v>
                </c:pt>
                <c:pt idx="4">
                  <c:v>25.537089978368908</c:v>
                </c:pt>
                <c:pt idx="5">
                  <c:v>26.729473339586932</c:v>
                </c:pt>
                <c:pt idx="6">
                  <c:v>28.199487594553414</c:v>
                </c:pt>
                <c:pt idx="7">
                  <c:v>26.180522474500293</c:v>
                </c:pt>
                <c:pt idx="8">
                  <c:v>27.762178768955135</c:v>
                </c:pt>
                <c:pt idx="9">
                  <c:v>26.01832679932669</c:v>
                </c:pt>
                <c:pt idx="10">
                  <c:v>26.616986530957035</c:v>
                </c:pt>
                <c:pt idx="11">
                  <c:v>25.702880063419205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93C-4F64-8793-B4018BB29032}"/>
            </c:ext>
          </c:extLst>
        </c:ser>
        <c:ser>
          <c:idx val="3"/>
          <c:order val="2"/>
          <c:tx>
            <c:v>Daylight photolysis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chemeClr val="tx1"/>
                </a:solidFill>
              </a:ln>
              <a:effectLst/>
            </c:spPr>
          </c:marker>
          <c:xVal>
            <c:numRef>
              <c:f>QuantitativeCurveFit1!$P$57:$P$68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QuantitativeCurveFit1!$K$57:$K$68</c:f>
              <c:numCache>
                <c:formatCode>0.00</c:formatCode>
                <c:ptCount val="12"/>
                <c:pt idx="0">
                  <c:v>26.101487489145612</c:v>
                </c:pt>
                <c:pt idx="1">
                  <c:v>26.048447683314052</c:v>
                </c:pt>
                <c:pt idx="2">
                  <c:v>25.924449924955294</c:v>
                </c:pt>
                <c:pt idx="3">
                  <c:v>27.172602227220196</c:v>
                </c:pt>
                <c:pt idx="4">
                  <c:v>27.120155044917482</c:v>
                </c:pt>
                <c:pt idx="5">
                  <c:v>26.578183397685645</c:v>
                </c:pt>
                <c:pt idx="6">
                  <c:v>26.515609325081204</c:v>
                </c:pt>
                <c:pt idx="7">
                  <c:v>26.406305144217018</c:v>
                </c:pt>
                <c:pt idx="8">
                  <c:v>26.704656230782518</c:v>
                </c:pt>
                <c:pt idx="9">
                  <c:v>27.243891351719398</c:v>
                </c:pt>
                <c:pt idx="10">
                  <c:v>26.741224588532962</c:v>
                </c:pt>
                <c:pt idx="11">
                  <c:v>28.062234724638131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93C-4F64-8793-B4018BB29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2699055"/>
        <c:axId val="1"/>
      </c:scatterChart>
      <c:valAx>
        <c:axId val="1532699055"/>
        <c:scaling>
          <c:orientation val="minMax"/>
          <c:max val="270"/>
        </c:scaling>
        <c:delete val="1"/>
        <c:axPos val="b"/>
        <c:numFmt formatCode="General" sourceLinked="1"/>
        <c:majorTickMark val="out"/>
        <c:minorTickMark val="none"/>
        <c:tickLblPos val="nextTo"/>
        <c:crossAx val="1"/>
        <c:crosses val="autoZero"/>
        <c:crossBetween val="midCat"/>
        <c:majorUnit val="30"/>
      </c:valAx>
      <c:valAx>
        <c:axId val="1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drug concentration (mg/L)</a:t>
                </a:r>
              </a:p>
            </c:rich>
          </c:tx>
          <c:layout>
            <c:manualLayout>
              <c:xMode val="edge"/>
              <c:yMode val="edge"/>
              <c:x val="0"/>
              <c:y val="0.124205003763495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269905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72136915562512E-2"/>
          <c:y val="0.13987137878530903"/>
          <c:w val="0.87980715535097109"/>
          <c:h val="0.7326498384928426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rgbClr val="C00000"/>
                </a:solidFill>
              </a:ln>
              <a:effectLst/>
            </c:spPr>
          </c:marker>
          <c:xVal>
            <c:numRef>
              <c:f>QuantitativeCurveFit1!$P$42:$P$53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QuantitativeCurveFit1!$Q$42:$Q$53</c:f>
              <c:numCache>
                <c:formatCode>General</c:formatCode>
                <c:ptCount val="12"/>
                <c:pt idx="0">
                  <c:v>17.176947869742197</c:v>
                </c:pt>
                <c:pt idx="1">
                  <c:v>11.653027705926673</c:v>
                </c:pt>
                <c:pt idx="2">
                  <c:v>7.5494072746562066</c:v>
                </c:pt>
                <c:pt idx="3">
                  <c:v>5.7063642385437525</c:v>
                </c:pt>
                <c:pt idx="4">
                  <c:v>3.4369717065026477</c:v>
                </c:pt>
                <c:pt idx="5">
                  <c:v>1.9923693732621073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CDA-428A-A7D0-652788396C35}"/>
            </c:ext>
          </c:extLst>
        </c:ser>
        <c:ser>
          <c:idx val="1"/>
          <c:order val="1"/>
          <c:spPr>
            <a:ln w="19050" cap="rnd">
              <a:solidFill>
                <a:srgbClr val="A86ED4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rgbClr val="A86ED4"/>
                </a:solidFill>
              </a:ln>
              <a:effectLst/>
            </c:spPr>
          </c:marker>
          <c:xVal>
            <c:numRef>
              <c:f>QuantitativeCurveFit1!$P$42:$P$53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QuantitativeCurveFit1!$R$42:$R$53</c:f>
              <c:numCache>
                <c:formatCode>General</c:formatCode>
                <c:ptCount val="12"/>
                <c:pt idx="0">
                  <c:v>20.379429953308733</c:v>
                </c:pt>
                <c:pt idx="1">
                  <c:v>17.070114923117917</c:v>
                </c:pt>
                <c:pt idx="2">
                  <c:v>16.990241075611468</c:v>
                </c:pt>
                <c:pt idx="3">
                  <c:v>16.951036193230507</c:v>
                </c:pt>
                <c:pt idx="4">
                  <c:v>17.029462225578484</c:v>
                </c:pt>
                <c:pt idx="5">
                  <c:v>18.966590104849448</c:v>
                </c:pt>
                <c:pt idx="6">
                  <c:v>17.835667522640012</c:v>
                </c:pt>
                <c:pt idx="7">
                  <c:v>19.676019532498383</c:v>
                </c:pt>
                <c:pt idx="8">
                  <c:v>17.535205208292947</c:v>
                </c:pt>
                <c:pt idx="9">
                  <c:v>17.056775502556761</c:v>
                </c:pt>
                <c:pt idx="10">
                  <c:v>16.658398587773579</c:v>
                </c:pt>
                <c:pt idx="11">
                  <c:v>17.659391960200118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CDA-428A-A7D0-652788396C35}"/>
            </c:ext>
          </c:extLst>
        </c:ser>
        <c:ser>
          <c:idx val="2"/>
          <c:order val="2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chemeClr val="tx1"/>
                </a:solidFill>
              </a:ln>
              <a:effectLst/>
            </c:spPr>
          </c:marker>
          <c:xVal>
            <c:numRef>
              <c:f>QuantitativeCurveFit1!$P$42:$P$53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QuantitativeCurveFit1!$S$42:$S$53</c:f>
              <c:numCache>
                <c:formatCode>General</c:formatCode>
                <c:ptCount val="12"/>
                <c:pt idx="0">
                  <c:v>22.134784775243926</c:v>
                </c:pt>
                <c:pt idx="1">
                  <c:v>18.17562436856953</c:v>
                </c:pt>
                <c:pt idx="2">
                  <c:v>17.751645961227968</c:v>
                </c:pt>
                <c:pt idx="3">
                  <c:v>17.186116017570345</c:v>
                </c:pt>
                <c:pt idx="4">
                  <c:v>18.172726361684081</c:v>
                </c:pt>
                <c:pt idx="5">
                  <c:v>16.661415770921092</c:v>
                </c:pt>
                <c:pt idx="6">
                  <c:v>17.427777591740504</c:v>
                </c:pt>
                <c:pt idx="7">
                  <c:v>17.628545068749286</c:v>
                </c:pt>
                <c:pt idx="8">
                  <c:v>17.713070269574956</c:v>
                </c:pt>
                <c:pt idx="9">
                  <c:v>18.789518827137684</c:v>
                </c:pt>
                <c:pt idx="10">
                  <c:v>17.485496228875746</c:v>
                </c:pt>
                <c:pt idx="11">
                  <c:v>17.429773996483817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CDA-428A-A7D0-652788396C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9748768"/>
        <c:axId val="869753760"/>
      </c:scatterChart>
      <c:valAx>
        <c:axId val="869748768"/>
        <c:scaling>
          <c:orientation val="minMax"/>
          <c:max val="27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9753760"/>
        <c:crosses val="autoZero"/>
        <c:crossBetween val="midCat"/>
        <c:majorUnit val="30"/>
      </c:valAx>
      <c:valAx>
        <c:axId val="869753760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8697487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9525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xVal>
            <c:numRef>
              <c:f>Sheet1!$F$81:$F$86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Sheet1!$G$81:$G$85</c:f>
              <c:numCache>
                <c:formatCode>General</c:formatCode>
                <c:ptCount val="5"/>
                <c:pt idx="0">
                  <c:v>8073</c:v>
                </c:pt>
                <c:pt idx="1">
                  <c:v>14249</c:v>
                </c:pt>
                <c:pt idx="2">
                  <c:v>20320</c:v>
                </c:pt>
                <c:pt idx="3">
                  <c:v>25443</c:v>
                </c:pt>
                <c:pt idx="4">
                  <c:v>29932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AEC-4863-94F2-2C17689F9D80}"/>
            </c:ext>
          </c:extLst>
        </c:ser>
        <c:ser>
          <c:idx val="1"/>
          <c:order val="1"/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Sheet1!$F$81:$F$85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xVal>
          <c:yVal>
            <c:numRef>
              <c:f>Sheet1!$H$81:$H$85</c:f>
              <c:numCache>
                <c:formatCode>General</c:formatCode>
                <c:ptCount val="5"/>
                <c:pt idx="0">
                  <c:v>11995</c:v>
                </c:pt>
                <c:pt idx="1">
                  <c:v>18559</c:v>
                </c:pt>
                <c:pt idx="2">
                  <c:v>29861</c:v>
                </c:pt>
                <c:pt idx="3">
                  <c:v>26092</c:v>
                </c:pt>
                <c:pt idx="4">
                  <c:v>29742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AEC-4863-94F2-2C17689F9D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5020592"/>
        <c:axId val="794795040"/>
      </c:scatterChart>
      <c:valAx>
        <c:axId val="1375020592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time (min)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4795040"/>
        <c:crosses val="autoZero"/>
        <c:crossBetween val="midCat"/>
        <c:majorUnit val="1"/>
      </c:valAx>
      <c:valAx>
        <c:axId val="794795040"/>
        <c:scaling>
          <c:orientation val="minMax"/>
          <c:max val="35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AU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5020592"/>
        <c:crosses val="autoZero"/>
        <c:crossBetween val="midCat"/>
        <c:majorUnit val="5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Sheet1!$F$61:$F$69</c:f>
              <c:numCache>
                <c:formatCode>#\ ?/?</c:formatCode>
                <c:ptCount val="9"/>
                <c:pt idx="0" formatCode="General">
                  <c:v>0</c:v>
                </c:pt>
                <c:pt idx="1">
                  <c:v>0.33333333333333331</c:v>
                </c:pt>
                <c:pt idx="2">
                  <c:v>0.66666666666666663</c:v>
                </c:pt>
                <c:pt idx="3" formatCode="General">
                  <c:v>1</c:v>
                </c:pt>
                <c:pt idx="4" formatCode="General">
                  <c:v>1.5</c:v>
                </c:pt>
                <c:pt idx="5" formatCode="General">
                  <c:v>2</c:v>
                </c:pt>
                <c:pt idx="6" formatCode="General">
                  <c:v>3</c:v>
                </c:pt>
                <c:pt idx="7" formatCode="General">
                  <c:v>4</c:v>
                </c:pt>
                <c:pt idx="8" formatCode="General">
                  <c:v>5</c:v>
                </c:pt>
              </c:numCache>
            </c:numRef>
          </c:xVal>
          <c:yVal>
            <c:numRef>
              <c:f>Sheet1!$G$61:$G$69</c:f>
              <c:numCache>
                <c:formatCode>General</c:formatCode>
                <c:ptCount val="9"/>
                <c:pt idx="0">
                  <c:v>402</c:v>
                </c:pt>
                <c:pt idx="1">
                  <c:v>282</c:v>
                </c:pt>
                <c:pt idx="2">
                  <c:v>320</c:v>
                </c:pt>
                <c:pt idx="3">
                  <c:v>376</c:v>
                </c:pt>
                <c:pt idx="4">
                  <c:v>468</c:v>
                </c:pt>
                <c:pt idx="5">
                  <c:v>480</c:v>
                </c:pt>
                <c:pt idx="6">
                  <c:v>457</c:v>
                </c:pt>
                <c:pt idx="7">
                  <c:v>504</c:v>
                </c:pt>
                <c:pt idx="8">
                  <c:v>522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955-4AAE-8ED3-57B992DA2E46}"/>
            </c:ext>
          </c:extLst>
        </c:ser>
        <c:ser>
          <c:idx val="3"/>
          <c:order val="1"/>
          <c:spPr>
            <a:ln w="19050" cap="rnd">
              <a:solidFill>
                <a:sysClr val="windowText" lastClr="000000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tx1"/>
              </a:solidFill>
              <a:ln w="9525">
                <a:solidFill>
                  <a:sysClr val="windowText" lastClr="000000"/>
                </a:solidFill>
              </a:ln>
              <a:effectLst/>
            </c:spPr>
          </c:marker>
          <c:xVal>
            <c:numRef>
              <c:f>Sheet1!$W$78:$W$83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Sheet1!$X$78:$X$83</c:f>
              <c:numCache>
                <c:formatCode>General</c:formatCode>
                <c:ptCount val="6"/>
                <c:pt idx="0">
                  <c:v>2081</c:v>
                </c:pt>
                <c:pt idx="1">
                  <c:v>5000</c:v>
                </c:pt>
                <c:pt idx="2">
                  <c:v>7200</c:v>
                </c:pt>
                <c:pt idx="3">
                  <c:v>10185</c:v>
                </c:pt>
                <c:pt idx="4">
                  <c:v>11599</c:v>
                </c:pt>
                <c:pt idx="5">
                  <c:v>11560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955-4AAE-8ED3-57B992DA2E46}"/>
            </c:ext>
          </c:extLst>
        </c:ser>
        <c:ser>
          <c:idx val="4"/>
          <c:order val="2"/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xVal>
            <c:numRef>
              <c:f>Sheet1!$W$62:$W$70</c:f>
              <c:numCache>
                <c:formatCode>#\ ?/?</c:formatCode>
                <c:ptCount val="9"/>
                <c:pt idx="0" formatCode="General">
                  <c:v>0</c:v>
                </c:pt>
                <c:pt idx="1">
                  <c:v>0.33333333333333331</c:v>
                </c:pt>
                <c:pt idx="2">
                  <c:v>0.66666666666666663</c:v>
                </c:pt>
                <c:pt idx="3" formatCode="General">
                  <c:v>1</c:v>
                </c:pt>
                <c:pt idx="4" formatCode="General">
                  <c:v>1.5</c:v>
                </c:pt>
                <c:pt idx="5" formatCode="General">
                  <c:v>2</c:v>
                </c:pt>
                <c:pt idx="6" formatCode="General">
                  <c:v>3</c:v>
                </c:pt>
                <c:pt idx="7" formatCode="General">
                  <c:v>4</c:v>
                </c:pt>
                <c:pt idx="8" formatCode="General">
                  <c:v>5</c:v>
                </c:pt>
              </c:numCache>
            </c:numRef>
          </c:xVal>
          <c:yVal>
            <c:numRef>
              <c:f>Sheet1!$X$62:$X$70</c:f>
              <c:numCache>
                <c:formatCode>General</c:formatCode>
                <c:ptCount val="9"/>
                <c:pt idx="0">
                  <c:v>2037</c:v>
                </c:pt>
                <c:pt idx="1">
                  <c:v>5240</c:v>
                </c:pt>
                <c:pt idx="2">
                  <c:v>10999</c:v>
                </c:pt>
                <c:pt idx="3">
                  <c:v>12247</c:v>
                </c:pt>
                <c:pt idx="4">
                  <c:v>14840</c:v>
                </c:pt>
                <c:pt idx="5">
                  <c:v>17228</c:v>
                </c:pt>
                <c:pt idx="6">
                  <c:v>19900</c:v>
                </c:pt>
                <c:pt idx="7">
                  <c:v>22040</c:v>
                </c:pt>
                <c:pt idx="8">
                  <c:v>23708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955-4AAE-8ED3-57B992DA2E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9451536"/>
        <c:axId val="1019442384"/>
      </c:scatterChart>
      <c:valAx>
        <c:axId val="1019451536"/>
        <c:scaling>
          <c:orientation val="minMax"/>
          <c:max val="5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time (min)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9442384"/>
        <c:crosses val="autoZero"/>
        <c:crossBetween val="midCat"/>
        <c:majorUnit val="1"/>
      </c:valAx>
      <c:valAx>
        <c:axId val="10194423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AU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94515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Sheet1!$F$61:$F$69</c:f>
              <c:numCache>
                <c:formatCode>#\ ?/?</c:formatCode>
                <c:ptCount val="9"/>
                <c:pt idx="0" formatCode="General">
                  <c:v>0</c:v>
                </c:pt>
                <c:pt idx="1">
                  <c:v>0.33333333333333331</c:v>
                </c:pt>
                <c:pt idx="2">
                  <c:v>0.66666666666666663</c:v>
                </c:pt>
                <c:pt idx="3" formatCode="General">
                  <c:v>1</c:v>
                </c:pt>
                <c:pt idx="4" formatCode="General">
                  <c:v>1.5</c:v>
                </c:pt>
                <c:pt idx="5" formatCode="General">
                  <c:v>2</c:v>
                </c:pt>
                <c:pt idx="6" formatCode="General">
                  <c:v>3</c:v>
                </c:pt>
                <c:pt idx="7" formatCode="General">
                  <c:v>4</c:v>
                </c:pt>
                <c:pt idx="8" formatCode="General">
                  <c:v>5</c:v>
                </c:pt>
              </c:numCache>
            </c:numRef>
          </c:xVal>
          <c:yVal>
            <c:numRef>
              <c:f>Sheet1!$G$61:$G$69</c:f>
              <c:numCache>
                <c:formatCode>General</c:formatCode>
                <c:ptCount val="9"/>
                <c:pt idx="0">
                  <c:v>402</c:v>
                </c:pt>
                <c:pt idx="1">
                  <c:v>282</c:v>
                </c:pt>
                <c:pt idx="2">
                  <c:v>320</c:v>
                </c:pt>
                <c:pt idx="3">
                  <c:v>376</c:v>
                </c:pt>
                <c:pt idx="4">
                  <c:v>468</c:v>
                </c:pt>
                <c:pt idx="5">
                  <c:v>480</c:v>
                </c:pt>
                <c:pt idx="6">
                  <c:v>457</c:v>
                </c:pt>
                <c:pt idx="7">
                  <c:v>504</c:v>
                </c:pt>
                <c:pt idx="8">
                  <c:v>522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0E5-46D8-87EA-C5DB54B12655}"/>
            </c:ext>
          </c:extLst>
        </c:ser>
        <c:ser>
          <c:idx val="1"/>
          <c:order val="1"/>
          <c:spPr>
            <a:ln w="19050" cap="rnd">
              <a:solidFill>
                <a:sysClr val="windowText" lastClr="000000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tx1"/>
              </a:solidFill>
              <a:ln w="9525">
                <a:solidFill>
                  <a:sysClr val="windowText" lastClr="000000"/>
                </a:solidFill>
              </a:ln>
              <a:effectLst/>
            </c:spPr>
          </c:marker>
          <c:xVal>
            <c:numRef>
              <c:f>Sheet1!$B$79:$B$84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Sheet1!$C$79:$C$84</c:f>
              <c:numCache>
                <c:formatCode>General</c:formatCode>
                <c:ptCount val="6"/>
                <c:pt idx="0">
                  <c:v>2319</c:v>
                </c:pt>
                <c:pt idx="1">
                  <c:v>3364</c:v>
                </c:pt>
                <c:pt idx="2">
                  <c:v>4281</c:v>
                </c:pt>
                <c:pt idx="3">
                  <c:v>5546</c:v>
                </c:pt>
                <c:pt idx="4">
                  <c:v>6364</c:v>
                </c:pt>
                <c:pt idx="5">
                  <c:v>7239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0E5-46D8-87EA-C5DB54B12655}"/>
            </c:ext>
          </c:extLst>
        </c:ser>
        <c:ser>
          <c:idx val="2"/>
          <c:order val="2"/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xVal>
            <c:numRef>
              <c:f>Sheet1!$B$61:$B$69</c:f>
              <c:numCache>
                <c:formatCode>#\ ?/?</c:formatCode>
                <c:ptCount val="9"/>
                <c:pt idx="0" formatCode="General">
                  <c:v>0</c:v>
                </c:pt>
                <c:pt idx="1">
                  <c:v>0.33333333333333331</c:v>
                </c:pt>
                <c:pt idx="2">
                  <c:v>0.66666666666666663</c:v>
                </c:pt>
                <c:pt idx="3" formatCode="General">
                  <c:v>1</c:v>
                </c:pt>
                <c:pt idx="4" formatCode="General">
                  <c:v>1.5</c:v>
                </c:pt>
                <c:pt idx="5" formatCode="General">
                  <c:v>2</c:v>
                </c:pt>
                <c:pt idx="6" formatCode="General">
                  <c:v>3</c:v>
                </c:pt>
                <c:pt idx="7" formatCode="General">
                  <c:v>4</c:v>
                </c:pt>
                <c:pt idx="8" formatCode="General">
                  <c:v>5</c:v>
                </c:pt>
              </c:numCache>
            </c:numRef>
          </c:xVal>
          <c:yVal>
            <c:numRef>
              <c:f>Sheet1!$C$61:$C$69</c:f>
              <c:numCache>
                <c:formatCode>General</c:formatCode>
                <c:ptCount val="9"/>
                <c:pt idx="0">
                  <c:v>1205</c:v>
                </c:pt>
                <c:pt idx="1">
                  <c:v>2799</c:v>
                </c:pt>
                <c:pt idx="2">
                  <c:v>4120</c:v>
                </c:pt>
                <c:pt idx="3">
                  <c:v>5640</c:v>
                </c:pt>
                <c:pt idx="4">
                  <c:v>6887</c:v>
                </c:pt>
                <c:pt idx="5">
                  <c:v>7735</c:v>
                </c:pt>
                <c:pt idx="6">
                  <c:v>8600</c:v>
                </c:pt>
                <c:pt idx="7">
                  <c:v>11869</c:v>
                </c:pt>
                <c:pt idx="8">
                  <c:v>12323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0E5-46D8-87EA-C5DB54B126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9451536"/>
        <c:axId val="1019442384"/>
      </c:scatterChart>
      <c:valAx>
        <c:axId val="1019451536"/>
        <c:scaling>
          <c:orientation val="minMax"/>
          <c:max val="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time (min)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9442384"/>
        <c:crosses val="autoZero"/>
        <c:crossBetween val="midCat"/>
      </c:valAx>
      <c:valAx>
        <c:axId val="1019442384"/>
        <c:scaling>
          <c:orientation val="minMax"/>
          <c:max val="25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AU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9451536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5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en-GB" sz="2400" b="1" dirty="0" err="1">
                <a:solidFill>
                  <a:schemeClr val="tx1"/>
                </a:solidFill>
              </a:rPr>
              <a:t>CuO</a:t>
            </a:r>
            <a:endParaRPr lang="en-GB" sz="24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5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chemeClr val="tx1"/>
                </a:solidFill>
              </a:ln>
              <a:effectLst/>
            </c:spPr>
          </c:marker>
          <c:xVal>
            <c:numRef>
              <c:f>QuantitativeCurveFit1!$P$45:$P$56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QuantitativeCurveFit1!$Q$45:$Q$56</c:f>
              <c:numCache>
                <c:formatCode>General</c:formatCode>
                <c:ptCount val="12"/>
                <c:pt idx="0">
                  <c:v>25.035067264300761</c:v>
                </c:pt>
                <c:pt idx="1">
                  <c:v>25.926313707392364</c:v>
                </c:pt>
                <c:pt idx="2">
                  <c:v>26.688898156002406</c:v>
                </c:pt>
                <c:pt idx="3">
                  <c:v>26.945200116765761</c:v>
                </c:pt>
                <c:pt idx="4">
                  <c:v>27.147599553215574</c:v>
                </c:pt>
                <c:pt idx="5">
                  <c:v>26.129754098490082</c:v>
                </c:pt>
                <c:pt idx="6">
                  <c:v>26.267595420321385</c:v>
                </c:pt>
                <c:pt idx="7">
                  <c:v>26.883499895816968</c:v>
                </c:pt>
                <c:pt idx="8">
                  <c:v>25.603201384681388</c:v>
                </c:pt>
                <c:pt idx="9">
                  <c:v>27.445710037928588</c:v>
                </c:pt>
                <c:pt idx="10">
                  <c:v>26.399853439950267</c:v>
                </c:pt>
                <c:pt idx="11">
                  <c:v>26.2681632137657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163-4681-9173-E1018BF9EDB9}"/>
            </c:ext>
          </c:extLst>
        </c:ser>
        <c:ser>
          <c:idx val="1"/>
          <c:order val="1"/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xVal>
            <c:numRef>
              <c:f>QuantitativeCurveFit1!$P$45:$P$56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QuantitativeCurveFit1!$S$45:$S$56</c:f>
              <c:numCache>
                <c:formatCode>General</c:formatCode>
                <c:ptCount val="12"/>
                <c:pt idx="0">
                  <c:v>25.895003044741941</c:v>
                </c:pt>
                <c:pt idx="1">
                  <c:v>24.911874731650965</c:v>
                </c:pt>
                <c:pt idx="2">
                  <c:v>25.620767153016462</c:v>
                </c:pt>
                <c:pt idx="3">
                  <c:v>24.999870784365896</c:v>
                </c:pt>
                <c:pt idx="4">
                  <c:v>26.111004918513391</c:v>
                </c:pt>
                <c:pt idx="5">
                  <c:v>25.910974246545866</c:v>
                </c:pt>
                <c:pt idx="6">
                  <c:v>26.1902976655809</c:v>
                </c:pt>
                <c:pt idx="7">
                  <c:v>26.32989578100705</c:v>
                </c:pt>
                <c:pt idx="8">
                  <c:v>25.704656844402965</c:v>
                </c:pt>
                <c:pt idx="9">
                  <c:v>27.028358771387957</c:v>
                </c:pt>
                <c:pt idx="10">
                  <c:v>28.386492356414404</c:v>
                </c:pt>
                <c:pt idx="11">
                  <c:v>26.678100685865392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163-4681-9173-E1018BF9EDB9}"/>
            </c:ext>
          </c:extLst>
        </c:ser>
        <c:ser>
          <c:idx val="2"/>
          <c:order val="2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rgbClr val="C00000"/>
                </a:solidFill>
              </a:ln>
              <a:effectLst/>
            </c:spPr>
          </c:marker>
          <c:xVal>
            <c:numRef>
              <c:f>QuantitativeCurveFit1!$P$45:$P$56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QuantitativeCurveFit1!$T$45:$T$56</c:f>
              <c:numCache>
                <c:formatCode>General</c:formatCode>
                <c:ptCount val="12"/>
                <c:pt idx="0">
                  <c:v>25.211882362685298</c:v>
                </c:pt>
                <c:pt idx="1">
                  <c:v>25.992286724354582</c:v>
                </c:pt>
                <c:pt idx="2">
                  <c:v>25.133094834519728</c:v>
                </c:pt>
                <c:pt idx="3">
                  <c:v>25.892115041155531</c:v>
                </c:pt>
                <c:pt idx="4">
                  <c:v>26.347588520518531</c:v>
                </c:pt>
                <c:pt idx="5">
                  <c:v>26.354897029200867</c:v>
                </c:pt>
                <c:pt idx="6">
                  <c:v>26.575595945706795</c:v>
                </c:pt>
                <c:pt idx="7">
                  <c:v>25.91485262372278</c:v>
                </c:pt>
                <c:pt idx="8">
                  <c:v>27.449639447012157</c:v>
                </c:pt>
                <c:pt idx="9">
                  <c:v>27.443323451854585</c:v>
                </c:pt>
                <c:pt idx="10">
                  <c:v>27.16446324279767</c:v>
                </c:pt>
                <c:pt idx="11">
                  <c:v>27.349738449319858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163-4681-9173-E1018BF9EDB9}"/>
            </c:ext>
          </c:extLst>
        </c:ser>
        <c:ser>
          <c:idx val="3"/>
          <c:order val="3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chemeClr val="tx1"/>
                </a:solidFill>
              </a:ln>
              <a:effectLst/>
            </c:spPr>
          </c:marker>
          <c:xVal>
            <c:numRef>
              <c:f>QuantitativeCurveFit1!$P$45:$P$56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QuantitativeCurveFit1!$R$45:$R$56</c:f>
              <c:numCache>
                <c:formatCode>General</c:formatCode>
                <c:ptCount val="12"/>
                <c:pt idx="0">
                  <c:v>22.715952363173297</c:v>
                </c:pt>
                <c:pt idx="1">
                  <c:v>25.603207180631689</c:v>
                </c:pt>
                <c:pt idx="2">
                  <c:v>26.182784030579175</c:v>
                </c:pt>
                <c:pt idx="3">
                  <c:v>26.459149269834171</c:v>
                </c:pt>
                <c:pt idx="4">
                  <c:v>26.515908556888789</c:v>
                </c:pt>
                <c:pt idx="5">
                  <c:v>26.358931595939595</c:v>
                </c:pt>
                <c:pt idx="6">
                  <c:v>25.816379034001216</c:v>
                </c:pt>
                <c:pt idx="7">
                  <c:v>26.554569589337319</c:v>
                </c:pt>
                <c:pt idx="8">
                  <c:v>25.624710616197959</c:v>
                </c:pt>
                <c:pt idx="9">
                  <c:v>27.248963121052899</c:v>
                </c:pt>
                <c:pt idx="10">
                  <c:v>27.382273133671067</c:v>
                </c:pt>
                <c:pt idx="11">
                  <c:v>25.910520058999989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163-4681-9173-E1018BF9ED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2004064"/>
        <c:axId val="827243104"/>
      </c:scatterChart>
      <c:valAx>
        <c:axId val="1262004064"/>
        <c:scaling>
          <c:orientation val="minMax"/>
          <c:max val="27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243104"/>
        <c:crosses val="autoZero"/>
        <c:crossBetween val="midCat"/>
        <c:majorUnit val="30"/>
      </c:valAx>
      <c:valAx>
        <c:axId val="827243104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2620040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95680740551674"/>
          <c:y val="0.17271479441214962"/>
          <c:w val="0.79269390792333205"/>
          <c:h val="0.61749885869068999"/>
        </c:manualLayout>
      </c:layout>
      <c:scatterChart>
        <c:scatterStyle val="smoothMarker"/>
        <c:varyColors val="0"/>
        <c:ser>
          <c:idx val="0"/>
          <c:order val="0"/>
          <c:tx>
            <c:v>UV-light</c:v>
          </c:tx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xVal>
            <c:numRef>
              <c:f>QuantitativeCurveFit1!$P$57:$P$69</c:f>
              <c:numCache>
                <c:formatCode>General</c:formatCode>
                <c:ptCount val="13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  <c:pt idx="12">
                  <c:v>300</c:v>
                </c:pt>
              </c:numCache>
            </c:numRef>
          </c:xVal>
          <c:yVal>
            <c:numRef>
              <c:f>QuantitativeCurveFit1!$Q$57:$Q$68</c:f>
              <c:numCache>
                <c:formatCode>0.00</c:formatCode>
                <c:ptCount val="12"/>
                <c:pt idx="0">
                  <c:v>23.358628092489166</c:v>
                </c:pt>
                <c:pt idx="1">
                  <c:v>16.705095098183158</c:v>
                </c:pt>
                <c:pt idx="2">
                  <c:v>14.046503169421664</c:v>
                </c:pt>
                <c:pt idx="3">
                  <c:v>10.550470624989664</c:v>
                </c:pt>
                <c:pt idx="4">
                  <c:v>8.3567221100015612</c:v>
                </c:pt>
                <c:pt idx="5">
                  <c:v>3.878694231966497</c:v>
                </c:pt>
                <c:pt idx="6">
                  <c:v>1.6378842061283601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93C-4F64-8793-B4018BB29032}"/>
            </c:ext>
          </c:extLst>
        </c:ser>
        <c:ser>
          <c:idx val="2"/>
          <c:order val="1"/>
          <c:tx>
            <c:v>UV-photolysis</c:v>
          </c:tx>
          <c:spPr>
            <a:ln w="19050" cap="rnd">
              <a:solidFill>
                <a:srgbClr val="A86ED4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rgbClr val="A86ED4"/>
                </a:solidFill>
              </a:ln>
              <a:effectLst/>
            </c:spPr>
          </c:marker>
          <c:xVal>
            <c:numRef>
              <c:f>QuantitativeCurveFit1!$P$57:$P$68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QuantitativeCurveFit1!$L$57:$L$68</c:f>
              <c:numCache>
                <c:formatCode>0.00</c:formatCode>
                <c:ptCount val="12"/>
                <c:pt idx="0">
                  <c:v>25.195819809291923</c:v>
                </c:pt>
                <c:pt idx="1">
                  <c:v>26.044083976092924</c:v>
                </c:pt>
                <c:pt idx="2">
                  <c:v>26.468224341543834</c:v>
                </c:pt>
                <c:pt idx="3">
                  <c:v>26.452438753467803</c:v>
                </c:pt>
                <c:pt idx="4">
                  <c:v>25.537089978368908</c:v>
                </c:pt>
                <c:pt idx="5">
                  <c:v>26.729473339586932</c:v>
                </c:pt>
                <c:pt idx="6">
                  <c:v>28.199487594553414</c:v>
                </c:pt>
                <c:pt idx="7">
                  <c:v>26.180522474500293</c:v>
                </c:pt>
                <c:pt idx="8">
                  <c:v>27.762178768955135</c:v>
                </c:pt>
                <c:pt idx="9">
                  <c:v>26.01832679932669</c:v>
                </c:pt>
                <c:pt idx="10">
                  <c:v>26.616986530957035</c:v>
                </c:pt>
                <c:pt idx="11">
                  <c:v>25.702880063419205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93C-4F64-8793-B4018BB29032}"/>
            </c:ext>
          </c:extLst>
        </c:ser>
        <c:ser>
          <c:idx val="3"/>
          <c:order val="2"/>
          <c:tx>
            <c:v>Daylight photolysis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chemeClr val="tx1"/>
                </a:solidFill>
              </a:ln>
              <a:effectLst/>
            </c:spPr>
          </c:marker>
          <c:xVal>
            <c:numRef>
              <c:f>QuantitativeCurveFit1!$P$57:$P$68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QuantitativeCurveFit1!$K$57:$K$68</c:f>
              <c:numCache>
                <c:formatCode>0.00</c:formatCode>
                <c:ptCount val="12"/>
                <c:pt idx="0">
                  <c:v>26.101487489145612</c:v>
                </c:pt>
                <c:pt idx="1">
                  <c:v>26.048447683314052</c:v>
                </c:pt>
                <c:pt idx="2">
                  <c:v>25.924449924955294</c:v>
                </c:pt>
                <c:pt idx="3">
                  <c:v>27.172602227220196</c:v>
                </c:pt>
                <c:pt idx="4">
                  <c:v>27.120155044917482</c:v>
                </c:pt>
                <c:pt idx="5">
                  <c:v>26.578183397685645</c:v>
                </c:pt>
                <c:pt idx="6">
                  <c:v>26.515609325081204</c:v>
                </c:pt>
                <c:pt idx="7">
                  <c:v>26.406305144217018</c:v>
                </c:pt>
                <c:pt idx="8">
                  <c:v>26.704656230782518</c:v>
                </c:pt>
                <c:pt idx="9">
                  <c:v>27.243891351719398</c:v>
                </c:pt>
                <c:pt idx="10">
                  <c:v>26.741224588532962</c:v>
                </c:pt>
                <c:pt idx="11">
                  <c:v>28.062234724638131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93C-4F64-8793-B4018BB29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2699055"/>
        <c:axId val="1"/>
      </c:scatterChart>
      <c:valAx>
        <c:axId val="1532699055"/>
        <c:scaling>
          <c:orientation val="minMax"/>
          <c:max val="270"/>
        </c:scaling>
        <c:delete val="1"/>
        <c:axPos val="b"/>
        <c:numFmt formatCode="General" sourceLinked="1"/>
        <c:majorTickMark val="out"/>
        <c:minorTickMark val="none"/>
        <c:tickLblPos val="nextTo"/>
        <c:crossAx val="1"/>
        <c:crosses val="autoZero"/>
        <c:crossBetween val="midCat"/>
        <c:majorUnit val="30"/>
      </c:valAx>
      <c:valAx>
        <c:axId val="1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drug concentration (mg/L)</a:t>
                </a:r>
              </a:p>
            </c:rich>
          </c:tx>
          <c:layout>
            <c:manualLayout>
              <c:xMode val="edge"/>
              <c:yMode val="edge"/>
              <c:x val="0"/>
              <c:y val="0.124205003763495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269905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 b="0" dirty="0"/>
              <a:t>AMOXICILLIN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3.4901195001852479E-2"/>
                  <c:y val="-0.1962944060754154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Sheet1!$R$198:$R$212</c:f>
              <c:numCache>
                <c:formatCode>General</c:formatCode>
                <c:ptCount val="1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  <c:pt idx="7">
                  <c:v>75</c:v>
                </c:pt>
                <c:pt idx="8">
                  <c:v>100</c:v>
                </c:pt>
                <c:pt idx="9">
                  <c:v>200</c:v>
                </c:pt>
                <c:pt idx="10">
                  <c:v>300</c:v>
                </c:pt>
                <c:pt idx="11">
                  <c:v>400</c:v>
                </c:pt>
                <c:pt idx="12">
                  <c:v>500</c:v>
                </c:pt>
                <c:pt idx="13">
                  <c:v>800</c:v>
                </c:pt>
                <c:pt idx="14">
                  <c:v>1000</c:v>
                </c:pt>
              </c:numCache>
            </c:numRef>
          </c:xVal>
          <c:yVal>
            <c:numRef>
              <c:f>Sheet1!$S$198:$S$212</c:f>
              <c:numCache>
                <c:formatCode>General</c:formatCode>
                <c:ptCount val="15"/>
                <c:pt idx="4">
                  <c:v>5802</c:v>
                </c:pt>
                <c:pt idx="5">
                  <c:v>9151</c:v>
                </c:pt>
                <c:pt idx="6">
                  <c:v>10520</c:v>
                </c:pt>
                <c:pt idx="7">
                  <c:v>15050</c:v>
                </c:pt>
                <c:pt idx="8">
                  <c:v>18090</c:v>
                </c:pt>
                <c:pt idx="9">
                  <c:v>24570</c:v>
                </c:pt>
                <c:pt idx="10">
                  <c:v>46880</c:v>
                </c:pt>
                <c:pt idx="11">
                  <c:v>62230</c:v>
                </c:pt>
                <c:pt idx="12">
                  <c:v>80610</c:v>
                </c:pt>
                <c:pt idx="13">
                  <c:v>122100</c:v>
                </c:pt>
                <c:pt idx="14">
                  <c:v>147300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F16-445C-BD18-E4091C97DA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5445800"/>
        <c:axId val="305430712"/>
      </c:scatterChart>
      <c:valAx>
        <c:axId val="305445800"/>
        <c:scaling>
          <c:orientation val="minMax"/>
          <c:max val="1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1" i="0" baseline="0" dirty="0">
                    <a:effectLst/>
                  </a:rPr>
                  <a:t>drug concentration (ng/L)</a:t>
                </a:r>
                <a:endParaRPr lang="en-GB" sz="10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430712"/>
        <c:crosses val="autoZero"/>
        <c:crossBetween val="midCat"/>
        <c:majorUnit val="100"/>
      </c:valAx>
      <c:valAx>
        <c:axId val="305430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Intensity (counts)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4458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72136915562512E-2"/>
          <c:y val="0.13987137878530903"/>
          <c:w val="0.87980715535097109"/>
          <c:h val="0.7326498384928426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rgbClr val="C00000"/>
                </a:solidFill>
              </a:ln>
              <a:effectLst/>
            </c:spPr>
          </c:marker>
          <c:xVal>
            <c:numRef>
              <c:f>QuantitativeCurveFit1!$P$42:$P$53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QuantitativeCurveFit1!$Q$42:$Q$53</c:f>
              <c:numCache>
                <c:formatCode>General</c:formatCode>
                <c:ptCount val="12"/>
                <c:pt idx="0">
                  <c:v>17.176947869742197</c:v>
                </c:pt>
                <c:pt idx="1">
                  <c:v>11.653027705926673</c:v>
                </c:pt>
                <c:pt idx="2">
                  <c:v>7.5494072746562066</c:v>
                </c:pt>
                <c:pt idx="3">
                  <c:v>5.7063642385437525</c:v>
                </c:pt>
                <c:pt idx="4">
                  <c:v>3.4369717065026477</c:v>
                </c:pt>
                <c:pt idx="5">
                  <c:v>1.9923693732621073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CDA-428A-A7D0-652788396C35}"/>
            </c:ext>
          </c:extLst>
        </c:ser>
        <c:ser>
          <c:idx val="1"/>
          <c:order val="1"/>
          <c:spPr>
            <a:ln w="19050" cap="rnd">
              <a:solidFill>
                <a:srgbClr val="A86ED4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rgbClr val="A86ED4"/>
                </a:solidFill>
              </a:ln>
              <a:effectLst/>
            </c:spPr>
          </c:marker>
          <c:xVal>
            <c:numRef>
              <c:f>QuantitativeCurveFit1!$P$42:$P$53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QuantitativeCurveFit1!$R$42:$R$53</c:f>
              <c:numCache>
                <c:formatCode>General</c:formatCode>
                <c:ptCount val="12"/>
                <c:pt idx="0">
                  <c:v>20.379429953308733</c:v>
                </c:pt>
                <c:pt idx="1">
                  <c:v>17.070114923117917</c:v>
                </c:pt>
                <c:pt idx="2">
                  <c:v>16.990241075611468</c:v>
                </c:pt>
                <c:pt idx="3">
                  <c:v>16.951036193230507</c:v>
                </c:pt>
                <c:pt idx="4">
                  <c:v>17.029462225578484</c:v>
                </c:pt>
                <c:pt idx="5">
                  <c:v>18.966590104849448</c:v>
                </c:pt>
                <c:pt idx="6">
                  <c:v>17.835667522640012</c:v>
                </c:pt>
                <c:pt idx="7">
                  <c:v>19.676019532498383</c:v>
                </c:pt>
                <c:pt idx="8">
                  <c:v>17.535205208292947</c:v>
                </c:pt>
                <c:pt idx="9">
                  <c:v>17.056775502556761</c:v>
                </c:pt>
                <c:pt idx="10">
                  <c:v>16.658398587773579</c:v>
                </c:pt>
                <c:pt idx="11">
                  <c:v>17.659391960200118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CDA-428A-A7D0-652788396C35}"/>
            </c:ext>
          </c:extLst>
        </c:ser>
        <c:ser>
          <c:idx val="2"/>
          <c:order val="2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chemeClr val="tx1"/>
                </a:solidFill>
              </a:ln>
              <a:effectLst/>
            </c:spPr>
          </c:marker>
          <c:xVal>
            <c:numRef>
              <c:f>QuantitativeCurveFit1!$P$42:$P$53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QuantitativeCurveFit1!$S$42:$S$53</c:f>
              <c:numCache>
                <c:formatCode>General</c:formatCode>
                <c:ptCount val="12"/>
                <c:pt idx="0">
                  <c:v>22.134784775243926</c:v>
                </c:pt>
                <c:pt idx="1">
                  <c:v>18.17562436856953</c:v>
                </c:pt>
                <c:pt idx="2">
                  <c:v>17.751645961227968</c:v>
                </c:pt>
                <c:pt idx="3">
                  <c:v>17.186116017570345</c:v>
                </c:pt>
                <c:pt idx="4">
                  <c:v>18.172726361684081</c:v>
                </c:pt>
                <c:pt idx="5">
                  <c:v>16.661415770921092</c:v>
                </c:pt>
                <c:pt idx="6">
                  <c:v>17.427777591740504</c:v>
                </c:pt>
                <c:pt idx="7">
                  <c:v>17.628545068749286</c:v>
                </c:pt>
                <c:pt idx="8">
                  <c:v>17.713070269574956</c:v>
                </c:pt>
                <c:pt idx="9">
                  <c:v>18.789518827137684</c:v>
                </c:pt>
                <c:pt idx="10">
                  <c:v>17.485496228875746</c:v>
                </c:pt>
                <c:pt idx="11">
                  <c:v>17.429773996483817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CDA-428A-A7D0-652788396C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9748768"/>
        <c:axId val="869753760"/>
      </c:scatterChart>
      <c:valAx>
        <c:axId val="869748768"/>
        <c:scaling>
          <c:orientation val="minMax"/>
          <c:max val="27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9753760"/>
        <c:crosses val="autoZero"/>
        <c:crossBetween val="midCat"/>
        <c:majorUnit val="30"/>
      </c:valAx>
      <c:valAx>
        <c:axId val="869753760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8697487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xVal>
            <c:numRef>
              <c:f>Sheet1!$F$31:$F$37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</c:numCache>
            </c:numRef>
          </c:xVal>
          <c:yVal>
            <c:numRef>
              <c:f>Sheet1!$G$31:$G$37</c:f>
              <c:numCache>
                <c:formatCode>General</c:formatCode>
                <c:ptCount val="7"/>
                <c:pt idx="0">
                  <c:v>3000</c:v>
                </c:pt>
                <c:pt idx="1">
                  <c:v>7597</c:v>
                </c:pt>
                <c:pt idx="2">
                  <c:v>14403</c:v>
                </c:pt>
                <c:pt idx="3">
                  <c:v>19642</c:v>
                </c:pt>
                <c:pt idx="4">
                  <c:v>22706</c:v>
                </c:pt>
                <c:pt idx="5">
                  <c:v>24629</c:v>
                </c:pt>
                <c:pt idx="6">
                  <c:v>26784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6BE-430D-ACEC-0298B4A20043}"/>
            </c:ext>
          </c:extLst>
        </c:ser>
        <c:ser>
          <c:idx val="1"/>
          <c:order val="1"/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Sheet1!$H$31:$H$40</c:f>
              <c:numCache>
                <c:formatCode>#\ ?/?</c:formatCode>
                <c:ptCount val="10"/>
                <c:pt idx="0" formatCode="General">
                  <c:v>0</c:v>
                </c:pt>
                <c:pt idx="1">
                  <c:v>0.33333333333333331</c:v>
                </c:pt>
                <c:pt idx="2">
                  <c:v>0.66666666666666663</c:v>
                </c:pt>
                <c:pt idx="3" formatCode="General">
                  <c:v>1</c:v>
                </c:pt>
                <c:pt idx="4" formatCode="General">
                  <c:v>1.5</c:v>
                </c:pt>
                <c:pt idx="5" formatCode="General">
                  <c:v>2</c:v>
                </c:pt>
                <c:pt idx="6" formatCode="General">
                  <c:v>3</c:v>
                </c:pt>
                <c:pt idx="7" formatCode="General">
                  <c:v>4</c:v>
                </c:pt>
                <c:pt idx="8" formatCode="General">
                  <c:v>5</c:v>
                </c:pt>
                <c:pt idx="9" formatCode="General">
                  <c:v>6</c:v>
                </c:pt>
              </c:numCache>
            </c:numRef>
          </c:xVal>
          <c:yVal>
            <c:numRef>
              <c:f>Sheet1!$I$31:$I$40</c:f>
              <c:numCache>
                <c:formatCode>General</c:formatCode>
                <c:ptCount val="10"/>
                <c:pt idx="0">
                  <c:v>1853</c:v>
                </c:pt>
                <c:pt idx="1">
                  <c:v>1564</c:v>
                </c:pt>
                <c:pt idx="2">
                  <c:v>1719</c:v>
                </c:pt>
                <c:pt idx="3">
                  <c:v>3247</c:v>
                </c:pt>
                <c:pt idx="4">
                  <c:v>2462</c:v>
                </c:pt>
                <c:pt idx="5">
                  <c:v>1518</c:v>
                </c:pt>
                <c:pt idx="6">
                  <c:v>1579</c:v>
                </c:pt>
                <c:pt idx="7">
                  <c:v>1967</c:v>
                </c:pt>
                <c:pt idx="8">
                  <c:v>1390</c:v>
                </c:pt>
                <c:pt idx="9">
                  <c:v>1622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6BE-430D-ACEC-0298B4A200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2615664"/>
        <c:axId val="572613168"/>
      </c:scatterChart>
      <c:valAx>
        <c:axId val="572615664"/>
        <c:scaling>
          <c:orientation val="minMax"/>
          <c:max val="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time (min)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613168"/>
        <c:crosses val="autoZero"/>
        <c:crossBetween val="midCat"/>
        <c:majorUnit val="1"/>
      </c:valAx>
      <c:valAx>
        <c:axId val="572613168"/>
        <c:scaling>
          <c:orientation val="minMax"/>
          <c:max val="3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AU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6156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5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en-GB" sz="2400" b="1" dirty="0" err="1">
                <a:solidFill>
                  <a:schemeClr val="tx1"/>
                </a:solidFill>
              </a:rPr>
              <a:t>CuO</a:t>
            </a:r>
            <a:endParaRPr lang="en-GB" sz="24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5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chemeClr val="tx1"/>
                </a:solidFill>
              </a:ln>
              <a:effectLst/>
            </c:spPr>
          </c:marker>
          <c:xVal>
            <c:numRef>
              <c:f>QuantitativeCurveFit1!$P$45:$P$56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QuantitativeCurveFit1!$Q$45:$Q$56</c:f>
              <c:numCache>
                <c:formatCode>General</c:formatCode>
                <c:ptCount val="12"/>
                <c:pt idx="0">
                  <c:v>25.035067264300761</c:v>
                </c:pt>
                <c:pt idx="1">
                  <c:v>25.926313707392364</c:v>
                </c:pt>
                <c:pt idx="2">
                  <c:v>26.688898156002406</c:v>
                </c:pt>
                <c:pt idx="3">
                  <c:v>26.945200116765761</c:v>
                </c:pt>
                <c:pt idx="4">
                  <c:v>27.147599553215574</c:v>
                </c:pt>
                <c:pt idx="5">
                  <c:v>26.129754098490082</c:v>
                </c:pt>
                <c:pt idx="6">
                  <c:v>26.267595420321385</c:v>
                </c:pt>
                <c:pt idx="7">
                  <c:v>26.883499895816968</c:v>
                </c:pt>
                <c:pt idx="8">
                  <c:v>25.603201384681388</c:v>
                </c:pt>
                <c:pt idx="9">
                  <c:v>27.445710037928588</c:v>
                </c:pt>
                <c:pt idx="10">
                  <c:v>26.399853439950267</c:v>
                </c:pt>
                <c:pt idx="11">
                  <c:v>26.2681632137657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163-4681-9173-E1018BF9EDB9}"/>
            </c:ext>
          </c:extLst>
        </c:ser>
        <c:ser>
          <c:idx val="1"/>
          <c:order val="1"/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xVal>
            <c:numRef>
              <c:f>QuantitativeCurveFit1!$P$45:$P$56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QuantitativeCurveFit1!$S$45:$S$56</c:f>
              <c:numCache>
                <c:formatCode>General</c:formatCode>
                <c:ptCount val="12"/>
                <c:pt idx="0">
                  <c:v>25.895003044741941</c:v>
                </c:pt>
                <c:pt idx="1">
                  <c:v>24.911874731650965</c:v>
                </c:pt>
                <c:pt idx="2">
                  <c:v>25.620767153016462</c:v>
                </c:pt>
                <c:pt idx="3">
                  <c:v>24.999870784365896</c:v>
                </c:pt>
                <c:pt idx="4">
                  <c:v>26.111004918513391</c:v>
                </c:pt>
                <c:pt idx="5">
                  <c:v>25.910974246545866</c:v>
                </c:pt>
                <c:pt idx="6">
                  <c:v>26.1902976655809</c:v>
                </c:pt>
                <c:pt idx="7">
                  <c:v>26.32989578100705</c:v>
                </c:pt>
                <c:pt idx="8">
                  <c:v>25.704656844402965</c:v>
                </c:pt>
                <c:pt idx="9">
                  <c:v>27.028358771387957</c:v>
                </c:pt>
                <c:pt idx="10">
                  <c:v>28.386492356414404</c:v>
                </c:pt>
                <c:pt idx="11">
                  <c:v>26.678100685865392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163-4681-9173-E1018BF9EDB9}"/>
            </c:ext>
          </c:extLst>
        </c:ser>
        <c:ser>
          <c:idx val="2"/>
          <c:order val="2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rgbClr val="C00000"/>
                </a:solidFill>
              </a:ln>
              <a:effectLst/>
            </c:spPr>
          </c:marker>
          <c:xVal>
            <c:numRef>
              <c:f>QuantitativeCurveFit1!$P$45:$P$56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QuantitativeCurveFit1!$T$45:$T$56</c:f>
              <c:numCache>
                <c:formatCode>General</c:formatCode>
                <c:ptCount val="12"/>
                <c:pt idx="0">
                  <c:v>25.211882362685298</c:v>
                </c:pt>
                <c:pt idx="1">
                  <c:v>25.992286724354582</c:v>
                </c:pt>
                <c:pt idx="2">
                  <c:v>25.133094834519728</c:v>
                </c:pt>
                <c:pt idx="3">
                  <c:v>25.892115041155531</c:v>
                </c:pt>
                <c:pt idx="4">
                  <c:v>26.347588520518531</c:v>
                </c:pt>
                <c:pt idx="5">
                  <c:v>26.354897029200867</c:v>
                </c:pt>
                <c:pt idx="6">
                  <c:v>26.575595945706795</c:v>
                </c:pt>
                <c:pt idx="7">
                  <c:v>25.91485262372278</c:v>
                </c:pt>
                <c:pt idx="8">
                  <c:v>27.449639447012157</c:v>
                </c:pt>
                <c:pt idx="9">
                  <c:v>27.443323451854585</c:v>
                </c:pt>
                <c:pt idx="10">
                  <c:v>27.16446324279767</c:v>
                </c:pt>
                <c:pt idx="11">
                  <c:v>27.349738449319858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163-4681-9173-E1018BF9EDB9}"/>
            </c:ext>
          </c:extLst>
        </c:ser>
        <c:ser>
          <c:idx val="3"/>
          <c:order val="3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chemeClr val="tx1"/>
                </a:solidFill>
              </a:ln>
              <a:effectLst/>
            </c:spPr>
          </c:marker>
          <c:xVal>
            <c:numRef>
              <c:f>QuantitativeCurveFit1!$P$45:$P$56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QuantitativeCurveFit1!$R$45:$R$56</c:f>
              <c:numCache>
                <c:formatCode>General</c:formatCode>
                <c:ptCount val="12"/>
                <c:pt idx="0">
                  <c:v>22.715952363173297</c:v>
                </c:pt>
                <c:pt idx="1">
                  <c:v>25.603207180631689</c:v>
                </c:pt>
                <c:pt idx="2">
                  <c:v>26.182784030579175</c:v>
                </c:pt>
                <c:pt idx="3">
                  <c:v>26.459149269834171</c:v>
                </c:pt>
                <c:pt idx="4">
                  <c:v>26.515908556888789</c:v>
                </c:pt>
                <c:pt idx="5">
                  <c:v>26.358931595939595</c:v>
                </c:pt>
                <c:pt idx="6">
                  <c:v>25.816379034001216</c:v>
                </c:pt>
                <c:pt idx="7">
                  <c:v>26.554569589337319</c:v>
                </c:pt>
                <c:pt idx="8">
                  <c:v>25.624710616197959</c:v>
                </c:pt>
                <c:pt idx="9">
                  <c:v>27.248963121052899</c:v>
                </c:pt>
                <c:pt idx="10">
                  <c:v>27.382273133671067</c:v>
                </c:pt>
                <c:pt idx="11">
                  <c:v>25.910520058999989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163-4681-9173-E1018BF9ED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2004064"/>
        <c:axId val="827243104"/>
      </c:scatterChart>
      <c:valAx>
        <c:axId val="1262004064"/>
        <c:scaling>
          <c:orientation val="minMax"/>
          <c:max val="27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243104"/>
        <c:crosses val="autoZero"/>
        <c:crossBetween val="midCat"/>
        <c:majorUnit val="30"/>
      </c:valAx>
      <c:valAx>
        <c:axId val="827243104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2620040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95680740551674"/>
          <c:y val="0.17271479441214962"/>
          <c:w val="0.79269390792333205"/>
          <c:h val="0.61749885869068999"/>
        </c:manualLayout>
      </c:layout>
      <c:scatterChart>
        <c:scatterStyle val="smoothMarker"/>
        <c:varyColors val="0"/>
        <c:ser>
          <c:idx val="0"/>
          <c:order val="0"/>
          <c:tx>
            <c:v>UV-light</c:v>
          </c:tx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xVal>
            <c:numRef>
              <c:f>QuantitativeCurveFit1!$P$57:$P$69</c:f>
              <c:numCache>
                <c:formatCode>General</c:formatCode>
                <c:ptCount val="13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  <c:pt idx="12">
                  <c:v>300</c:v>
                </c:pt>
              </c:numCache>
            </c:numRef>
          </c:xVal>
          <c:yVal>
            <c:numRef>
              <c:f>QuantitativeCurveFit1!$Q$57:$Q$68</c:f>
              <c:numCache>
                <c:formatCode>0.00</c:formatCode>
                <c:ptCount val="12"/>
                <c:pt idx="0">
                  <c:v>23.358628092489166</c:v>
                </c:pt>
                <c:pt idx="1">
                  <c:v>16.705095098183158</c:v>
                </c:pt>
                <c:pt idx="2">
                  <c:v>14.046503169421664</c:v>
                </c:pt>
                <c:pt idx="3">
                  <c:v>10.550470624989664</c:v>
                </c:pt>
                <c:pt idx="4">
                  <c:v>8.3567221100015612</c:v>
                </c:pt>
                <c:pt idx="5">
                  <c:v>3.878694231966497</c:v>
                </c:pt>
                <c:pt idx="6">
                  <c:v>1.6378842061283601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93C-4F64-8793-B4018BB29032}"/>
            </c:ext>
          </c:extLst>
        </c:ser>
        <c:ser>
          <c:idx val="2"/>
          <c:order val="1"/>
          <c:tx>
            <c:v>UV-photolysis</c:v>
          </c:tx>
          <c:spPr>
            <a:ln w="19050" cap="rnd">
              <a:solidFill>
                <a:srgbClr val="A86ED4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rgbClr val="A86ED4"/>
                </a:solidFill>
              </a:ln>
              <a:effectLst/>
            </c:spPr>
          </c:marker>
          <c:xVal>
            <c:numRef>
              <c:f>QuantitativeCurveFit1!$P$57:$P$68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QuantitativeCurveFit1!$L$57:$L$68</c:f>
              <c:numCache>
                <c:formatCode>0.00</c:formatCode>
                <c:ptCount val="12"/>
                <c:pt idx="0">
                  <c:v>25.195819809291923</c:v>
                </c:pt>
                <c:pt idx="1">
                  <c:v>26.044083976092924</c:v>
                </c:pt>
                <c:pt idx="2">
                  <c:v>26.468224341543834</c:v>
                </c:pt>
                <c:pt idx="3">
                  <c:v>26.452438753467803</c:v>
                </c:pt>
                <c:pt idx="4">
                  <c:v>25.537089978368908</c:v>
                </c:pt>
                <c:pt idx="5">
                  <c:v>26.729473339586932</c:v>
                </c:pt>
                <c:pt idx="6">
                  <c:v>28.199487594553414</c:v>
                </c:pt>
                <c:pt idx="7">
                  <c:v>26.180522474500293</c:v>
                </c:pt>
                <c:pt idx="8">
                  <c:v>27.762178768955135</c:v>
                </c:pt>
                <c:pt idx="9">
                  <c:v>26.01832679932669</c:v>
                </c:pt>
                <c:pt idx="10">
                  <c:v>26.616986530957035</c:v>
                </c:pt>
                <c:pt idx="11">
                  <c:v>25.702880063419205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93C-4F64-8793-B4018BB29032}"/>
            </c:ext>
          </c:extLst>
        </c:ser>
        <c:ser>
          <c:idx val="3"/>
          <c:order val="2"/>
          <c:tx>
            <c:v>Daylight photolysis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chemeClr val="tx1"/>
                </a:solidFill>
              </a:ln>
              <a:effectLst/>
            </c:spPr>
          </c:marker>
          <c:xVal>
            <c:numRef>
              <c:f>QuantitativeCurveFit1!$P$57:$P$68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QuantitativeCurveFit1!$K$57:$K$68</c:f>
              <c:numCache>
                <c:formatCode>0.00</c:formatCode>
                <c:ptCount val="12"/>
                <c:pt idx="0">
                  <c:v>26.101487489145612</c:v>
                </c:pt>
                <c:pt idx="1">
                  <c:v>26.048447683314052</c:v>
                </c:pt>
                <c:pt idx="2">
                  <c:v>25.924449924955294</c:v>
                </c:pt>
                <c:pt idx="3">
                  <c:v>27.172602227220196</c:v>
                </c:pt>
                <c:pt idx="4">
                  <c:v>27.120155044917482</c:v>
                </c:pt>
                <c:pt idx="5">
                  <c:v>26.578183397685645</c:v>
                </c:pt>
                <c:pt idx="6">
                  <c:v>26.515609325081204</c:v>
                </c:pt>
                <c:pt idx="7">
                  <c:v>26.406305144217018</c:v>
                </c:pt>
                <c:pt idx="8">
                  <c:v>26.704656230782518</c:v>
                </c:pt>
                <c:pt idx="9">
                  <c:v>27.243891351719398</c:v>
                </c:pt>
                <c:pt idx="10">
                  <c:v>26.741224588532962</c:v>
                </c:pt>
                <c:pt idx="11">
                  <c:v>28.062234724638131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93C-4F64-8793-B4018BB29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2699055"/>
        <c:axId val="1"/>
      </c:scatterChart>
      <c:valAx>
        <c:axId val="1532699055"/>
        <c:scaling>
          <c:orientation val="minMax"/>
          <c:max val="270"/>
        </c:scaling>
        <c:delete val="1"/>
        <c:axPos val="b"/>
        <c:numFmt formatCode="General" sourceLinked="1"/>
        <c:majorTickMark val="out"/>
        <c:minorTickMark val="none"/>
        <c:tickLblPos val="nextTo"/>
        <c:crossAx val="1"/>
        <c:crosses val="autoZero"/>
        <c:crossBetween val="midCat"/>
        <c:majorUnit val="30"/>
      </c:valAx>
      <c:valAx>
        <c:axId val="1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drug concentration (mg/L)</a:t>
                </a:r>
              </a:p>
            </c:rich>
          </c:tx>
          <c:layout>
            <c:manualLayout>
              <c:xMode val="edge"/>
              <c:yMode val="edge"/>
              <c:x val="0"/>
              <c:y val="0.124205003763495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269905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72136915562512E-2"/>
          <c:y val="0.13987137878530903"/>
          <c:w val="0.87980715535097109"/>
          <c:h val="0.7326498384928426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rgbClr val="C00000"/>
                </a:solidFill>
              </a:ln>
              <a:effectLst/>
            </c:spPr>
          </c:marker>
          <c:xVal>
            <c:numRef>
              <c:f>QuantitativeCurveFit1!$P$42:$P$53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QuantitativeCurveFit1!$Q$42:$Q$53</c:f>
              <c:numCache>
                <c:formatCode>General</c:formatCode>
                <c:ptCount val="12"/>
                <c:pt idx="0">
                  <c:v>17.176947869742197</c:v>
                </c:pt>
                <c:pt idx="1">
                  <c:v>11.653027705926673</c:v>
                </c:pt>
                <c:pt idx="2">
                  <c:v>7.5494072746562066</c:v>
                </c:pt>
                <c:pt idx="3">
                  <c:v>5.7063642385437525</c:v>
                </c:pt>
                <c:pt idx="4">
                  <c:v>3.4369717065026477</c:v>
                </c:pt>
                <c:pt idx="5">
                  <c:v>1.9923693732621073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CDA-428A-A7D0-652788396C35}"/>
            </c:ext>
          </c:extLst>
        </c:ser>
        <c:ser>
          <c:idx val="1"/>
          <c:order val="1"/>
          <c:spPr>
            <a:ln w="19050" cap="rnd">
              <a:solidFill>
                <a:srgbClr val="A86ED4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rgbClr val="A86ED4"/>
                </a:solidFill>
              </a:ln>
              <a:effectLst/>
            </c:spPr>
          </c:marker>
          <c:xVal>
            <c:numRef>
              <c:f>QuantitativeCurveFit1!$P$42:$P$53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QuantitativeCurveFit1!$R$42:$R$53</c:f>
              <c:numCache>
                <c:formatCode>General</c:formatCode>
                <c:ptCount val="12"/>
                <c:pt idx="0">
                  <c:v>20.379429953308733</c:v>
                </c:pt>
                <c:pt idx="1">
                  <c:v>17.070114923117917</c:v>
                </c:pt>
                <c:pt idx="2">
                  <c:v>16.990241075611468</c:v>
                </c:pt>
                <c:pt idx="3">
                  <c:v>16.951036193230507</c:v>
                </c:pt>
                <c:pt idx="4">
                  <c:v>17.029462225578484</c:v>
                </c:pt>
                <c:pt idx="5">
                  <c:v>18.966590104849448</c:v>
                </c:pt>
                <c:pt idx="6">
                  <c:v>17.835667522640012</c:v>
                </c:pt>
                <c:pt idx="7">
                  <c:v>19.676019532498383</c:v>
                </c:pt>
                <c:pt idx="8">
                  <c:v>17.535205208292947</c:v>
                </c:pt>
                <c:pt idx="9">
                  <c:v>17.056775502556761</c:v>
                </c:pt>
                <c:pt idx="10">
                  <c:v>16.658398587773579</c:v>
                </c:pt>
                <c:pt idx="11">
                  <c:v>17.659391960200118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CDA-428A-A7D0-652788396C35}"/>
            </c:ext>
          </c:extLst>
        </c:ser>
        <c:ser>
          <c:idx val="2"/>
          <c:order val="2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chemeClr val="tx1"/>
                </a:solidFill>
              </a:ln>
              <a:effectLst/>
            </c:spPr>
          </c:marker>
          <c:xVal>
            <c:numRef>
              <c:f>QuantitativeCurveFit1!$P$42:$P$53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QuantitativeCurveFit1!$S$42:$S$53</c:f>
              <c:numCache>
                <c:formatCode>General</c:formatCode>
                <c:ptCount val="12"/>
                <c:pt idx="0">
                  <c:v>22.134784775243926</c:v>
                </c:pt>
                <c:pt idx="1">
                  <c:v>18.17562436856953</c:v>
                </c:pt>
                <c:pt idx="2">
                  <c:v>17.751645961227968</c:v>
                </c:pt>
                <c:pt idx="3">
                  <c:v>17.186116017570345</c:v>
                </c:pt>
                <c:pt idx="4">
                  <c:v>18.172726361684081</c:v>
                </c:pt>
                <c:pt idx="5">
                  <c:v>16.661415770921092</c:v>
                </c:pt>
                <c:pt idx="6">
                  <c:v>17.427777591740504</c:v>
                </c:pt>
                <c:pt idx="7">
                  <c:v>17.628545068749286</c:v>
                </c:pt>
                <c:pt idx="8">
                  <c:v>17.713070269574956</c:v>
                </c:pt>
                <c:pt idx="9">
                  <c:v>18.789518827137684</c:v>
                </c:pt>
                <c:pt idx="10">
                  <c:v>17.485496228875746</c:v>
                </c:pt>
                <c:pt idx="11">
                  <c:v>17.429773996483817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CDA-428A-A7D0-652788396C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9748768"/>
        <c:axId val="869753760"/>
      </c:scatterChart>
      <c:valAx>
        <c:axId val="869748768"/>
        <c:scaling>
          <c:orientation val="minMax"/>
          <c:max val="27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9753760"/>
        <c:crosses val="autoZero"/>
        <c:crossBetween val="midCat"/>
        <c:majorUnit val="30"/>
      </c:valAx>
      <c:valAx>
        <c:axId val="869753760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8697487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 b="0" dirty="0"/>
              <a:t>SIMVASTATIN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3.1795388488707214E-2"/>
                  <c:y val="-0.1869414949634205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Sheet1!$AA$198:$AA$213</c:f>
              <c:numCache>
                <c:formatCode>General</c:formatCode>
                <c:ptCount val="1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  <c:pt idx="7">
                  <c:v>75</c:v>
                </c:pt>
                <c:pt idx="8">
                  <c:v>100</c:v>
                </c:pt>
                <c:pt idx="9">
                  <c:v>200</c:v>
                </c:pt>
                <c:pt idx="10">
                  <c:v>300</c:v>
                </c:pt>
                <c:pt idx="11">
                  <c:v>400</c:v>
                </c:pt>
                <c:pt idx="12">
                  <c:v>500</c:v>
                </c:pt>
                <c:pt idx="13">
                  <c:v>600</c:v>
                </c:pt>
                <c:pt idx="14">
                  <c:v>800</c:v>
                </c:pt>
                <c:pt idx="15">
                  <c:v>1000</c:v>
                </c:pt>
              </c:numCache>
            </c:numRef>
          </c:xVal>
          <c:yVal>
            <c:numRef>
              <c:f>Sheet1!$AB$198:$AB$213</c:f>
              <c:numCache>
                <c:formatCode>General</c:formatCode>
                <c:ptCount val="16"/>
                <c:pt idx="1">
                  <c:v>8089</c:v>
                </c:pt>
                <c:pt idx="2">
                  <c:v>9880</c:v>
                </c:pt>
                <c:pt idx="3">
                  <c:v>14630</c:v>
                </c:pt>
                <c:pt idx="4">
                  <c:v>17800</c:v>
                </c:pt>
                <c:pt idx="5">
                  <c:v>22810</c:v>
                </c:pt>
                <c:pt idx="6">
                  <c:v>29650</c:v>
                </c:pt>
                <c:pt idx="7">
                  <c:v>35990</c:v>
                </c:pt>
                <c:pt idx="8">
                  <c:v>46420</c:v>
                </c:pt>
                <c:pt idx="9">
                  <c:v>96770</c:v>
                </c:pt>
                <c:pt idx="10">
                  <c:v>135900</c:v>
                </c:pt>
                <c:pt idx="11">
                  <c:v>170700</c:v>
                </c:pt>
                <c:pt idx="12">
                  <c:v>225200</c:v>
                </c:pt>
                <c:pt idx="13">
                  <c:v>236400</c:v>
                </c:pt>
                <c:pt idx="14">
                  <c:v>345600</c:v>
                </c:pt>
                <c:pt idx="15">
                  <c:v>412400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24E-4937-9A12-7725728436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8450368"/>
        <c:axId val="308441512"/>
      </c:scatterChart>
      <c:valAx>
        <c:axId val="308450368"/>
        <c:scaling>
          <c:orientation val="minMax"/>
          <c:max val="1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1" i="0" baseline="0" dirty="0">
                    <a:effectLst/>
                  </a:rPr>
                  <a:t>drug concentration (ng/L)</a:t>
                </a:r>
                <a:endParaRPr lang="en-GB" sz="10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441512"/>
        <c:crosses val="autoZero"/>
        <c:crossBetween val="midCat"/>
      </c:valAx>
      <c:valAx>
        <c:axId val="308441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4503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 b="0" dirty="0"/>
              <a:t>TAMOXIFEN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4.8361162322969914E-2"/>
                  <c:y val="-0.2247609539238217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Sheet1!$AJ$198:$AJ$213</c:f>
              <c:numCache>
                <c:formatCode>General</c:formatCode>
                <c:ptCount val="1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  <c:pt idx="7">
                  <c:v>75</c:v>
                </c:pt>
                <c:pt idx="8">
                  <c:v>100</c:v>
                </c:pt>
                <c:pt idx="9">
                  <c:v>200</c:v>
                </c:pt>
                <c:pt idx="10">
                  <c:v>300</c:v>
                </c:pt>
                <c:pt idx="11">
                  <c:v>400</c:v>
                </c:pt>
                <c:pt idx="12">
                  <c:v>500</c:v>
                </c:pt>
                <c:pt idx="13">
                  <c:v>600</c:v>
                </c:pt>
                <c:pt idx="14">
                  <c:v>800</c:v>
                </c:pt>
                <c:pt idx="15">
                  <c:v>1000</c:v>
                </c:pt>
              </c:numCache>
            </c:numRef>
          </c:xVal>
          <c:yVal>
            <c:numRef>
              <c:f>Sheet1!$AK$198:$AK$213</c:f>
              <c:numCache>
                <c:formatCode>General</c:formatCode>
                <c:ptCount val="16"/>
                <c:pt idx="1">
                  <c:v>7554</c:v>
                </c:pt>
                <c:pt idx="2">
                  <c:v>8492</c:v>
                </c:pt>
                <c:pt idx="3">
                  <c:v>10350</c:v>
                </c:pt>
                <c:pt idx="4">
                  <c:v>13320</c:v>
                </c:pt>
                <c:pt idx="5">
                  <c:v>15850</c:v>
                </c:pt>
                <c:pt idx="6">
                  <c:v>19160</c:v>
                </c:pt>
                <c:pt idx="7">
                  <c:v>24270</c:v>
                </c:pt>
                <c:pt idx="8">
                  <c:v>33520</c:v>
                </c:pt>
                <c:pt idx="9">
                  <c:v>61540</c:v>
                </c:pt>
                <c:pt idx="10">
                  <c:v>94880</c:v>
                </c:pt>
                <c:pt idx="11">
                  <c:v>123800</c:v>
                </c:pt>
                <c:pt idx="12">
                  <c:v>146900</c:v>
                </c:pt>
                <c:pt idx="13">
                  <c:v>170800</c:v>
                </c:pt>
                <c:pt idx="14">
                  <c:v>235500</c:v>
                </c:pt>
                <c:pt idx="15">
                  <c:v>284700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74E-4C0A-82E7-2BE0033E84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5126248"/>
        <c:axId val="315110176"/>
      </c:scatterChart>
      <c:valAx>
        <c:axId val="315126248"/>
        <c:scaling>
          <c:orientation val="minMax"/>
          <c:max val="1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1" i="0" baseline="0" dirty="0">
                    <a:effectLst/>
                  </a:rPr>
                  <a:t>drug concentration (ng/L)</a:t>
                </a:r>
                <a:endParaRPr lang="en-GB" sz="10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5110176"/>
        <c:crosses val="autoZero"/>
        <c:crossBetween val="midCat"/>
      </c:valAx>
      <c:valAx>
        <c:axId val="315110176"/>
        <c:scaling>
          <c:orientation val="minMax"/>
          <c:max val="3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51262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 b="0" dirty="0"/>
              <a:t>METHOTREXATE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4.7324677179457458E-2"/>
                  <c:y val="-0.21519157593339111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Sheet1!$AR$198:$AR$213</c:f>
              <c:numCache>
                <c:formatCode>General</c:formatCode>
                <c:ptCount val="1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  <c:pt idx="7">
                  <c:v>75</c:v>
                </c:pt>
                <c:pt idx="8">
                  <c:v>100</c:v>
                </c:pt>
                <c:pt idx="9">
                  <c:v>200</c:v>
                </c:pt>
                <c:pt idx="10">
                  <c:v>300</c:v>
                </c:pt>
                <c:pt idx="11">
                  <c:v>400</c:v>
                </c:pt>
                <c:pt idx="12">
                  <c:v>500</c:v>
                </c:pt>
                <c:pt idx="13">
                  <c:v>600</c:v>
                </c:pt>
                <c:pt idx="14">
                  <c:v>800</c:v>
                </c:pt>
                <c:pt idx="15">
                  <c:v>1000</c:v>
                </c:pt>
              </c:numCache>
            </c:numRef>
          </c:xVal>
          <c:yVal>
            <c:numRef>
              <c:f>Sheet1!$AS$198:$AS$213</c:f>
              <c:numCache>
                <c:formatCode>General</c:formatCode>
                <c:ptCount val="16"/>
                <c:pt idx="1">
                  <c:v>15190</c:v>
                </c:pt>
                <c:pt idx="2">
                  <c:v>15260</c:v>
                </c:pt>
                <c:pt idx="3">
                  <c:v>19020</c:v>
                </c:pt>
                <c:pt idx="4">
                  <c:v>24820</c:v>
                </c:pt>
                <c:pt idx="5">
                  <c:v>31130</c:v>
                </c:pt>
                <c:pt idx="6">
                  <c:v>36170</c:v>
                </c:pt>
                <c:pt idx="7">
                  <c:v>46790</c:v>
                </c:pt>
                <c:pt idx="8">
                  <c:v>65820</c:v>
                </c:pt>
                <c:pt idx="9">
                  <c:v>116000</c:v>
                </c:pt>
                <c:pt idx="10">
                  <c:v>194900</c:v>
                </c:pt>
                <c:pt idx="11">
                  <c:v>255200</c:v>
                </c:pt>
                <c:pt idx="12">
                  <c:v>307500</c:v>
                </c:pt>
                <c:pt idx="13">
                  <c:v>351700</c:v>
                </c:pt>
                <c:pt idx="14">
                  <c:v>488500</c:v>
                </c:pt>
                <c:pt idx="15">
                  <c:v>569100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EDF-4326-A92E-2616C22520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5686648"/>
        <c:axId val="425685992"/>
      </c:scatterChart>
      <c:valAx>
        <c:axId val="425686648"/>
        <c:scaling>
          <c:orientation val="minMax"/>
          <c:max val="1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1" i="0" baseline="0" dirty="0">
                    <a:effectLst/>
                  </a:rPr>
                  <a:t>drug concentration (ng/L)</a:t>
                </a:r>
                <a:endParaRPr lang="en-GB" sz="10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685992"/>
        <c:crosses val="autoZero"/>
        <c:crossBetween val="midCat"/>
      </c:valAx>
      <c:valAx>
        <c:axId val="425685992"/>
        <c:scaling>
          <c:orientation val="minMax"/>
          <c:max val="6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6866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none" spc="5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en-GB" sz="2400" b="1" dirty="0">
                <a:solidFill>
                  <a:schemeClr val="tx1"/>
                </a:solidFill>
              </a:rPr>
              <a:t>Paracetamol</a:t>
            </a:r>
          </a:p>
        </c:rich>
      </c:tx>
      <c:layout>
        <c:manualLayout>
          <c:xMode val="edge"/>
          <c:yMode val="edge"/>
          <c:x val="0.40911890949273461"/>
          <c:y val="5.43678606508446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095680740551674"/>
          <c:y val="0.17271479441214962"/>
          <c:w val="0.79269390792333205"/>
          <c:h val="0.61749885869068999"/>
        </c:manualLayout>
      </c:layout>
      <c:scatterChart>
        <c:scatterStyle val="smoothMarker"/>
        <c:varyColors val="0"/>
        <c:ser>
          <c:idx val="0"/>
          <c:order val="0"/>
          <c:tx>
            <c:v>UV-light</c:v>
          </c:tx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xVal>
            <c:numRef>
              <c:f>QuantitativeCurveFit1!$P$57:$P$69</c:f>
              <c:numCache>
                <c:formatCode>General</c:formatCode>
                <c:ptCount val="13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  <c:pt idx="12">
                  <c:v>300</c:v>
                </c:pt>
              </c:numCache>
            </c:numRef>
          </c:xVal>
          <c:yVal>
            <c:numRef>
              <c:f>QuantitativeCurveFit1!$Q$57:$Q$68</c:f>
              <c:numCache>
                <c:formatCode>0.00</c:formatCode>
                <c:ptCount val="12"/>
                <c:pt idx="0">
                  <c:v>23.358628092489166</c:v>
                </c:pt>
                <c:pt idx="1">
                  <c:v>16.705095098183158</c:v>
                </c:pt>
                <c:pt idx="2">
                  <c:v>14.046503169421664</c:v>
                </c:pt>
                <c:pt idx="3">
                  <c:v>10.550470624989664</c:v>
                </c:pt>
                <c:pt idx="4">
                  <c:v>8.3567221100015612</c:v>
                </c:pt>
                <c:pt idx="5">
                  <c:v>3.878694231966497</c:v>
                </c:pt>
                <c:pt idx="6">
                  <c:v>1.6378842061283601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149-435A-A9A4-4EF9E9309858}"/>
            </c:ext>
          </c:extLst>
        </c:ser>
        <c:ser>
          <c:idx val="2"/>
          <c:order val="1"/>
          <c:tx>
            <c:v>UV-photolysis</c:v>
          </c:tx>
          <c:spPr>
            <a:ln w="19050" cap="rnd">
              <a:solidFill>
                <a:srgbClr val="A86ED4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rgbClr val="A86ED4"/>
                </a:solidFill>
              </a:ln>
              <a:effectLst/>
            </c:spPr>
          </c:marker>
          <c:xVal>
            <c:numRef>
              <c:f>QuantitativeCurveFit1!$P$57:$P$68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QuantitativeCurveFit1!$L$57:$L$68</c:f>
              <c:numCache>
                <c:formatCode>0.00</c:formatCode>
                <c:ptCount val="12"/>
                <c:pt idx="0">
                  <c:v>25.195819809291923</c:v>
                </c:pt>
                <c:pt idx="1">
                  <c:v>26.044083976092924</c:v>
                </c:pt>
                <c:pt idx="2">
                  <c:v>26.468224341543834</c:v>
                </c:pt>
                <c:pt idx="3">
                  <c:v>26.452438753467803</c:v>
                </c:pt>
                <c:pt idx="4">
                  <c:v>25.537089978368908</c:v>
                </c:pt>
                <c:pt idx="5">
                  <c:v>26.729473339586932</c:v>
                </c:pt>
                <c:pt idx="6">
                  <c:v>28.199487594553414</c:v>
                </c:pt>
                <c:pt idx="7">
                  <c:v>26.180522474500293</c:v>
                </c:pt>
                <c:pt idx="8">
                  <c:v>27.762178768955135</c:v>
                </c:pt>
                <c:pt idx="9">
                  <c:v>26.01832679932669</c:v>
                </c:pt>
                <c:pt idx="10">
                  <c:v>26.616986530957035</c:v>
                </c:pt>
                <c:pt idx="11">
                  <c:v>25.702880063419205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149-435A-A9A4-4EF9E9309858}"/>
            </c:ext>
          </c:extLst>
        </c:ser>
        <c:ser>
          <c:idx val="3"/>
          <c:order val="2"/>
          <c:tx>
            <c:v>Daylight photolysis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chemeClr val="tx1"/>
                </a:solidFill>
              </a:ln>
              <a:effectLst/>
            </c:spPr>
          </c:marker>
          <c:xVal>
            <c:numRef>
              <c:f>QuantitativeCurveFit1!$P$57:$P$68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QuantitativeCurveFit1!$K$57:$K$68</c:f>
              <c:numCache>
                <c:formatCode>0.00</c:formatCode>
                <c:ptCount val="12"/>
                <c:pt idx="0">
                  <c:v>26.101487489145612</c:v>
                </c:pt>
                <c:pt idx="1">
                  <c:v>26.048447683314052</c:v>
                </c:pt>
                <c:pt idx="2">
                  <c:v>25.924449924955294</c:v>
                </c:pt>
                <c:pt idx="3">
                  <c:v>27.172602227220196</c:v>
                </c:pt>
                <c:pt idx="4">
                  <c:v>27.120155044917482</c:v>
                </c:pt>
                <c:pt idx="5">
                  <c:v>26.578183397685645</c:v>
                </c:pt>
                <c:pt idx="6">
                  <c:v>26.515609325081204</c:v>
                </c:pt>
                <c:pt idx="7">
                  <c:v>26.406305144217018</c:v>
                </c:pt>
                <c:pt idx="8">
                  <c:v>26.704656230782518</c:v>
                </c:pt>
                <c:pt idx="9">
                  <c:v>27.243891351719398</c:v>
                </c:pt>
                <c:pt idx="10">
                  <c:v>26.741224588532962</c:v>
                </c:pt>
                <c:pt idx="11">
                  <c:v>28.062234724638131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149-435A-A9A4-4EF9E93098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2699055"/>
        <c:axId val="1"/>
      </c:scatterChart>
      <c:valAx>
        <c:axId val="1532699055"/>
        <c:scaling>
          <c:orientation val="minMax"/>
          <c:max val="27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8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crossBetween val="midCat"/>
        <c:majorUnit val="30"/>
      </c:valAx>
      <c:valAx>
        <c:axId val="1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drug concentration (mg/L)</a:t>
                </a:r>
              </a:p>
            </c:rich>
          </c:tx>
          <c:layout>
            <c:manualLayout>
              <c:xMode val="edge"/>
              <c:yMode val="edge"/>
              <c:x val="0"/>
              <c:y val="0.124205003763495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269905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GB" sz="2400" b="1" dirty="0">
                <a:solidFill>
                  <a:schemeClr val="tx1"/>
                </a:solidFill>
              </a:rPr>
              <a:t>Amoxicillin</a:t>
            </a:r>
          </a:p>
        </c:rich>
      </c:tx>
      <c:layout>
        <c:manualLayout>
          <c:xMode val="edge"/>
          <c:yMode val="edge"/>
          <c:x val="0.35398429845399332"/>
          <c:y val="0.144570943398918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6472136915562512E-2"/>
          <c:y val="0.13987137878530903"/>
          <c:w val="0.87980715535097109"/>
          <c:h val="0.7326498384928426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rgbClr val="C00000"/>
                </a:solidFill>
              </a:ln>
              <a:effectLst/>
            </c:spPr>
          </c:marker>
          <c:xVal>
            <c:numRef>
              <c:f>QuantitativeCurveFit1!$P$42:$P$53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QuantitativeCurveFit1!$Q$42:$Q$53</c:f>
              <c:numCache>
                <c:formatCode>General</c:formatCode>
                <c:ptCount val="12"/>
                <c:pt idx="0">
                  <c:v>17.176947869742197</c:v>
                </c:pt>
                <c:pt idx="1">
                  <c:v>11.653027705926673</c:v>
                </c:pt>
                <c:pt idx="2">
                  <c:v>7.5494072746562066</c:v>
                </c:pt>
                <c:pt idx="3">
                  <c:v>5.7063642385437525</c:v>
                </c:pt>
                <c:pt idx="4">
                  <c:v>3.4369717065026477</c:v>
                </c:pt>
                <c:pt idx="5">
                  <c:v>1.9923693732621073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25F-415C-A9E9-85A76F2F6C41}"/>
            </c:ext>
          </c:extLst>
        </c:ser>
        <c:ser>
          <c:idx val="1"/>
          <c:order val="1"/>
          <c:spPr>
            <a:ln w="19050" cap="rnd">
              <a:solidFill>
                <a:srgbClr val="A86ED4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rgbClr val="A86ED4"/>
                </a:solidFill>
              </a:ln>
              <a:effectLst/>
            </c:spPr>
          </c:marker>
          <c:xVal>
            <c:numRef>
              <c:f>QuantitativeCurveFit1!$P$42:$P$53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QuantitativeCurveFit1!$R$42:$R$53</c:f>
              <c:numCache>
                <c:formatCode>General</c:formatCode>
                <c:ptCount val="12"/>
                <c:pt idx="0">
                  <c:v>20.379429953308733</c:v>
                </c:pt>
                <c:pt idx="1">
                  <c:v>17.070114923117917</c:v>
                </c:pt>
                <c:pt idx="2">
                  <c:v>16.990241075611468</c:v>
                </c:pt>
                <c:pt idx="3">
                  <c:v>16.951036193230507</c:v>
                </c:pt>
                <c:pt idx="4">
                  <c:v>17.029462225578484</c:v>
                </c:pt>
                <c:pt idx="5">
                  <c:v>18.966590104849448</c:v>
                </c:pt>
                <c:pt idx="6">
                  <c:v>17.835667522640012</c:v>
                </c:pt>
                <c:pt idx="7">
                  <c:v>19.676019532498383</c:v>
                </c:pt>
                <c:pt idx="8">
                  <c:v>17.535205208292947</c:v>
                </c:pt>
                <c:pt idx="9">
                  <c:v>17.056775502556761</c:v>
                </c:pt>
                <c:pt idx="10">
                  <c:v>16.658398587773579</c:v>
                </c:pt>
                <c:pt idx="11">
                  <c:v>17.659391960200118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25F-415C-A9E9-85A76F2F6C41}"/>
            </c:ext>
          </c:extLst>
        </c:ser>
        <c:ser>
          <c:idx val="2"/>
          <c:order val="2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chemeClr val="tx1"/>
                </a:solidFill>
              </a:ln>
              <a:effectLst/>
            </c:spPr>
          </c:marker>
          <c:xVal>
            <c:numRef>
              <c:f>QuantitativeCurveFit1!$P$42:$P$53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</c:numCache>
            </c:numRef>
          </c:xVal>
          <c:yVal>
            <c:numRef>
              <c:f>QuantitativeCurveFit1!$S$42:$S$53</c:f>
              <c:numCache>
                <c:formatCode>General</c:formatCode>
                <c:ptCount val="12"/>
                <c:pt idx="0">
                  <c:v>22.134784775243926</c:v>
                </c:pt>
                <c:pt idx="1">
                  <c:v>18.17562436856953</c:v>
                </c:pt>
                <c:pt idx="2">
                  <c:v>17.751645961227968</c:v>
                </c:pt>
                <c:pt idx="3">
                  <c:v>17.186116017570345</c:v>
                </c:pt>
                <c:pt idx="4">
                  <c:v>18.172726361684081</c:v>
                </c:pt>
                <c:pt idx="5">
                  <c:v>16.661415770921092</c:v>
                </c:pt>
                <c:pt idx="6">
                  <c:v>17.427777591740504</c:v>
                </c:pt>
                <c:pt idx="7">
                  <c:v>17.628545068749286</c:v>
                </c:pt>
                <c:pt idx="8">
                  <c:v>17.713070269574956</c:v>
                </c:pt>
                <c:pt idx="9">
                  <c:v>18.789518827137684</c:v>
                </c:pt>
                <c:pt idx="10">
                  <c:v>17.485496228875746</c:v>
                </c:pt>
                <c:pt idx="11">
                  <c:v>17.429773996483817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25F-415C-A9E9-85A76F2F6C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9748768"/>
        <c:axId val="869753760"/>
      </c:scatterChart>
      <c:valAx>
        <c:axId val="869748768"/>
        <c:scaling>
          <c:orientation val="minMax"/>
          <c:max val="27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9753760"/>
        <c:crosses val="autoZero"/>
        <c:crossBetween val="midCat"/>
        <c:majorUnit val="30"/>
      </c:valAx>
      <c:valAx>
        <c:axId val="869753760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8697487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400" b="0" i="0" baseline="0">
                <a:effectLst/>
              </a:rPr>
              <a:t>First order reaction rate</a:t>
            </a:r>
            <a:endParaRPr lang="en-GB" sz="1400">
              <a:effectLst/>
            </a:endParaRPr>
          </a:p>
        </c:rich>
      </c:tx>
      <c:layout>
        <c:manualLayout>
          <c:xMode val="edge"/>
          <c:yMode val="edge"/>
          <c:x val="0.35869122959204019"/>
          <c:y val="6.922308116542533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116387750152321"/>
          <c:y val="2.8639701429418973E-2"/>
          <c:w val="0.78452737995941957"/>
          <c:h val="0.81710991724848647"/>
        </c:manualLayout>
      </c:layout>
      <c:scatterChart>
        <c:scatterStyle val="lineMarker"/>
        <c:varyColors val="0"/>
        <c:ser>
          <c:idx val="0"/>
          <c:order val="0"/>
          <c:tx>
            <c:v>UV-light</c:v>
          </c:tx>
          <c:spPr>
            <a:ln w="25400">
              <a:noFill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 w="9525">
                <a:noFill/>
              </a:ln>
              <a:effectLst/>
            </c:spPr>
          </c:marker>
          <c:trendline>
            <c:spPr>
              <a:ln>
                <a:prstDash val="dashDot"/>
              </a:ln>
            </c:spPr>
            <c:trendlineType val="linear"/>
            <c:dispRSqr val="0"/>
            <c:dispEq val="0"/>
          </c:trendline>
          <c:xVal>
            <c:numRef>
              <c:f>QuantitativeCurveFit1!$P$57:$P$69</c:f>
              <c:numCache>
                <c:formatCode>General</c:formatCode>
                <c:ptCount val="13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  <c:pt idx="12">
                  <c:v>300</c:v>
                </c:pt>
              </c:numCache>
            </c:numRef>
          </c:xVal>
          <c:yVal>
            <c:numRef>
              <c:f>QuantitativeCurveFit1!$Q$74:$Q$81</c:f>
              <c:numCache>
                <c:formatCode>General</c:formatCode>
                <c:ptCount val="8"/>
                <c:pt idx="0">
                  <c:v>0</c:v>
                </c:pt>
                <c:pt idx="1">
                  <c:v>0.33525265872792903</c:v>
                </c:pt>
                <c:pt idx="2">
                  <c:v>0.50859294725386339</c:v>
                </c:pt>
                <c:pt idx="3">
                  <c:v>0.794795959387117</c:v>
                </c:pt>
                <c:pt idx="4">
                  <c:v>1.0279001692146745</c:v>
                </c:pt>
                <c:pt idx="5">
                  <c:v>1.7954678684774552</c:v>
                </c:pt>
                <c:pt idx="6">
                  <c:v>2.6575611366152643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B47-4086-847C-D2A45EC930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2699055"/>
        <c:axId val="1"/>
      </c:scatterChart>
      <c:valAx>
        <c:axId val="1532699055"/>
        <c:scaling>
          <c:orientation val="minMax"/>
          <c:max val="1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crossBetween val="midCat"/>
        <c:majorUnit val="30"/>
      </c:valAx>
      <c:valAx>
        <c:axId val="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baseline="0" dirty="0">
                    <a:effectLst/>
                  </a:rPr>
                  <a:t>log</a:t>
                </a:r>
                <a:r>
                  <a:rPr lang="en-US" sz="1800" b="0" i="0" baseline="-25000" dirty="0">
                    <a:effectLst/>
                  </a:rPr>
                  <a:t>10 </a:t>
                </a:r>
                <a:r>
                  <a:rPr lang="en-US" sz="1800" b="0" i="0" baseline="0" dirty="0">
                    <a:effectLst/>
                  </a:rPr>
                  <a:t>(c</a:t>
                </a:r>
                <a:r>
                  <a:rPr lang="en-US" sz="1800" b="0" i="0" baseline="-25000" dirty="0">
                    <a:effectLst/>
                  </a:rPr>
                  <a:t>0</a:t>
                </a:r>
                <a:r>
                  <a:rPr lang="en-US" sz="1800" b="0" i="0" baseline="0" dirty="0">
                    <a:effectLst/>
                  </a:rPr>
                  <a:t>/</a:t>
                </a:r>
                <a:r>
                  <a:rPr lang="en-US" sz="1800" b="0" i="0" baseline="0" dirty="0" err="1">
                    <a:effectLst/>
                  </a:rPr>
                  <a:t>c</a:t>
                </a:r>
                <a:r>
                  <a:rPr lang="en-US" sz="1800" b="0" i="0" baseline="-25000" dirty="0" err="1">
                    <a:effectLst/>
                  </a:rPr>
                  <a:t>t</a:t>
                </a:r>
                <a:r>
                  <a:rPr lang="en-US" sz="1800" b="0" i="0" baseline="0" dirty="0">
                    <a:effectLst/>
                  </a:rPr>
                  <a:t>)</a:t>
                </a:r>
                <a:endParaRPr lang="en-GB" sz="18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2699055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70866141732285"/>
          <c:y val="0.17271479441214962"/>
          <c:w val="0.83962062801075343"/>
          <c:h val="0.61749885869068999"/>
        </c:manualLayout>
      </c:layout>
      <c:scatterChart>
        <c:scatterStyle val="smoothMarker"/>
        <c:varyColors val="0"/>
        <c:ser>
          <c:idx val="0"/>
          <c:order val="0"/>
          <c:tx>
            <c:v>UV-light</c:v>
          </c:tx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xVal>
            <c:numRef>
              <c:f>QuantitativeCurveFit1!$P$57:$P$69</c:f>
              <c:numCache>
                <c:formatCode>General</c:formatCode>
                <c:ptCount val="13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270</c:v>
                </c:pt>
                <c:pt idx="12">
                  <c:v>300</c:v>
                </c:pt>
              </c:numCache>
            </c:numRef>
          </c:xVal>
          <c:yVal>
            <c:numRef>
              <c:f>QuantitativeCurveFit1!$Q$57:$Q$68</c:f>
              <c:numCache>
                <c:formatCode>0.00</c:formatCode>
                <c:ptCount val="12"/>
                <c:pt idx="0">
                  <c:v>23.358628092489166</c:v>
                </c:pt>
                <c:pt idx="1">
                  <c:v>16.705095098183158</c:v>
                </c:pt>
                <c:pt idx="2">
                  <c:v>14.046503169421664</c:v>
                </c:pt>
                <c:pt idx="3">
                  <c:v>10.550470624989664</c:v>
                </c:pt>
                <c:pt idx="4">
                  <c:v>8.3567221100015612</c:v>
                </c:pt>
                <c:pt idx="5">
                  <c:v>3.878694231966497</c:v>
                </c:pt>
                <c:pt idx="6">
                  <c:v>1.6378842061283601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8EE-4059-9A20-33DAD7BF78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2699055"/>
        <c:axId val="1"/>
      </c:scatterChart>
      <c:valAx>
        <c:axId val="1532699055"/>
        <c:scaling>
          <c:orientation val="minMax"/>
          <c:max val="27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photocatalytic treatment time (min)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crossBetween val="midCat"/>
        <c:majorUnit val="30"/>
      </c:valAx>
      <c:valAx>
        <c:axId val="1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drug concentration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2699055"/>
        <c:crosses val="autoZero"/>
        <c:crossBetween val="midCat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42090094024208846"/>
          <c:y val="0.8991834312323097"/>
          <c:w val="0.15819811951582308"/>
          <c:h val="6.9894695194326936E-2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>
            <a:alpha val="6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38100">
        <a:solidFill>
          <a:schemeClr val="phClr">
            <a:alpha val="60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25000"/>
            <a:lumOff val="75000"/>
          </a:schemeClr>
        </a:solidFill>
      </a:ln>
    </cs:spPr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>
            <a:alpha val="6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38100">
        <a:solidFill>
          <a:schemeClr val="phClr">
            <a:alpha val="60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25000"/>
            <a:lumOff val="75000"/>
          </a:schemeClr>
        </a:solidFill>
      </a:ln>
    </cs:spPr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>
            <a:alpha val="6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38100">
        <a:solidFill>
          <a:schemeClr val="phClr">
            <a:alpha val="60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25000"/>
            <a:lumOff val="75000"/>
          </a:schemeClr>
        </a:solidFill>
      </a:ln>
    </cs:spPr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>
            <a:alpha val="6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38100">
        <a:solidFill>
          <a:schemeClr val="phClr">
            <a:alpha val="60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25000"/>
            <a:lumOff val="75000"/>
          </a:schemeClr>
        </a:solidFill>
      </a:ln>
    </cs:spPr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>
            <a:alpha val="6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38100">
        <a:solidFill>
          <a:schemeClr val="phClr">
            <a:alpha val="60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25000"/>
            <a:lumOff val="75000"/>
          </a:schemeClr>
        </a:solidFill>
      </a:ln>
    </cs:spPr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>
            <a:alpha val="6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38100">
        <a:solidFill>
          <a:schemeClr val="phClr">
            <a:alpha val="60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25000"/>
            <a:lumOff val="75000"/>
          </a:schemeClr>
        </a:solidFill>
      </a:ln>
    </cs:spPr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>
            <a:alpha val="6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38100">
        <a:solidFill>
          <a:schemeClr val="phClr">
            <a:alpha val="60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25000"/>
            <a:lumOff val="75000"/>
          </a:schemeClr>
        </a:solidFill>
      </a:ln>
    </cs:spPr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>
            <a:alpha val="6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38100">
        <a:solidFill>
          <a:schemeClr val="phClr">
            <a:alpha val="60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25000"/>
            <a:lumOff val="75000"/>
          </a:schemeClr>
        </a:solidFill>
      </a:ln>
    </cs:spPr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>
            <a:alpha val="6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38100">
        <a:solidFill>
          <a:schemeClr val="phClr">
            <a:alpha val="60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25000"/>
            <a:lumOff val="75000"/>
          </a:schemeClr>
        </a:solidFill>
      </a:ln>
    </cs:spPr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>
            <a:alpha val="6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38100">
        <a:solidFill>
          <a:schemeClr val="phClr">
            <a:alpha val="60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25000"/>
            <a:lumOff val="75000"/>
          </a:schemeClr>
        </a:solidFill>
      </a:ln>
    </cs:spPr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>
            <a:alpha val="6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38100">
        <a:solidFill>
          <a:schemeClr val="phClr">
            <a:alpha val="60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25000"/>
            <a:lumOff val="75000"/>
          </a:schemeClr>
        </a:solidFill>
      </a:ln>
    </cs:spPr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0.18233</cdr:x>
      <cdr:y>0.17278</cdr:y>
    </cdr:from>
    <cdr:to>
      <cdr:x>0.95692</cdr:x>
      <cdr:y>0.41077</cdr:y>
    </cdr:to>
    <cdr:sp macro="" textlink="">
      <cdr:nvSpPr>
        <cdr:cNvPr id="3" name="TextBox 8">
          <a:extLst xmlns:a="http://schemas.openxmlformats.org/drawingml/2006/main">
            <a:ext uri="{FF2B5EF4-FFF2-40B4-BE49-F238E27FC236}">
              <a16:creationId xmlns:a16="http://schemas.microsoft.com/office/drawing/2014/main" id="{EFBF2FE7-F8F5-5F56-12D3-F1D9DA4CD2BC}"/>
            </a:ext>
          </a:extLst>
        </cdr:cNvPr>
        <cdr:cNvSpPr txBox="1"/>
      </cdr:nvSpPr>
      <cdr:spPr>
        <a:xfrm xmlns:a="http://schemas.openxmlformats.org/drawingml/2006/main">
          <a:off x="745569" y="469223"/>
          <a:ext cx="3167406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800" b="0" dirty="0">
              <a:solidFill>
                <a:srgbClr val="C00000"/>
              </a:solidFill>
            </a:rPr>
            <a:t>Limit of Quantification 92 ng/L</a:t>
          </a:r>
        </a:p>
        <a:p xmlns:a="http://schemas.openxmlformats.org/drawingml/2006/main">
          <a:r>
            <a:rPr lang="en-GB" sz="1800" b="0" dirty="0">
              <a:solidFill>
                <a:srgbClr val="C00000"/>
              </a:solidFill>
            </a:rPr>
            <a:t>Limit of Detection 30 ng/L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0.11665</cdr:x>
      <cdr:y>0.17325</cdr:y>
    </cdr:from>
    <cdr:to>
      <cdr:x>0.5</cdr:x>
      <cdr:y>0.41125</cdr:y>
    </cdr:to>
    <cdr:sp macro="" textlink="">
      <cdr:nvSpPr>
        <cdr:cNvPr id="2" name="TextBox 8">
          <a:extLst xmlns:a="http://schemas.openxmlformats.org/drawingml/2006/main">
            <a:ext uri="{FF2B5EF4-FFF2-40B4-BE49-F238E27FC236}">
              <a16:creationId xmlns:a16="http://schemas.microsoft.com/office/drawing/2014/main" id="{EFBF2FE7-F8F5-5F56-12D3-F1D9DA4CD2BC}"/>
            </a:ext>
          </a:extLst>
        </cdr:cNvPr>
        <cdr:cNvSpPr txBox="1"/>
      </cdr:nvSpPr>
      <cdr:spPr>
        <a:xfrm xmlns:a="http://schemas.openxmlformats.org/drawingml/2006/main">
          <a:off x="477012" y="470502"/>
          <a:ext cx="1567545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b="0" dirty="0">
              <a:solidFill>
                <a:srgbClr val="C00000"/>
              </a:solidFill>
            </a:rPr>
            <a:t>LOQ    61 ng/L</a:t>
          </a:r>
        </a:p>
        <a:p xmlns:a="http://schemas.openxmlformats.org/drawingml/2006/main">
          <a:r>
            <a:rPr lang="en-GB" b="0" dirty="0">
              <a:solidFill>
                <a:srgbClr val="C00000"/>
              </a:solidFill>
            </a:rPr>
            <a:t>LOD    20 ng/L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0.12555</cdr:x>
      <cdr:y>0.16857</cdr:y>
    </cdr:from>
    <cdr:to>
      <cdr:x>0.53606</cdr:x>
      <cdr:y>0.41207</cdr:y>
    </cdr:to>
    <cdr:sp macro="" textlink="">
      <cdr:nvSpPr>
        <cdr:cNvPr id="2" name="TextBox 8">
          <a:extLst xmlns:a="http://schemas.openxmlformats.org/drawingml/2006/main">
            <a:ext uri="{FF2B5EF4-FFF2-40B4-BE49-F238E27FC236}">
              <a16:creationId xmlns:a16="http://schemas.microsoft.com/office/drawing/2014/main" id="{EFBF2FE7-F8F5-5F56-12D3-F1D9DA4CD2BC}"/>
            </a:ext>
          </a:extLst>
        </cdr:cNvPr>
        <cdr:cNvSpPr txBox="1"/>
      </cdr:nvSpPr>
      <cdr:spPr>
        <a:xfrm xmlns:a="http://schemas.openxmlformats.org/drawingml/2006/main">
          <a:off x="479417" y="447434"/>
          <a:ext cx="1567545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b="0" dirty="0">
              <a:solidFill>
                <a:srgbClr val="C00000"/>
              </a:solidFill>
            </a:rPr>
            <a:t>LOQ    34 ng/L</a:t>
          </a:r>
        </a:p>
        <a:p xmlns:a="http://schemas.openxmlformats.org/drawingml/2006/main">
          <a:r>
            <a:rPr lang="en-GB" b="0" dirty="0">
              <a:solidFill>
                <a:srgbClr val="C00000"/>
              </a:solidFill>
            </a:rPr>
            <a:t>LOD    11 ng/L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0.11516</cdr:x>
      <cdr:y>0.17726</cdr:y>
    </cdr:from>
    <cdr:to>
      <cdr:x>0.47577</cdr:x>
      <cdr:y>0.42076</cdr:y>
    </cdr:to>
    <cdr:sp macro="" textlink="">
      <cdr:nvSpPr>
        <cdr:cNvPr id="2" name="TextBox 8">
          <a:extLst xmlns:a="http://schemas.openxmlformats.org/drawingml/2006/main">
            <a:ext uri="{FF2B5EF4-FFF2-40B4-BE49-F238E27FC236}">
              <a16:creationId xmlns:a16="http://schemas.microsoft.com/office/drawing/2014/main" id="{EFBF2FE7-F8F5-5F56-12D3-F1D9DA4CD2BC}"/>
            </a:ext>
          </a:extLst>
        </cdr:cNvPr>
        <cdr:cNvSpPr txBox="1"/>
      </cdr:nvSpPr>
      <cdr:spPr>
        <a:xfrm xmlns:a="http://schemas.openxmlformats.org/drawingml/2006/main">
          <a:off x="470921" y="470502"/>
          <a:ext cx="1474571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b="0" dirty="0">
              <a:solidFill>
                <a:srgbClr val="C00000"/>
              </a:solidFill>
            </a:rPr>
            <a:t>LOQ   58 ng/L</a:t>
          </a:r>
        </a:p>
        <a:p xmlns:a="http://schemas.openxmlformats.org/drawingml/2006/main">
          <a:r>
            <a:rPr lang="en-GB" b="0" dirty="0">
              <a:solidFill>
                <a:srgbClr val="C00000"/>
              </a:solidFill>
            </a:rPr>
            <a:t>LOD   19 ng/L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44F0E-7A28-43FA-8789-5BCB177ABEFA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AA624-4A9D-48E5-8E61-5FAC5E1EBA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37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82AC-7DE7-4501-9EA2-DEF813985AA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779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A3505-351A-092B-A350-80DE3331E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7B32A-2D63-1FF5-BE9C-302D171CD4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B256C-EE6A-BCB1-D803-EB935F365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74D9B-010D-4F0A-8D48-FF87EE4B51FE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59E1F-6D95-7581-A40E-84AC3FE0D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D8100-2CD4-56DF-7C9A-6CDF5FBDB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0FD9-B837-447C-BFD9-CB343801EA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73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7A69E-C874-4BBD-CC0B-0D8E6B897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57F419-156D-7871-2C8B-CA35F90CD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47205-29D7-7BDE-3713-5A9A91C47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74D9B-010D-4F0A-8D48-FF87EE4B51FE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1C4EE-DAAE-8FB4-9390-7179C1405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1EBD4-F5DE-4FF4-B5E2-27EB78CF3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0FD9-B837-447C-BFD9-CB343801EA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400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8DA1D7-3753-FFBD-3E6D-92EAE35194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C8B905-CB1E-0C34-DAEA-1871251E7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21EED-41C3-7ED8-66A2-AA09E524A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74D9B-010D-4F0A-8D48-FF87EE4B51FE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E38EA-EA4F-204E-C815-3A6353E5C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5445F-1925-16EB-1CEC-1C2A30E1F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0FD9-B837-447C-BFD9-CB343801EA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382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1652" y="1436112"/>
            <a:ext cx="5086349" cy="1815088"/>
          </a:xfrm>
        </p:spPr>
        <p:txBody>
          <a:bodyPr anchor="t" anchorCtr="0"/>
          <a:lstStyle>
            <a:lvl1pPr>
              <a:lnSpc>
                <a:spcPts val="6933"/>
              </a:lnSpc>
              <a:defRPr/>
            </a:lvl1pPr>
          </a:lstStyle>
          <a:p>
            <a:r>
              <a:rPr lang="en-US" dirty="0"/>
              <a:t>Click to edit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53" y="1474212"/>
            <a:ext cx="5492748" cy="4747621"/>
          </a:xfrm>
        </p:spPr>
        <p:txBody>
          <a:bodyPr/>
          <a:lstStyle>
            <a:lvl2pPr marL="194728" indent="-194728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4130F07-E814-4F46-AA63-FF485C0AC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1651" y="3327400"/>
            <a:ext cx="4756149" cy="381000"/>
          </a:xfrm>
        </p:spPr>
        <p:txBody>
          <a:bodyPr/>
          <a:lstStyle>
            <a:lvl1pPr>
              <a:lnSpc>
                <a:spcPts val="3067"/>
              </a:lnSpc>
              <a:spcAft>
                <a:spcPts val="0"/>
              </a:spcAft>
              <a:defRPr sz="2267" b="0"/>
            </a:lvl1pPr>
            <a:lvl2pPr>
              <a:defRPr sz="2267"/>
            </a:lvl2pPr>
            <a:lvl3pPr>
              <a:defRPr sz="2267"/>
            </a:lvl3pPr>
            <a:lvl4pPr>
              <a:defRPr sz="2267"/>
            </a:lvl4pPr>
            <a:lvl5pPr>
              <a:defRPr sz="2267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9378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873DA-B013-323C-4DC6-46CADAEEA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F035F-B7E6-B444-6CFD-AADEF19DD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77300-6399-CE81-C2D4-4D12E0718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74D9B-010D-4F0A-8D48-FF87EE4B51FE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06A30-989F-1926-4A89-19F4B4AD2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5C342-FDCF-4605-904F-BED2B5B5F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0FD9-B837-447C-BFD9-CB343801EA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003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3DA21-0747-F487-0BE7-EE2EC4EA7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5C5A2-346B-DB40-0574-8DD7DF0F0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B5216-06F2-539F-5024-25D0453A7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74D9B-010D-4F0A-8D48-FF87EE4B51FE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76145-59E7-F199-C0F3-E04A6BAB4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F9D48-8E4F-9416-EE33-28C12FB32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0FD9-B837-447C-BFD9-CB343801EA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531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D11E3-874D-59E8-0D8C-5ABE5E8C1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F6DE7-08B0-3742-44F6-294679FB8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A83927-5B77-AD44-D251-132CB034A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6EFA41-5E01-DEDB-4B8E-E9F4D64B1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74D9B-010D-4F0A-8D48-FF87EE4B51FE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B9914B-972C-6DB0-4950-40E9F429B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3745-730E-4441-B2EE-428E1526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0FD9-B837-447C-BFD9-CB343801EA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749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56841-63EC-DBC2-973E-F27382DAC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72E02-F107-138C-9BC9-4F3D05182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0D8B2-957F-F063-05FE-0D4EB5424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BA19B3-4BE8-D4D7-89BD-3C4A3739E1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884AD8-D3F8-02A4-8E9B-FB1228628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51CBBF-0BB1-31FA-90D1-6493D9AC9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74D9B-010D-4F0A-8D48-FF87EE4B51FE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21B491-4C99-1C74-DBAB-8E7494F61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C356FB-6479-133A-4315-A968BAAB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0FD9-B837-447C-BFD9-CB343801EA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059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06435-FB5E-54FD-799D-7DE89DC7A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9DBBF-83FC-E6C2-39A0-CB3E46EAF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74D9B-010D-4F0A-8D48-FF87EE4B51FE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CE4B82-CC38-57A0-FE31-D983E985E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5DBA5-B4B5-59D7-A741-E5984990D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0FD9-B837-447C-BFD9-CB343801EA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746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17852E-7CCB-6044-0080-8DD876A59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74D9B-010D-4F0A-8D48-FF87EE4B51FE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03940C-F44A-96E4-DF03-3B05793B8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56EB9-E818-1D59-0B97-540C0F2B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0FD9-B837-447C-BFD9-CB343801EA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689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3B2E8-C39D-0D1C-0530-4CDDBC86B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855D1-3860-1F72-F91F-5D19D1F68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15B59-12AA-2F2B-F2E9-64A2BB120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6355E-1C28-9ED3-7F21-5D6107DE8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74D9B-010D-4F0A-8D48-FF87EE4B51FE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92ECB-0395-1821-ED73-8B48B4ABF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9B60B-1CBF-4AF8-1428-11CE77E93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0FD9-B837-447C-BFD9-CB343801EA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300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A7031-B1F3-FA2B-7FD8-6B128538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2FEBAA-0005-75C0-4675-2DC61A63A5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20C9BE-3EEC-2213-5F4E-0321E9D0D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66C777-C455-6D1F-3F73-F2C678BCA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74D9B-010D-4F0A-8D48-FF87EE4B51FE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EB52-5206-1DB7-DB52-DE951307D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1038DB-3777-094B-3570-CAAC27099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D0FD9-B837-447C-BFD9-CB343801EA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410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8B39AE-FAA4-04B5-7848-1C6DFEDF9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16B8A-894C-179B-36AA-9C8634A92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32C37-0FD9-57EF-946B-A54C7984D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74D9B-010D-4F0A-8D48-FF87EE4B51FE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DB7F7-AC26-7960-06FD-42F40FECD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54782-F49F-AFBC-ED62-071128B47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D0FD9-B837-447C-BFD9-CB343801EA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49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chart" Target="../charts/chart2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1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emf"/><Relationship Id="rId9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chart" Target="../charts/char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jpe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11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image" Target="../media/image11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8.jpeg"/><Relationship Id="rId4" Type="http://schemas.openxmlformats.org/officeDocument/2006/relationships/chart" Target="../charts/char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978E82E-DC5B-412B-A428-0A0E89C44581}"/>
              </a:ext>
            </a:extLst>
          </p:cNvPr>
          <p:cNvSpPr txBox="1"/>
          <p:nvPr/>
        </p:nvSpPr>
        <p:spPr>
          <a:xfrm>
            <a:off x="1212964" y="2408079"/>
            <a:ext cx="9766071" cy="20418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GB" sz="2667" dirty="0"/>
              <a:t>Nanomaterials and photonic solutions. Novel ‘at source’ approaches</a:t>
            </a:r>
          </a:p>
          <a:p>
            <a:r>
              <a:rPr lang="en-GB" sz="2667" dirty="0"/>
              <a:t>to stop hospital-derived pharmaceuticals reaching the sewer network</a:t>
            </a:r>
          </a:p>
          <a:p>
            <a:endParaRPr lang="en-GB" sz="2667" dirty="0"/>
          </a:p>
          <a:p>
            <a:r>
              <a:rPr lang="en-GB" sz="2000" b="1" dirty="0"/>
              <a:t>Manuel-Thomas Valdivia</a:t>
            </a:r>
          </a:p>
          <a:p>
            <a:endParaRPr lang="en-GB" sz="2667" b="1" dirty="0"/>
          </a:p>
        </p:txBody>
      </p:sp>
      <p:pic>
        <p:nvPicPr>
          <p:cNvPr id="3" name="Picture 2" descr="Home - UHI">
            <a:extLst>
              <a:ext uri="{FF2B5EF4-FFF2-40B4-BE49-F238E27FC236}">
                <a16:creationId xmlns:a16="http://schemas.microsoft.com/office/drawing/2014/main" id="{9044B103-FA27-407D-987C-6E903545B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80" y="184934"/>
            <a:ext cx="1572631" cy="84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E46936-9B7F-44D7-819A-3CB2423DD1BA}"/>
              </a:ext>
            </a:extLst>
          </p:cNvPr>
          <p:cNvCxnSpPr>
            <a:cxnSpLocks/>
          </p:cNvCxnSpPr>
          <p:nvPr/>
        </p:nvCxnSpPr>
        <p:spPr>
          <a:xfrm>
            <a:off x="0" y="1047693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43D5282-8064-462C-8839-10B13A6B8B8D}"/>
              </a:ext>
            </a:extLst>
          </p:cNvPr>
          <p:cNvSpPr txBox="1"/>
          <p:nvPr/>
        </p:nvSpPr>
        <p:spPr>
          <a:xfrm>
            <a:off x="9441857" y="610515"/>
            <a:ext cx="2382383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50" b="1" dirty="0">
                <a:latin typeface="Arial" panose="020B0604020202020204" pitchFamily="34" charset="0"/>
                <a:cs typeface="Arial" panose="020B0604020202020204" pitchFamily="34" charset="0"/>
              </a:rPr>
              <a:t>Where learning means </a:t>
            </a:r>
            <a:r>
              <a:rPr lang="en-GB" sz="1250" b="1" u="sng" dirty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en-GB" sz="12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3938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F8A1A98-4EBD-3D0F-0031-F814ABCA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21" y="5948737"/>
            <a:ext cx="1817579" cy="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58634F-12D6-7F10-2ACD-7DEC06E23954}"/>
              </a:ext>
            </a:extLst>
          </p:cNvPr>
          <p:cNvSpPr txBox="1"/>
          <p:nvPr/>
        </p:nvSpPr>
        <p:spPr>
          <a:xfrm>
            <a:off x="321772" y="700343"/>
            <a:ext cx="12192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baseline="30000" dirty="0"/>
              <a:t>.</a:t>
            </a:r>
            <a:r>
              <a:rPr lang="en-GB" sz="2400" dirty="0"/>
              <a:t>O</a:t>
            </a:r>
            <a:r>
              <a:rPr lang="en-GB" sz="2400" baseline="-25000" dirty="0"/>
              <a:t>2</a:t>
            </a:r>
            <a:r>
              <a:rPr lang="en-GB" sz="2400" baseline="30000" dirty="0"/>
              <a:t>-</a:t>
            </a:r>
            <a:r>
              <a:rPr lang="en-GB" sz="2400" dirty="0"/>
              <a:t> forms a stable Tempone radical </a:t>
            </a:r>
          </a:p>
          <a:p>
            <a:r>
              <a:rPr lang="en-GB" sz="2400" dirty="0"/>
              <a:t>with the spin-trap Tempone-H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C4485F-6182-E8F7-AEE1-D261F3AE7CDC}"/>
              </a:ext>
            </a:extLst>
          </p:cNvPr>
          <p:cNvSpPr txBox="1"/>
          <p:nvPr/>
        </p:nvSpPr>
        <p:spPr>
          <a:xfrm>
            <a:off x="2530865" y="6057771"/>
            <a:ext cx="3824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1:1:1 hyperfine peak splitting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CD9818-FBD0-9800-6727-2C900ACF400D}"/>
              </a:ext>
            </a:extLst>
          </p:cNvPr>
          <p:cNvSpPr txBox="1"/>
          <p:nvPr/>
        </p:nvSpPr>
        <p:spPr>
          <a:xfrm>
            <a:off x="8773434" y="1712446"/>
            <a:ext cx="14902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Pyrogallol:</a:t>
            </a:r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7FC464-A569-F228-468B-DB1FDE0BC2D4}"/>
              </a:ext>
            </a:extLst>
          </p:cNvPr>
          <p:cNvSpPr txBox="1"/>
          <p:nvPr/>
        </p:nvSpPr>
        <p:spPr>
          <a:xfrm>
            <a:off x="214672" y="57572"/>
            <a:ext cx="10800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ROS determination via Electron Paramagnetic Resonance spectroscopy (EPR)</a:t>
            </a:r>
          </a:p>
        </p:txBody>
      </p:sp>
      <p:pic>
        <p:nvPicPr>
          <p:cNvPr id="3" name="Picture 2" descr="Graphical user interface, chart, application, table, Excel&#10;&#10;Description automatically generated">
            <a:extLst>
              <a:ext uri="{FF2B5EF4-FFF2-40B4-BE49-F238E27FC236}">
                <a16:creationId xmlns:a16="http://schemas.microsoft.com/office/drawing/2014/main" id="{52C26073-1960-FB44-E0AA-11C41CE13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1" t="32786" r="17870" b="15474"/>
          <a:stretch/>
        </p:blipFill>
        <p:spPr>
          <a:xfrm>
            <a:off x="0" y="1780192"/>
            <a:ext cx="8150163" cy="4377465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B107975F-0DAB-4967-8817-C767F67906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3233784"/>
              </p:ext>
            </p:extLst>
          </p:nvPr>
        </p:nvGraphicFramePr>
        <p:xfrm>
          <a:off x="8010481" y="2038526"/>
          <a:ext cx="3838575" cy="3800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968286AB-42B0-7DF9-14FA-FC3FF2D233E2}"/>
              </a:ext>
            </a:extLst>
          </p:cNvPr>
          <p:cNvSpPr/>
          <p:nvPr/>
        </p:nvSpPr>
        <p:spPr>
          <a:xfrm>
            <a:off x="8505879" y="5736376"/>
            <a:ext cx="243280" cy="15939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B072C2-62E1-D6E5-D79F-68207C7DFBEB}"/>
              </a:ext>
            </a:extLst>
          </p:cNvPr>
          <p:cNvSpPr/>
          <p:nvPr/>
        </p:nvSpPr>
        <p:spPr>
          <a:xfrm>
            <a:off x="8505879" y="6011587"/>
            <a:ext cx="243280" cy="15939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BE7845-32CB-2758-2A3E-859F4C66F8C7}"/>
              </a:ext>
            </a:extLst>
          </p:cNvPr>
          <p:cNvSpPr txBox="1"/>
          <p:nvPr/>
        </p:nvSpPr>
        <p:spPr>
          <a:xfrm>
            <a:off x="8919442" y="5630892"/>
            <a:ext cx="184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Pyrogallol Control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F2F388-9382-B6D0-4055-4AE325A6ECFA}"/>
              </a:ext>
            </a:extLst>
          </p:cNvPr>
          <p:cNvSpPr txBox="1"/>
          <p:nvPr/>
        </p:nvSpPr>
        <p:spPr>
          <a:xfrm>
            <a:off x="8919442" y="5882803"/>
            <a:ext cx="2627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Tempone-H autooxidation</a:t>
            </a:r>
          </a:p>
        </p:txBody>
      </p:sp>
    </p:spTree>
    <p:extLst>
      <p:ext uri="{BB962C8B-B14F-4D97-AF65-F5344CB8AC3E}">
        <p14:creationId xmlns:p14="http://schemas.microsoft.com/office/powerpoint/2010/main" val="2060111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F1812C0-4B24-1F9E-661D-6BAE45F329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7189696"/>
              </p:ext>
            </p:extLst>
          </p:nvPr>
        </p:nvGraphicFramePr>
        <p:xfrm>
          <a:off x="6727805" y="1913189"/>
          <a:ext cx="4412829" cy="3031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D153BBD0-912F-1780-411A-DE7B1F0DF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21" y="5948737"/>
            <a:ext cx="1817579" cy="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F1812C0-4B24-1F9E-661D-6BAE45F329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1274659"/>
              </p:ext>
            </p:extLst>
          </p:nvPr>
        </p:nvGraphicFramePr>
        <p:xfrm>
          <a:off x="214672" y="1913189"/>
          <a:ext cx="4462224" cy="3031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AEDC510-1ED8-C95F-ADE4-43FF21BE882F}"/>
              </a:ext>
            </a:extLst>
          </p:cNvPr>
          <p:cNvSpPr txBox="1"/>
          <p:nvPr/>
        </p:nvSpPr>
        <p:spPr>
          <a:xfrm>
            <a:off x="2499806" y="2033140"/>
            <a:ext cx="694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ZnO</a:t>
            </a:r>
            <a:endParaRPr lang="en-GB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15BCDA-85D8-8C3D-67BE-AF3E58BC792E}"/>
              </a:ext>
            </a:extLst>
          </p:cNvPr>
          <p:cNvSpPr txBox="1"/>
          <p:nvPr/>
        </p:nvSpPr>
        <p:spPr>
          <a:xfrm>
            <a:off x="8959626" y="206419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CuO</a:t>
            </a:r>
            <a:endParaRPr lang="en-GB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8934E5-1222-92E0-612F-E1AADB5B00C5}"/>
              </a:ext>
            </a:extLst>
          </p:cNvPr>
          <p:cNvSpPr txBox="1"/>
          <p:nvPr/>
        </p:nvSpPr>
        <p:spPr>
          <a:xfrm>
            <a:off x="214672" y="57572"/>
            <a:ext cx="10800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Photocatalytic </a:t>
            </a:r>
            <a:r>
              <a:rPr lang="en-GB" sz="3600" b="1" baseline="30000" dirty="0"/>
              <a:t>.</a:t>
            </a:r>
            <a:r>
              <a:rPr lang="en-GB" sz="2400" dirty="0"/>
              <a:t>O</a:t>
            </a:r>
            <a:r>
              <a:rPr lang="en-GB" sz="2400" baseline="-25000" dirty="0"/>
              <a:t>2</a:t>
            </a:r>
            <a:r>
              <a:rPr lang="en-GB" sz="2400" baseline="30000" dirty="0"/>
              <a:t>-</a:t>
            </a:r>
            <a:r>
              <a:rPr lang="en-GB" sz="2400" dirty="0"/>
              <a:t> generation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A95F1C-33B8-AFF7-F258-A45430D3E0A1}"/>
              </a:ext>
            </a:extLst>
          </p:cNvPr>
          <p:cNvSpPr/>
          <p:nvPr/>
        </p:nvSpPr>
        <p:spPr>
          <a:xfrm>
            <a:off x="477614" y="5905451"/>
            <a:ext cx="243280" cy="15939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1A7C9D-0189-FA9A-7197-78911E72864D}"/>
              </a:ext>
            </a:extLst>
          </p:cNvPr>
          <p:cNvSpPr txBox="1"/>
          <p:nvPr/>
        </p:nvSpPr>
        <p:spPr>
          <a:xfrm>
            <a:off x="891177" y="5776667"/>
            <a:ext cx="2627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Tempone-H autooxidation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8ED925-1F2D-5DDF-E2AF-8E6D6CAF97CD}"/>
              </a:ext>
            </a:extLst>
          </p:cNvPr>
          <p:cNvSpPr/>
          <p:nvPr/>
        </p:nvSpPr>
        <p:spPr>
          <a:xfrm>
            <a:off x="477614" y="5536119"/>
            <a:ext cx="243280" cy="1593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BFF84-6713-2523-54F9-61669D6EF3E2}"/>
              </a:ext>
            </a:extLst>
          </p:cNvPr>
          <p:cNvSpPr txBox="1"/>
          <p:nvPr/>
        </p:nvSpPr>
        <p:spPr>
          <a:xfrm>
            <a:off x="891177" y="5407335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Dark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0AFE8F-CE01-257D-21B0-F9BE389D9D1F}"/>
              </a:ext>
            </a:extLst>
          </p:cNvPr>
          <p:cNvSpPr/>
          <p:nvPr/>
        </p:nvSpPr>
        <p:spPr>
          <a:xfrm>
            <a:off x="477614" y="5165955"/>
            <a:ext cx="243280" cy="15939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102B18-A980-A86F-EB83-65050B42AE9B}"/>
              </a:ext>
            </a:extLst>
          </p:cNvPr>
          <p:cNvSpPr txBox="1"/>
          <p:nvPr/>
        </p:nvSpPr>
        <p:spPr>
          <a:xfrm>
            <a:off x="891177" y="5037171"/>
            <a:ext cx="99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UV-light </a:t>
            </a:r>
          </a:p>
        </p:txBody>
      </p:sp>
    </p:spTree>
    <p:extLst>
      <p:ext uri="{BB962C8B-B14F-4D97-AF65-F5344CB8AC3E}">
        <p14:creationId xmlns:p14="http://schemas.microsoft.com/office/powerpoint/2010/main" val="492780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BE41BD-4B5F-20E6-CC7D-E844149D15AF}"/>
              </a:ext>
            </a:extLst>
          </p:cNvPr>
          <p:cNvSpPr txBox="1"/>
          <p:nvPr/>
        </p:nvSpPr>
        <p:spPr>
          <a:xfrm>
            <a:off x="4691170" y="5068223"/>
            <a:ext cx="4129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PHOTOCATALYTIC TREATMENT TIME (MIN)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42FDEA-92B5-E82F-102C-B03EB7409583}"/>
              </a:ext>
            </a:extLst>
          </p:cNvPr>
          <p:cNvSpPr txBox="1"/>
          <p:nvPr/>
        </p:nvSpPr>
        <p:spPr>
          <a:xfrm>
            <a:off x="3649417" y="1315626"/>
            <a:ext cx="694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ZnO</a:t>
            </a:r>
            <a:endParaRPr lang="en-GB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92D0FB-BF3A-7AFB-465F-87EAA2532485}"/>
              </a:ext>
            </a:extLst>
          </p:cNvPr>
          <p:cNvSpPr/>
          <p:nvPr/>
        </p:nvSpPr>
        <p:spPr>
          <a:xfrm>
            <a:off x="1522236" y="5679451"/>
            <a:ext cx="243280" cy="159390"/>
          </a:xfrm>
          <a:prstGeom prst="rect">
            <a:avLst/>
          </a:prstGeom>
          <a:solidFill>
            <a:srgbClr val="A86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54F7D8-FC4D-96D5-DEC9-2D2BE86DEBBF}"/>
              </a:ext>
            </a:extLst>
          </p:cNvPr>
          <p:cNvSpPr/>
          <p:nvPr/>
        </p:nvSpPr>
        <p:spPr>
          <a:xfrm>
            <a:off x="1522236" y="5964487"/>
            <a:ext cx="243280" cy="1593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7BF87C-F9F2-29F3-2182-C9237415C18D}"/>
              </a:ext>
            </a:extLst>
          </p:cNvPr>
          <p:cNvSpPr txBox="1"/>
          <p:nvPr/>
        </p:nvSpPr>
        <p:spPr>
          <a:xfrm>
            <a:off x="1882962" y="5570711"/>
            <a:ext cx="1876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Photolysis Control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1F697F-0C71-FE0D-88F3-AA7410326FA4}"/>
              </a:ext>
            </a:extLst>
          </p:cNvPr>
          <p:cNvSpPr txBox="1"/>
          <p:nvPr/>
        </p:nvSpPr>
        <p:spPr>
          <a:xfrm>
            <a:off x="1882961" y="5859516"/>
            <a:ext cx="136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Dark Control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394BCF-FC20-B34A-F578-02F59720E77B}"/>
              </a:ext>
            </a:extLst>
          </p:cNvPr>
          <p:cNvSpPr/>
          <p:nvPr/>
        </p:nvSpPr>
        <p:spPr>
          <a:xfrm>
            <a:off x="3877268" y="5679451"/>
            <a:ext cx="243280" cy="1593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31FE94-E5CD-DB8E-2E66-E5954D8BB5ED}"/>
              </a:ext>
            </a:extLst>
          </p:cNvPr>
          <p:cNvSpPr/>
          <p:nvPr/>
        </p:nvSpPr>
        <p:spPr>
          <a:xfrm>
            <a:off x="3877268" y="5964487"/>
            <a:ext cx="243280" cy="1593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B9E49B-714E-D1C6-916A-5AFCDE723DE6}"/>
              </a:ext>
            </a:extLst>
          </p:cNvPr>
          <p:cNvSpPr txBox="1"/>
          <p:nvPr/>
        </p:nvSpPr>
        <p:spPr>
          <a:xfrm>
            <a:off x="4237994" y="5570711"/>
            <a:ext cx="1350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Paracetamol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3EB491-2995-12CF-5244-B63ACE819CFB}"/>
              </a:ext>
            </a:extLst>
          </p:cNvPr>
          <p:cNvSpPr txBox="1"/>
          <p:nvPr/>
        </p:nvSpPr>
        <p:spPr>
          <a:xfrm>
            <a:off x="4237993" y="5859516"/>
            <a:ext cx="120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Amoxicillin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5E131E2-2861-8241-CE5E-080CC3F5BB97}"/>
              </a:ext>
            </a:extLst>
          </p:cNvPr>
          <p:cNvGraphicFramePr>
            <a:graphicFrameLocks/>
          </p:cNvGraphicFramePr>
          <p:nvPr/>
        </p:nvGraphicFramePr>
        <p:xfrm>
          <a:off x="6342167" y="1315626"/>
          <a:ext cx="4412829" cy="3725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418738FB-B988-4579-2C46-3C463ED7CBC3}"/>
              </a:ext>
            </a:extLst>
          </p:cNvPr>
          <p:cNvGraphicFramePr>
            <a:graphicFrameLocks/>
          </p:cNvGraphicFramePr>
          <p:nvPr/>
        </p:nvGraphicFramePr>
        <p:xfrm>
          <a:off x="1175271" y="1205690"/>
          <a:ext cx="4952851" cy="420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BB1F42A5-0FAE-4CEF-4EB7-B2E34A83841D}"/>
              </a:ext>
            </a:extLst>
          </p:cNvPr>
          <p:cNvGraphicFramePr>
            <a:graphicFrameLocks/>
          </p:cNvGraphicFramePr>
          <p:nvPr/>
        </p:nvGraphicFramePr>
        <p:xfrm>
          <a:off x="1765516" y="862534"/>
          <a:ext cx="4462224" cy="420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AE85E476-AA36-6987-DBE0-AC6DB3B46FD9}"/>
              </a:ext>
            </a:extLst>
          </p:cNvPr>
          <p:cNvSpPr txBox="1"/>
          <p:nvPr/>
        </p:nvSpPr>
        <p:spPr>
          <a:xfrm>
            <a:off x="7405847" y="2964879"/>
            <a:ext cx="2672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No drug elimination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C6C7A6-0A04-2155-9C64-79E39FA90ED9}"/>
              </a:ext>
            </a:extLst>
          </p:cNvPr>
          <p:cNvSpPr txBox="1"/>
          <p:nvPr/>
        </p:nvSpPr>
        <p:spPr>
          <a:xfrm>
            <a:off x="2943623" y="2762838"/>
            <a:ext cx="29982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100% drug elimination</a:t>
            </a:r>
          </a:p>
          <a:p>
            <a:r>
              <a:rPr lang="en-GB" sz="2400" dirty="0"/>
              <a:t>after 2 – 2.5 h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9B56653-9F80-DCC2-8ED7-95BEC6271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21" y="5948737"/>
            <a:ext cx="1817579" cy="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6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7A2EED1-149E-2B04-A85D-B5A241BE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5" t="32198" r="16714" b="15603"/>
          <a:stretch/>
        </p:blipFill>
        <p:spPr>
          <a:xfrm>
            <a:off x="58723" y="1712445"/>
            <a:ext cx="7916229" cy="448769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F8A1A98-4EBD-3D0F-0031-F814ABCA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21" y="5948737"/>
            <a:ext cx="1817579" cy="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58634F-12D6-7F10-2ACD-7DEC06E23954}"/>
              </a:ext>
            </a:extLst>
          </p:cNvPr>
          <p:cNvSpPr txBox="1"/>
          <p:nvPr/>
        </p:nvSpPr>
        <p:spPr>
          <a:xfrm>
            <a:off x="321772" y="700343"/>
            <a:ext cx="12192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baseline="30000" dirty="0"/>
              <a:t>.</a:t>
            </a:r>
            <a:r>
              <a:rPr lang="en-GB" sz="2400" dirty="0"/>
              <a:t>OH forms a stable DMPO-OH adduct </a:t>
            </a:r>
          </a:p>
          <a:p>
            <a:r>
              <a:rPr lang="en-GB" sz="2400" dirty="0"/>
              <a:t>with the spin-trap: 5,5-dimethyl-1-pyrroline-N-oxide (DMPO)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C4485F-6182-E8F7-AEE1-D261F3AE7CDC}"/>
              </a:ext>
            </a:extLst>
          </p:cNvPr>
          <p:cNvSpPr txBox="1"/>
          <p:nvPr/>
        </p:nvSpPr>
        <p:spPr>
          <a:xfrm>
            <a:off x="2096476" y="6132890"/>
            <a:ext cx="4212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1:2:2:1 hyperfine peak splitting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CD9818-FBD0-9800-6727-2C900ACF400D}"/>
              </a:ext>
            </a:extLst>
          </p:cNvPr>
          <p:cNvSpPr txBox="1"/>
          <p:nvPr/>
        </p:nvSpPr>
        <p:spPr>
          <a:xfrm>
            <a:off x="8673298" y="1065215"/>
            <a:ext cx="22976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Fenton Reaction:</a:t>
            </a:r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AE308E-F805-2387-B58A-0BEB67B570E5}"/>
              </a:ext>
            </a:extLst>
          </p:cNvPr>
          <p:cNvSpPr txBox="1"/>
          <p:nvPr/>
        </p:nvSpPr>
        <p:spPr>
          <a:xfrm>
            <a:off x="8673298" y="1574082"/>
            <a:ext cx="3346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Fe</a:t>
            </a:r>
            <a:r>
              <a:rPr lang="en-GB" sz="2400" baseline="30000" dirty="0"/>
              <a:t>2+</a:t>
            </a:r>
            <a:r>
              <a:rPr lang="en-GB" sz="2400" dirty="0"/>
              <a:t> + H</a:t>
            </a:r>
            <a:r>
              <a:rPr lang="en-GB" sz="2400" baseline="-25000" dirty="0"/>
              <a:t>2</a:t>
            </a:r>
            <a:r>
              <a:rPr lang="en-GB" sz="2400" dirty="0"/>
              <a:t>O</a:t>
            </a:r>
            <a:r>
              <a:rPr lang="en-GB" sz="2400" baseline="-25000" dirty="0"/>
              <a:t>2 </a:t>
            </a:r>
            <a:r>
              <a:rPr lang="en-GB" sz="2400" dirty="0"/>
              <a:t> -&gt;  Fe</a:t>
            </a:r>
            <a:r>
              <a:rPr lang="en-GB" sz="2400" baseline="30000" dirty="0"/>
              <a:t>3+</a:t>
            </a:r>
            <a:r>
              <a:rPr lang="en-GB" sz="2400" dirty="0"/>
              <a:t> + </a:t>
            </a:r>
            <a:r>
              <a:rPr lang="en-GB" sz="3600" b="1" baseline="30000" dirty="0"/>
              <a:t>.</a:t>
            </a:r>
            <a:r>
              <a:rPr lang="en-GB" sz="2400" dirty="0"/>
              <a:t>OH</a:t>
            </a:r>
            <a:endParaRPr lang="en-GB" sz="2400" baseline="30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7FC464-A569-F228-468B-DB1FDE0BC2D4}"/>
              </a:ext>
            </a:extLst>
          </p:cNvPr>
          <p:cNvSpPr txBox="1"/>
          <p:nvPr/>
        </p:nvSpPr>
        <p:spPr>
          <a:xfrm>
            <a:off x="214672" y="57572"/>
            <a:ext cx="10800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ROS determination via Electron Paramagnetic Resonance spectroscopy (EPR)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B6DAC986-528F-47D1-A79A-1A7DC5F5C3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055330"/>
              </p:ext>
            </p:extLst>
          </p:nvPr>
        </p:nvGraphicFramePr>
        <p:xfrm>
          <a:off x="7939779" y="1902568"/>
          <a:ext cx="3764717" cy="3912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BB3140CB-E393-7E1E-F3B0-F5EED6ACDF79}"/>
              </a:ext>
            </a:extLst>
          </p:cNvPr>
          <p:cNvSpPr/>
          <p:nvPr/>
        </p:nvSpPr>
        <p:spPr>
          <a:xfrm>
            <a:off x="8505879" y="5736376"/>
            <a:ext cx="243280" cy="1593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A10509-59B0-1767-1A78-E5BB6FCE4D65}"/>
              </a:ext>
            </a:extLst>
          </p:cNvPr>
          <p:cNvSpPr/>
          <p:nvPr/>
        </p:nvSpPr>
        <p:spPr>
          <a:xfrm>
            <a:off x="8505879" y="6011587"/>
            <a:ext cx="243280" cy="15939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1543FA-FD5F-D76A-97E8-A0B9D4EC9BCD}"/>
              </a:ext>
            </a:extLst>
          </p:cNvPr>
          <p:cNvSpPr txBox="1"/>
          <p:nvPr/>
        </p:nvSpPr>
        <p:spPr>
          <a:xfrm>
            <a:off x="8919442" y="5630892"/>
            <a:ext cx="158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Fenton Control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6A371E-F49E-5C3D-9741-3BEF2A05EFBA}"/>
              </a:ext>
            </a:extLst>
          </p:cNvPr>
          <p:cNvSpPr txBox="1"/>
          <p:nvPr/>
        </p:nvSpPr>
        <p:spPr>
          <a:xfrm>
            <a:off x="8919442" y="5882803"/>
            <a:ext cx="2150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DMPO autooxidation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8D07A8-6544-77E7-BF38-44F110B4A094}"/>
              </a:ext>
            </a:extLst>
          </p:cNvPr>
          <p:cNvSpPr txBox="1"/>
          <p:nvPr/>
        </p:nvSpPr>
        <p:spPr>
          <a:xfrm>
            <a:off x="11070428" y="1920376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(pH 3)</a:t>
            </a:r>
          </a:p>
        </p:txBody>
      </p:sp>
    </p:spTree>
    <p:extLst>
      <p:ext uri="{BB962C8B-B14F-4D97-AF65-F5344CB8AC3E}">
        <p14:creationId xmlns:p14="http://schemas.microsoft.com/office/powerpoint/2010/main" val="2990999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4C308BD2-F716-8E54-39F8-BAD6CA0D7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21" y="5948737"/>
            <a:ext cx="1817579" cy="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925835E-62B7-33B1-5E20-840B0213AE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957809"/>
              </p:ext>
            </p:extLst>
          </p:nvPr>
        </p:nvGraphicFramePr>
        <p:xfrm>
          <a:off x="492167" y="818545"/>
          <a:ext cx="4996468" cy="3035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3" imgW="5091193" imgH="2701872" progId="Prism9.Document">
                  <p:embed/>
                </p:oleObj>
              </mc:Choice>
              <mc:Fallback>
                <p:oleObj name="Prism 9" r:id="rId3" imgW="5091193" imgH="2701872" progId="Prism9.Document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925835E-62B7-33B1-5E20-840B0213AE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167" y="818545"/>
                        <a:ext cx="4996468" cy="30352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E8EA43D-F88E-3AF5-4E60-1528091A2A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6542626"/>
              </p:ext>
            </p:extLst>
          </p:nvPr>
        </p:nvGraphicFramePr>
        <p:xfrm>
          <a:off x="7041599" y="849595"/>
          <a:ext cx="4996467" cy="3004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5" imgW="5141227" imgH="2701872" progId="Prism9.Document">
                  <p:embed/>
                </p:oleObj>
              </mc:Choice>
              <mc:Fallback>
                <p:oleObj name="Prism 9" r:id="rId5" imgW="5141227" imgH="2701872" progId="Prism9.Document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E8EA43D-F88E-3AF5-4E60-1528091A2A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41599" y="849595"/>
                        <a:ext cx="4996467" cy="30042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3FD8E8C-38F6-677E-1EFB-53DCF1507929}"/>
              </a:ext>
            </a:extLst>
          </p:cNvPr>
          <p:cNvSpPr txBox="1"/>
          <p:nvPr/>
        </p:nvSpPr>
        <p:spPr>
          <a:xfrm>
            <a:off x="2366355" y="818545"/>
            <a:ext cx="694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ZnO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D394C9-D9FA-5769-408C-FB619C4832EB}"/>
              </a:ext>
            </a:extLst>
          </p:cNvPr>
          <p:cNvSpPr txBox="1"/>
          <p:nvPr/>
        </p:nvSpPr>
        <p:spPr>
          <a:xfrm>
            <a:off x="8826175" y="849595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CuO</a:t>
            </a:r>
            <a:endParaRPr lang="en-GB" sz="2400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74B2EAF-B100-756F-C626-8AFC7F8587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441493"/>
              </p:ext>
            </p:extLst>
          </p:nvPr>
        </p:nvGraphicFramePr>
        <p:xfrm>
          <a:off x="447672" y="3853798"/>
          <a:ext cx="6046004" cy="3004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7" imgW="6072429" imgH="2701872" progId="Prism9.Document">
                  <p:embed/>
                </p:oleObj>
              </mc:Choice>
              <mc:Fallback>
                <p:oleObj name="Prism 9" r:id="rId7" imgW="6072429" imgH="2701872" progId="Prism9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274B2EAF-B100-756F-C626-8AFC7F8587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7672" y="3853798"/>
                        <a:ext cx="6046004" cy="3004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5ED9D0D-B9AC-6501-3D06-C15AF31958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6177" y="3766954"/>
            <a:ext cx="4381850" cy="32135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1C1CEB-5E74-5232-BE53-614680069AA1}"/>
              </a:ext>
            </a:extLst>
          </p:cNvPr>
          <p:cNvSpPr txBox="1"/>
          <p:nvPr/>
        </p:nvSpPr>
        <p:spPr>
          <a:xfrm>
            <a:off x="214672" y="57572"/>
            <a:ext cx="10800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Photocatalytic </a:t>
            </a:r>
            <a:r>
              <a:rPr lang="en-GB" sz="3600" b="1" baseline="30000" dirty="0"/>
              <a:t>.</a:t>
            </a:r>
            <a:r>
              <a:rPr lang="en-GB" sz="2400" dirty="0"/>
              <a:t>OH generation </a:t>
            </a:r>
          </a:p>
        </p:txBody>
      </p:sp>
    </p:spTree>
    <p:extLst>
      <p:ext uri="{BB962C8B-B14F-4D97-AF65-F5344CB8AC3E}">
        <p14:creationId xmlns:p14="http://schemas.microsoft.com/office/powerpoint/2010/main" val="2385668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BE41BD-4B5F-20E6-CC7D-E844149D15AF}"/>
              </a:ext>
            </a:extLst>
          </p:cNvPr>
          <p:cNvSpPr txBox="1"/>
          <p:nvPr/>
        </p:nvSpPr>
        <p:spPr>
          <a:xfrm>
            <a:off x="4691170" y="5068223"/>
            <a:ext cx="4129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PHOTOCATALYTIC TREATMENT TIME (MIN)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42FDEA-92B5-E82F-102C-B03EB7409583}"/>
              </a:ext>
            </a:extLst>
          </p:cNvPr>
          <p:cNvSpPr txBox="1"/>
          <p:nvPr/>
        </p:nvSpPr>
        <p:spPr>
          <a:xfrm>
            <a:off x="3649417" y="1315626"/>
            <a:ext cx="694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ZnO</a:t>
            </a:r>
            <a:endParaRPr lang="en-GB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92D0FB-BF3A-7AFB-465F-87EAA2532485}"/>
              </a:ext>
            </a:extLst>
          </p:cNvPr>
          <p:cNvSpPr/>
          <p:nvPr/>
        </p:nvSpPr>
        <p:spPr>
          <a:xfrm>
            <a:off x="1522236" y="5679451"/>
            <a:ext cx="243280" cy="159390"/>
          </a:xfrm>
          <a:prstGeom prst="rect">
            <a:avLst/>
          </a:prstGeom>
          <a:solidFill>
            <a:srgbClr val="A86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54F7D8-FC4D-96D5-DEC9-2D2BE86DEBBF}"/>
              </a:ext>
            </a:extLst>
          </p:cNvPr>
          <p:cNvSpPr/>
          <p:nvPr/>
        </p:nvSpPr>
        <p:spPr>
          <a:xfrm>
            <a:off x="1522236" y="5964487"/>
            <a:ext cx="243280" cy="1593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7BF87C-F9F2-29F3-2182-C9237415C18D}"/>
              </a:ext>
            </a:extLst>
          </p:cNvPr>
          <p:cNvSpPr txBox="1"/>
          <p:nvPr/>
        </p:nvSpPr>
        <p:spPr>
          <a:xfrm>
            <a:off x="1882962" y="5570711"/>
            <a:ext cx="1876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Photolysis Control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1F697F-0C71-FE0D-88F3-AA7410326FA4}"/>
              </a:ext>
            </a:extLst>
          </p:cNvPr>
          <p:cNvSpPr txBox="1"/>
          <p:nvPr/>
        </p:nvSpPr>
        <p:spPr>
          <a:xfrm>
            <a:off x="1882961" y="5859516"/>
            <a:ext cx="136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Dark Control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394BCF-FC20-B34A-F578-02F59720E77B}"/>
              </a:ext>
            </a:extLst>
          </p:cNvPr>
          <p:cNvSpPr/>
          <p:nvPr/>
        </p:nvSpPr>
        <p:spPr>
          <a:xfrm>
            <a:off x="3877268" y="5679451"/>
            <a:ext cx="243280" cy="1593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31FE94-E5CD-DB8E-2E66-E5954D8BB5ED}"/>
              </a:ext>
            </a:extLst>
          </p:cNvPr>
          <p:cNvSpPr/>
          <p:nvPr/>
        </p:nvSpPr>
        <p:spPr>
          <a:xfrm>
            <a:off x="3877268" y="5964487"/>
            <a:ext cx="243280" cy="1593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B9E49B-714E-D1C6-916A-5AFCDE723DE6}"/>
              </a:ext>
            </a:extLst>
          </p:cNvPr>
          <p:cNvSpPr txBox="1"/>
          <p:nvPr/>
        </p:nvSpPr>
        <p:spPr>
          <a:xfrm>
            <a:off x="4237994" y="5570711"/>
            <a:ext cx="1350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Paracetamol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3EB491-2995-12CF-5244-B63ACE819CFB}"/>
              </a:ext>
            </a:extLst>
          </p:cNvPr>
          <p:cNvSpPr txBox="1"/>
          <p:nvPr/>
        </p:nvSpPr>
        <p:spPr>
          <a:xfrm>
            <a:off x="4237993" y="5859516"/>
            <a:ext cx="120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Amoxicillin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5E131E2-2861-8241-CE5E-080CC3F5BB97}"/>
              </a:ext>
            </a:extLst>
          </p:cNvPr>
          <p:cNvGraphicFramePr>
            <a:graphicFrameLocks/>
          </p:cNvGraphicFramePr>
          <p:nvPr/>
        </p:nvGraphicFramePr>
        <p:xfrm>
          <a:off x="6342167" y="1315626"/>
          <a:ext cx="4412829" cy="3725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418738FB-B988-4579-2C46-3C463ED7CBC3}"/>
              </a:ext>
            </a:extLst>
          </p:cNvPr>
          <p:cNvGraphicFramePr>
            <a:graphicFrameLocks/>
          </p:cNvGraphicFramePr>
          <p:nvPr/>
        </p:nvGraphicFramePr>
        <p:xfrm>
          <a:off x="1175271" y="1205690"/>
          <a:ext cx="4952851" cy="420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BB1F42A5-0FAE-4CEF-4EB7-B2E34A83841D}"/>
              </a:ext>
            </a:extLst>
          </p:cNvPr>
          <p:cNvGraphicFramePr>
            <a:graphicFrameLocks/>
          </p:cNvGraphicFramePr>
          <p:nvPr/>
        </p:nvGraphicFramePr>
        <p:xfrm>
          <a:off x="1765516" y="862534"/>
          <a:ext cx="4462224" cy="420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AE85E476-AA36-6987-DBE0-AC6DB3B46FD9}"/>
              </a:ext>
            </a:extLst>
          </p:cNvPr>
          <p:cNvSpPr txBox="1"/>
          <p:nvPr/>
        </p:nvSpPr>
        <p:spPr>
          <a:xfrm>
            <a:off x="7405847" y="2964879"/>
            <a:ext cx="2672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No drug elimination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C6C7A6-0A04-2155-9C64-79E39FA90ED9}"/>
              </a:ext>
            </a:extLst>
          </p:cNvPr>
          <p:cNvSpPr txBox="1"/>
          <p:nvPr/>
        </p:nvSpPr>
        <p:spPr>
          <a:xfrm>
            <a:off x="2943623" y="2762838"/>
            <a:ext cx="29982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100% drug elimination</a:t>
            </a:r>
          </a:p>
          <a:p>
            <a:r>
              <a:rPr lang="en-GB" sz="2400" dirty="0"/>
              <a:t>after 2 – 2.5 h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F002E52-DCB0-15A2-B57D-C4BE97ED3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21" y="5948737"/>
            <a:ext cx="1817579" cy="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124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8C2A81F-E9B5-A4BB-CA7D-C573BAA89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21" y="5948737"/>
            <a:ext cx="1817579" cy="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56C531-1FF2-362C-D748-8EF90E5BBBAA}"/>
              </a:ext>
            </a:extLst>
          </p:cNvPr>
          <p:cNvSpPr txBox="1"/>
          <p:nvPr/>
        </p:nvSpPr>
        <p:spPr>
          <a:xfrm>
            <a:off x="214672" y="57572"/>
            <a:ext cx="10800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A5F607-DA88-0576-3790-3B5ACD571F86}"/>
              </a:ext>
            </a:extLst>
          </p:cNvPr>
          <p:cNvSpPr txBox="1"/>
          <p:nvPr/>
        </p:nvSpPr>
        <p:spPr>
          <a:xfrm>
            <a:off x="2428842" y="1216404"/>
            <a:ext cx="733431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 </a:t>
            </a:r>
            <a:r>
              <a:rPr lang="en-GB" sz="2400" dirty="0" err="1"/>
              <a:t>CuO</a:t>
            </a:r>
            <a:r>
              <a:rPr lang="en-GB" sz="2400" dirty="0"/>
              <a:t> shows no photocatalytic effect on 2 test drugs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 </a:t>
            </a:r>
            <a:r>
              <a:rPr lang="en-GB" sz="2400" dirty="0" err="1"/>
              <a:t>CuO</a:t>
            </a:r>
            <a:r>
              <a:rPr lang="en-GB" sz="2400" dirty="0"/>
              <a:t> does not generate </a:t>
            </a:r>
            <a:r>
              <a:rPr lang="en-GB" sz="3600" b="1" baseline="30000" dirty="0"/>
              <a:t>.</a:t>
            </a:r>
            <a:r>
              <a:rPr lang="en-GB" sz="2400" dirty="0"/>
              <a:t>OH during photocatalysis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 </a:t>
            </a:r>
            <a:r>
              <a:rPr lang="en-GB" sz="2400" dirty="0" err="1"/>
              <a:t>ZnO</a:t>
            </a:r>
            <a:r>
              <a:rPr lang="en-GB" sz="2400" dirty="0"/>
              <a:t> eliminates 2 test drugs after 2 - 2.5 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ZnO</a:t>
            </a:r>
            <a:r>
              <a:rPr lang="en-GB" sz="2400" dirty="0"/>
              <a:t> generates both </a:t>
            </a:r>
            <a:r>
              <a:rPr lang="en-GB" sz="3600" b="1" baseline="30000" dirty="0"/>
              <a:t>.</a:t>
            </a:r>
            <a:r>
              <a:rPr lang="en-GB" sz="2400" dirty="0"/>
              <a:t>O</a:t>
            </a:r>
            <a:r>
              <a:rPr lang="en-GB" sz="2400" baseline="-25000" dirty="0"/>
              <a:t>2</a:t>
            </a:r>
            <a:r>
              <a:rPr lang="en-GB" sz="2400" baseline="30000" dirty="0"/>
              <a:t>-</a:t>
            </a:r>
            <a:r>
              <a:rPr lang="en-GB" sz="2400" dirty="0"/>
              <a:t> and </a:t>
            </a:r>
            <a:r>
              <a:rPr lang="en-GB" sz="3600" b="1" baseline="30000" dirty="0"/>
              <a:t>.</a:t>
            </a:r>
            <a:r>
              <a:rPr lang="en-GB" sz="2400" dirty="0"/>
              <a:t>OH during photocatalysis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819CD7-0739-C783-42B3-7DC498DFD59F}"/>
              </a:ext>
            </a:extLst>
          </p:cNvPr>
          <p:cNvSpPr txBox="1"/>
          <p:nvPr/>
        </p:nvSpPr>
        <p:spPr>
          <a:xfrm>
            <a:off x="214671" y="4649679"/>
            <a:ext cx="10800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Conclusion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8D3A7E-5A6F-5011-5E9F-D387B5763BC8}"/>
              </a:ext>
            </a:extLst>
          </p:cNvPr>
          <p:cNvSpPr txBox="1"/>
          <p:nvPr/>
        </p:nvSpPr>
        <p:spPr>
          <a:xfrm>
            <a:off x="2428842" y="5111344"/>
            <a:ext cx="66646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baseline="30000" dirty="0"/>
              <a:t>.</a:t>
            </a:r>
            <a:r>
              <a:rPr lang="en-GB" sz="2400" dirty="0"/>
              <a:t>OH may be the principal radical species responsible</a:t>
            </a:r>
          </a:p>
          <a:p>
            <a:r>
              <a:rPr lang="en-GB" sz="2400" dirty="0"/>
              <a:t>for photocatalytic drug elimination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01268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45259A-47E4-41B0-BAA2-3E70ED252E89}"/>
              </a:ext>
            </a:extLst>
          </p:cNvPr>
          <p:cNvSpPr txBox="1"/>
          <p:nvPr/>
        </p:nvSpPr>
        <p:spPr>
          <a:xfrm>
            <a:off x="4505670" y="3165773"/>
            <a:ext cx="2333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Thank you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C32D3AC1-860D-4866-A65C-DBE2FAF7F3E5}"/>
              </a:ext>
            </a:extLst>
          </p:cNvPr>
          <p:cNvSpPr txBox="1"/>
          <p:nvPr/>
        </p:nvSpPr>
        <p:spPr>
          <a:xfrm>
            <a:off x="1330560" y="1408040"/>
            <a:ext cx="93141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Supervisory Team: Prof Ian Megson, Prof Alistair Kean, Dr Mark Taggart, Dr Szabolcs Pap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6FD119-FB54-4B7B-B9BC-6043B4E62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304" y="4506669"/>
            <a:ext cx="936417" cy="700742"/>
          </a:xfrm>
          <a:prstGeom prst="rect">
            <a:avLst/>
          </a:prstGeom>
          <a:solidFill>
            <a:schemeClr val="accent1">
              <a:alpha val="68000"/>
            </a:schemeClr>
          </a:solidFill>
          <a:effectLst>
            <a:softEdge rad="12700"/>
          </a:effectLst>
        </p:spPr>
      </p:pic>
      <p:pic>
        <p:nvPicPr>
          <p:cNvPr id="11" name="Picture 10" descr="Related image">
            <a:extLst>
              <a:ext uri="{FF2B5EF4-FFF2-40B4-BE49-F238E27FC236}">
                <a16:creationId xmlns:a16="http://schemas.microsoft.com/office/drawing/2014/main" id="{55529708-9355-4689-8A2A-B5C32663419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393" y="4517913"/>
            <a:ext cx="1258856" cy="714141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  <a:effectLst>
            <a:softEdge rad="127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E78B58-51F2-40D4-8B95-D8264BD156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616" y="4605871"/>
            <a:ext cx="891165" cy="556165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  <a:effectLst>
            <a:softEdge rad="127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9D4200-3EB2-4779-A81B-31FB86BCF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033" y="4552045"/>
            <a:ext cx="1314782" cy="593780"/>
          </a:xfrm>
          <a:prstGeom prst="rect">
            <a:avLst/>
          </a:prstGeom>
          <a:solidFill>
            <a:schemeClr val="accent1">
              <a:alpha val="68000"/>
            </a:schemeClr>
          </a:solidFill>
          <a:effectLst>
            <a:softEdge rad="127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243DB0-02F4-4D3F-B2A6-0B9617911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21" y="5948737"/>
            <a:ext cx="1817579" cy="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Polycat UK | Active Silver Impregnated Gloves">
            <a:extLst>
              <a:ext uri="{FF2B5EF4-FFF2-40B4-BE49-F238E27FC236}">
                <a16:creationId xmlns:a16="http://schemas.microsoft.com/office/drawing/2014/main" id="{FFD5D7A4-B0E9-4468-8ED1-92C9E0B86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688" y="4778225"/>
            <a:ext cx="1229737" cy="14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5FA31504-B3C0-40D1-9A82-F8F5959B5D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496" y="4600307"/>
            <a:ext cx="1208598" cy="5044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D01A22-9162-42B1-BB9E-A62783264C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0534" y="224542"/>
            <a:ext cx="1768195" cy="714142"/>
          </a:xfrm>
          <a:prstGeom prst="rect">
            <a:avLst/>
          </a:prstGeom>
          <a:solidFill>
            <a:schemeClr val="accent1">
              <a:alpha val="68000"/>
            </a:schemeClr>
          </a:solidFill>
          <a:effectLst>
            <a:softEdge rad="12700"/>
          </a:effectLst>
        </p:spPr>
      </p:pic>
      <p:pic>
        <p:nvPicPr>
          <p:cNvPr id="2" name="Picture 2" descr="data:image/png;base64,iVBORw0KGgoAAAANSUhEUgAAAMgAAADICAMAAACahl6sAAAAt1BMVEX///8/pTUAAADa7thtumVCpjjBwcHe3t7q6ur7+/tEpzv7/fv3+/fx+fHS6tDq9ek7OztKqkCp16Xh8d9Vr0zI5cXw8PCk1J+y267C4r9bslK+4LqIx4Ls9utitVqf0prKysqVzY97wXQeHh5nuF+23bKCxHwODg4XFxdKSkqbm5uQy4plZWXV69J8wnapqamQkJBVVVWEhIRwcHB3d3e3t7cqKirT09M0NDRCQkKWlpYvLy9xcXEBFg49AAALX0lEQVR4nO2ciXabuhaGUYyT2ExhssEThhg7jeMkTdL0pOe+/3NdbQE2gwBB3FY5S/9abY0RSJ/RsAdRSRISEhISEhISEhISEhISEhISEhISEhISEhIS+kqyZzMnlZlofNKwJHR25e+e1Yrb4DiPXUEG52/cWSQLEM4kQHiTAOFNAoQ3CRDeJED+iBz2onyDGGPmolyDzKSQuSzXILFkM5flGkSTJOa+xTOIg6sLWQvzDOLh6pj7Fs8gS6iPtW9xDOKQ+vaMpTkGsTrVxzGIkVTIGFPiF8RMK1ywFecXZNqtQn5B0p4lKWzFuQUZH2vcMpXnFiQ41qgzlecWxD7WyNa3eAEZQkh9tZGjxSIMppYX56r0PW86DcPFdhvJm9XMpC72vIAE7TUf5fIMgh4V1hZY1Ou5AUEzlal+5ZF+OT8gyLTba5fUVc3VHIEgNG+t3TbrruUKBIUtlfv1l/IFguTGIR80XckXCHKWtTUrctOFvIGg4aGm4mVz2JE7kCTmQKm3xXnnEAQtKNXGbRfxCIIGlVrV1mu4BKGs8a1xeR5BZpRqp18RxKJU2xpx5BGEZnO1elc8glDrbVwN+QSJqPXOvx6If6rMO81fy68HomVVaStknpaUL7eyZ6FSSSdR3+MU1hKW5w8kC0OEWQvT7tUS3uIPJOlM2smlTV3gFiuFPxDiWumFEZF0r1njZdyBkAaF5S+he9HDQIXreAKZF7pVJpi9mq0U7kCW6WxVltWSu+INZKyEdS1VG/MLvIE4dQE43L2+VvChr84LYsqLwPNdXdddP57uo9Vv2OZfo3OBjLdzmxaFVjTbtR5rA52cgUS+1nKVarthfe/nA0TWmTMbSz3osLnvj4IMA8qzWD/c7t7frujXq3Yc/Y6R8zmQgDIsrm4vEn1Mam+i6eG5h81nQCLayFhfHLW7brqRejhrP+sPMtZppycXOd2OWm52RpjeIBt6yu97HuTinuGG6sA6x3zWF2RPP1t4ILhzMd5UsT8N0xNkWnP2sghyUT/eKTCfms76gdRxSPclkJo5uFZ4Ous5aHqB1OcsPwsCwoNm82dAGq75RNcqaukGzT76GUDGDVsUeg52uhTDDZjngB4gbtPp7tNvm7SDx2I9dwfZNJ7utiAyS1kO5qHcxNMdpJrgK4jZROkjRRv41oIK1BmkPqGf6mg03vQe6e1SNcM++F6wf5RXznjYB4RBlw93F+9vP3/DnYX+AxpNOs04o7PNT+fTZP3ysSOj9e7hqW7emVznRvIlLB67l9w3E+afgdnfb5FRXqUvP4pr8919tUmTB7JI/EiO1ndZ2XXyxegX/A7vP1jq92q20LAo33S7tMvgx91FVc8llONKcQMn3nIlyUQ1yabfbwxPJarJ4TLo8bh7XiI7aHOnrt4pGPBUCjPp9enEPyWT5A43fXR7PPze3hrVY9tbStEY5XztAkjZBM8/lNwN8n3v5aFYDnen5/ITSmsKAzAJdHcZ7OeKZHgKUGgAosfq/CBJ/p6UsGMt3gOeHavx3pdUC8pjk8sLPQ2PqdgYhOGBbG/cYhJ9H2h2XAAptamoh2OxSUuxHe0qhZjkiywP6CgRiiEvtQhRkHynkRLbLAuNLezEW5yBOYL7/4Ac6tn2zCBJjRoRgv/zBdn+CeRbUwNzbVo3lfq3yHm04iO0GegmmuNGy7aHkGvBq2Bj5C/QHkAcf4vGXgj5KnwwcIcowB9W9hSOcPmDOkYhPhpqc+ye2o8YwRuiaB5jJ8/DqDmQ73Vty/SSFiy7TgV9SFeF43S4a+S1lhiZyQcHefjD0kZISUACeFQ67CJ1cPtdeB0pSj6QVBwGnpN34GbIm0MeXoNdBTBGHAiCHPIgL20cFxeXDCDPdJBjLMwm+xpkZEkbNA9wX0tADMgPqiRLqJH8tEVAdGBwAXyebZR9nKMVyVQvCQgprOZAGluXajdqL3pFB8ENDC0sXzuCuMgxkV0Cwb+tStrmnUD0FMSEG1jGHG0KIG4Ckg720a6mYQU9tIK8SXQQhWwdVbyDmoJ4kjIkb0xmIPhwCic2EhXEd/HwwMt3oBZB8AUKbK7LQF7LP/7zz8nk6rmMd90CAo4tFQTqmslDtDqBwK7q+ASCm47gBZdBDQjsaZSx/+4Xuxbus2OY1lKQa0qDyIN6Ln7/vREksbXoIMlmcFlTxkMFtse4sG1pqCYmikk2Y0IJCCfPAMvH4598kGE7XYTZVJIJDXDT8RRNbkNOwS4ueYY0Gx5UeQXJxaJKc+2kFuR1nba5BkRSbZKZU8lCTrxMLfuYfCepAxsWPkVLv04+nP5aJufJZ7hEWSZXGaSkplSWuLWUU7HZ91SQXT6nUwfyJ/RU7CHFk4Xh804DeSq09m+C/NNUd/FxTSogt6UIw18EGRWqfi2fLgygdQWk7HmdDUSJ2zLFZf0sVF1xhwod71cZ5K1c/GwgHur6//wVh0izHsoglWj72UCmnSNV5dWwSTdlkEpL/yLITQeQ9zJI5W50EH+lbyNFDU0zAIdqb5ohmFbyeEMi4p5jWu7KkBbRYONJy8XYDNQpmgX46w4gTHZWqtsSyDsjCAnW+uRvR01eoZDBKiGLtRQlli3Y9nh1T0zlIH09oSZXSVMHDuw4FUFuGEGG4FDJKFKxpbE1sG1kL+a42a6CW23jP5axwH8BSGA4aGMPgiWYgrAJjT1e1AXktTfIHiw93zA84pRsUz9L02QU7mE0YPMXQHTJSLdiT8E6NLqA0CJAdVr3BplDoxJp7hg29oXp4VYmuVWHgGhg0EoJiExA2KMsLc56Xt+kT4DgZloDLGyzKr6DHOyBH+BYXZAVY5iC2GnbMxD2J/J2wajbJ+kzIPg3f1QlI1poWxd+dxfeS8BI4EvoioVSENzHtqrmq91BiuGs++saZdHcXiAmgKT7djfzNMOUbhrVsy3WCUga8Am6gxR9jtb0ZS+Q6RDCm/YGu4GWIsV4Ht7iBkIgZwPRA4y0tbD3NFtBYR1Pz5FqDzG74jRnLAsq2rfVleEcIJkUpfnfrBh76/MqTlvUjNno8tfT1RlAfq+KnvldNYU5SaJeSXKTY5BS7OGuZNFeH61KkjbnGKTkIuL1O+ct/czHUrE70g/EiOndXolbs91dVI1L370+Xa7Xl/eliPCuL8iY8ranEajSHoJ00/wb7GrwGbR/KyQ1KvvsrCALygvREfIkHYX4zzD3rdXZMayvvUHXfcdI4n+rqRtOQlrExEoWwKzfKRCnk/Mlu4rVTBn1BAmxSW7O8LpnQq4JG/UbHZwTM0QWWd/3jqOAeeWSRX6gYg9l2C9LWh7vdEEYuwDywQhiYgserBNs9mpL3EjMQAwRE21IKHRDjJMVSrY1z2doPOv23wkdNWEy5q/LIN8YQbDRiEEOYAG7OjIl1VelDW4pOB3Y9FKT4LaDR02IZCVGMwUss17DnoWEhIoK0aOH6n3yp4+ptwREgQ/waGbgqUNMHkAgkE7C6wQEbMUZkl3XLby024Xk9qJFT9WWPlXvk7/NMdqXtF8hWTRpgI1CRyMgARUk247VuFWvXqPmNOJttuDnQ4+UlftH7vTRRjg+kTH5me0Vbm4VxExBIuw/YhnVmzPqsj6gsjv99qNTJ6Tu0jjl4U/x8DxIPLaMAM0KXUtBaKHq4JtMUQRv5XrLwwb1Jxnd01Hef+R/+mMnpHQsuMm3Cgf+rd0lATEhM510GxnFePmTpQMsiEloaJWkQVOXy/nMhpvRZcWF/6hsERo9vWMr5qV2p98a32P3kLc9D6EqTWFh0PeKpD+uIryc2HtN0va2pIQwFg6PKxl2Q8A3Einif3bj0Ojq6X8fuPvs3j9e79d1+5w43J8lJCQkJCQkJCQkJCQkJCQkJCQkJCQkJCQkJPRX9X/tT+NCov2GZgAAAABJRU5ErkJggg==">
            <a:extLst>
              <a:ext uri="{FF2B5EF4-FFF2-40B4-BE49-F238E27FC236}">
                <a16:creationId xmlns:a16="http://schemas.microsoft.com/office/drawing/2014/main" id="{26C1D99A-B88E-0720-797F-0AF1ED6A4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030" y="6007312"/>
            <a:ext cx="658504" cy="65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75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1,250 Water Treatment Facility Illustrations &amp; Clip Art - iStock | Water  plant, Water purification plant, Water pipes">
            <a:extLst>
              <a:ext uri="{FF2B5EF4-FFF2-40B4-BE49-F238E27FC236}">
                <a16:creationId xmlns:a16="http://schemas.microsoft.com/office/drawing/2014/main" id="{DAA5934F-1E30-A795-5DFE-963C9D30F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104" y="820532"/>
            <a:ext cx="2334750" cy="162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7C009042-DAAA-67DC-B2D9-D034BA3C79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" t="12843" r="45456" b="43754"/>
          <a:stretch/>
        </p:blipFill>
        <p:spPr>
          <a:xfrm>
            <a:off x="1649856" y="3347940"/>
            <a:ext cx="6596550" cy="30889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FAEEA2-0CC1-A83D-677F-997CEF3DBD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31" t="22497" r="28843" b="55918"/>
          <a:stretch/>
        </p:blipFill>
        <p:spPr>
          <a:xfrm>
            <a:off x="712961" y="1018412"/>
            <a:ext cx="1776856" cy="1066656"/>
          </a:xfrm>
          <a:prstGeom prst="rect">
            <a:avLst/>
          </a:prstGeom>
        </p:spPr>
      </p:pic>
      <p:sp>
        <p:nvSpPr>
          <p:cNvPr id="82" name="Arrow: Right 81">
            <a:extLst>
              <a:ext uri="{FF2B5EF4-FFF2-40B4-BE49-F238E27FC236}">
                <a16:creationId xmlns:a16="http://schemas.microsoft.com/office/drawing/2014/main" id="{10E99A50-5717-40F0-8AF1-5880212CFBC6}"/>
              </a:ext>
            </a:extLst>
          </p:cNvPr>
          <p:cNvSpPr/>
          <p:nvPr/>
        </p:nvSpPr>
        <p:spPr>
          <a:xfrm>
            <a:off x="3073390" y="1451250"/>
            <a:ext cx="738599" cy="31042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5" name="Picture 144" descr="Icon&#10;&#10;Description automatically generated">
            <a:extLst>
              <a:ext uri="{FF2B5EF4-FFF2-40B4-BE49-F238E27FC236}">
                <a16:creationId xmlns:a16="http://schemas.microsoft.com/office/drawing/2014/main" id="{0B9B7DDA-E79F-4FF7-BB0B-D1CD1B5CA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78" y="662431"/>
            <a:ext cx="782733" cy="743549"/>
          </a:xfrm>
          <a:prstGeom prst="rect">
            <a:avLst/>
          </a:prstGeom>
        </p:spPr>
      </p:pic>
      <p:pic>
        <p:nvPicPr>
          <p:cNvPr id="147" name="Picture 146" descr="A close-up of some pills&#10;&#10;Description automatically generated with medium confidence">
            <a:extLst>
              <a:ext uri="{FF2B5EF4-FFF2-40B4-BE49-F238E27FC236}">
                <a16:creationId xmlns:a16="http://schemas.microsoft.com/office/drawing/2014/main" id="{0567E6CE-AB57-4245-84DC-B7658A0216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212" y="934498"/>
            <a:ext cx="782733" cy="504481"/>
          </a:xfrm>
          <a:prstGeom prst="rect">
            <a:avLst/>
          </a:prstGeom>
        </p:spPr>
      </p:pic>
      <p:pic>
        <p:nvPicPr>
          <p:cNvPr id="163" name="Picture 162" descr="Shape, circle&#10;&#10;Description automatically generated">
            <a:extLst>
              <a:ext uri="{FF2B5EF4-FFF2-40B4-BE49-F238E27FC236}">
                <a16:creationId xmlns:a16="http://schemas.microsoft.com/office/drawing/2014/main" id="{BD8E421F-9FFA-4EE8-95A2-1F556B7B64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709" y="1405980"/>
            <a:ext cx="539280" cy="679088"/>
          </a:xfrm>
          <a:prstGeom prst="rect">
            <a:avLst/>
          </a:prstGeom>
        </p:spPr>
      </p:pic>
      <p:sp>
        <p:nvSpPr>
          <p:cNvPr id="164" name="Arrow: Right 163">
            <a:extLst>
              <a:ext uri="{FF2B5EF4-FFF2-40B4-BE49-F238E27FC236}">
                <a16:creationId xmlns:a16="http://schemas.microsoft.com/office/drawing/2014/main" id="{C6BDB814-F136-4BEF-B2DF-BDF550A33E18}"/>
              </a:ext>
            </a:extLst>
          </p:cNvPr>
          <p:cNvSpPr/>
          <p:nvPr/>
        </p:nvSpPr>
        <p:spPr>
          <a:xfrm>
            <a:off x="7658167" y="4979069"/>
            <a:ext cx="900361" cy="356974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1C4E39-3BC3-4E35-90F8-24FDDA498A19}"/>
              </a:ext>
            </a:extLst>
          </p:cNvPr>
          <p:cNvSpPr txBox="1"/>
          <p:nvPr/>
        </p:nvSpPr>
        <p:spPr>
          <a:xfrm>
            <a:off x="8966865" y="4580053"/>
            <a:ext cx="16169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Sustainable</a:t>
            </a:r>
          </a:p>
          <a:p>
            <a:r>
              <a:rPr lang="en-GB" sz="2400" dirty="0"/>
              <a:t>drug </a:t>
            </a:r>
          </a:p>
          <a:p>
            <a:r>
              <a:rPr lang="en-GB" sz="2400" dirty="0"/>
              <a:t>elimination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BF57EF7F-7219-453C-73AE-24D389362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567" y="3933764"/>
            <a:ext cx="685393" cy="68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E18EC6D9-7DE3-71F0-BA7C-1692A456A274}"/>
              </a:ext>
            </a:extLst>
          </p:cNvPr>
          <p:cNvSpPr/>
          <p:nvPr/>
        </p:nvSpPr>
        <p:spPr>
          <a:xfrm rot="5400000">
            <a:off x="4985327" y="2626002"/>
            <a:ext cx="738599" cy="31042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C9C70CF-02A1-D9D5-1D3A-4BC25158BD13}"/>
              </a:ext>
            </a:extLst>
          </p:cNvPr>
          <p:cNvSpPr/>
          <p:nvPr/>
        </p:nvSpPr>
        <p:spPr>
          <a:xfrm>
            <a:off x="6912535" y="1469719"/>
            <a:ext cx="738599" cy="31042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EED0CC-FE9B-8B8A-0F15-C7FE7ABEDB2F}"/>
              </a:ext>
            </a:extLst>
          </p:cNvPr>
          <p:cNvSpPr txBox="1"/>
          <p:nvPr/>
        </p:nvSpPr>
        <p:spPr>
          <a:xfrm>
            <a:off x="8316231" y="934627"/>
            <a:ext cx="2019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Fenton H</a:t>
            </a:r>
            <a:r>
              <a:rPr lang="en-GB" sz="2400" baseline="-25000" dirty="0"/>
              <a:t>2</a:t>
            </a:r>
            <a:r>
              <a:rPr lang="en-GB" sz="2400" dirty="0"/>
              <a:t>O</a:t>
            </a:r>
            <a:r>
              <a:rPr lang="en-GB" sz="2400" baseline="-250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A6DA9F-7429-8651-D27C-6E12BD5B82A2}"/>
              </a:ext>
            </a:extLst>
          </p:cNvPr>
          <p:cNvSpPr txBox="1"/>
          <p:nvPr/>
        </p:nvSpPr>
        <p:spPr>
          <a:xfrm>
            <a:off x="8316230" y="1372907"/>
            <a:ext cx="1268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Ozone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B264F6-7F1F-FF04-304B-177720D07970}"/>
              </a:ext>
            </a:extLst>
          </p:cNvPr>
          <p:cNvSpPr txBox="1"/>
          <p:nvPr/>
        </p:nvSpPr>
        <p:spPr>
          <a:xfrm>
            <a:off x="8316230" y="1811218"/>
            <a:ext cx="236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UV disinfection</a:t>
            </a:r>
          </a:p>
        </p:txBody>
      </p:sp>
      <p:pic>
        <p:nvPicPr>
          <p:cNvPr id="1026" name="Picture 2" descr="Premium Vector | Money packs icon green dollar bills stacked">
            <a:extLst>
              <a:ext uri="{FF2B5EF4-FFF2-40B4-BE49-F238E27FC236}">
                <a16:creationId xmlns:a16="http://schemas.microsoft.com/office/drawing/2014/main" id="{A6D2D0CE-8CE3-2260-8A59-96F090E68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851" y="889231"/>
            <a:ext cx="773350" cy="66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5E83339-4B8B-C6C6-B1BF-BC0E278A5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238" y="2958396"/>
            <a:ext cx="845086" cy="84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AF852BD-644D-261A-1CD7-C2266097F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21" y="5948737"/>
            <a:ext cx="1817579" cy="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484792-3128-5982-F130-24A779FF7F7E}"/>
              </a:ext>
            </a:extLst>
          </p:cNvPr>
          <p:cNvSpPr txBox="1"/>
          <p:nvPr/>
        </p:nvSpPr>
        <p:spPr>
          <a:xfrm>
            <a:off x="139055" y="-14168"/>
            <a:ext cx="5308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Photocatalysis vs conventional treatment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792A8A-B3B0-8ED7-658F-42BF10EB74DB}"/>
              </a:ext>
            </a:extLst>
          </p:cNvPr>
          <p:cNvSpPr txBox="1"/>
          <p:nvPr/>
        </p:nvSpPr>
        <p:spPr>
          <a:xfrm>
            <a:off x="3638576" y="3347940"/>
            <a:ext cx="74194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ROS</a:t>
            </a:r>
          </a:p>
        </p:txBody>
      </p:sp>
    </p:spTree>
    <p:extLst>
      <p:ext uri="{BB962C8B-B14F-4D97-AF65-F5344CB8AC3E}">
        <p14:creationId xmlns:p14="http://schemas.microsoft.com/office/powerpoint/2010/main" val="358921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  <p:bldP spid="3" grpId="0"/>
      <p:bldP spid="7" grpId="0" animBg="1"/>
      <p:bldP spid="10" grpId="0" animBg="1"/>
      <p:bldP spid="12" grpId="0"/>
      <p:bldP spid="13" grpId="0"/>
      <p:bldP spid="14" grpId="0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>
            <a:extLst>
              <a:ext uri="{FF2B5EF4-FFF2-40B4-BE49-F238E27FC236}">
                <a16:creationId xmlns:a16="http://schemas.microsoft.com/office/drawing/2014/main" id="{8038EFF8-50CB-49B6-89D0-2B8BC5184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21" y="5948737"/>
            <a:ext cx="1817579" cy="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329FCC-1DB1-4294-B058-4388E0C5B29B}"/>
              </a:ext>
            </a:extLst>
          </p:cNvPr>
          <p:cNvSpPr txBox="1"/>
          <p:nvPr/>
        </p:nvSpPr>
        <p:spPr>
          <a:xfrm>
            <a:off x="490640" y="95660"/>
            <a:ext cx="4353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1</a:t>
            </a:r>
            <a:r>
              <a:rPr lang="en-GB" sz="2000" dirty="0"/>
              <a:t> </a:t>
            </a:r>
            <a:r>
              <a:rPr lang="en-GB" sz="2400" dirty="0"/>
              <a:t>Hospital-relevant drug selection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9B2CDD-2A31-4AC4-BA74-062BF017A7D7}"/>
              </a:ext>
            </a:extLst>
          </p:cNvPr>
          <p:cNvSpPr txBox="1"/>
          <p:nvPr/>
        </p:nvSpPr>
        <p:spPr>
          <a:xfrm>
            <a:off x="2044169" y="1223069"/>
            <a:ext cx="109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Antibiotic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898483-FBF2-42E2-A709-BED4BA3874DC}"/>
              </a:ext>
            </a:extLst>
          </p:cNvPr>
          <p:cNvSpPr txBox="1"/>
          <p:nvPr/>
        </p:nvSpPr>
        <p:spPr>
          <a:xfrm>
            <a:off x="658965" y="1223969"/>
            <a:ext cx="1065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Analgesic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152304-A749-405E-A02F-105E0230EBAF}"/>
              </a:ext>
            </a:extLst>
          </p:cNvPr>
          <p:cNvSpPr txBox="1"/>
          <p:nvPr/>
        </p:nvSpPr>
        <p:spPr>
          <a:xfrm>
            <a:off x="3209900" y="1223735"/>
            <a:ext cx="1107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Cytostatic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FBACC8-120A-4878-8BB5-59085C387A6D}"/>
              </a:ext>
            </a:extLst>
          </p:cNvPr>
          <p:cNvSpPr txBox="1"/>
          <p:nvPr/>
        </p:nvSpPr>
        <p:spPr>
          <a:xfrm>
            <a:off x="4555012" y="1242752"/>
            <a:ext cx="72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Statin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F71D08-0370-4EBA-AFB4-AC09D15B5205}"/>
              </a:ext>
            </a:extLst>
          </p:cNvPr>
          <p:cNvSpPr txBox="1"/>
          <p:nvPr/>
        </p:nvSpPr>
        <p:spPr>
          <a:xfrm>
            <a:off x="5931599" y="101920"/>
            <a:ext cx="4135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2</a:t>
            </a:r>
            <a:r>
              <a:rPr lang="en-GB" sz="2400" dirty="0"/>
              <a:t> Drug detection method (ng/L</a:t>
            </a:r>
            <a:r>
              <a:rPr lang="en-GB" sz="2000" dirty="0"/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0717D0-1808-4E7D-9CFB-7FAE11FB4072}"/>
              </a:ext>
            </a:extLst>
          </p:cNvPr>
          <p:cNvSpPr txBox="1"/>
          <p:nvPr/>
        </p:nvSpPr>
        <p:spPr>
          <a:xfrm>
            <a:off x="6156476" y="497293"/>
            <a:ext cx="5833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Raman and mass spectroscopy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41F846-79AD-4D7D-9EB4-FC532C130944}"/>
              </a:ext>
            </a:extLst>
          </p:cNvPr>
          <p:cNvSpPr txBox="1"/>
          <p:nvPr/>
        </p:nvSpPr>
        <p:spPr>
          <a:xfrm>
            <a:off x="485791" y="2774710"/>
            <a:ext cx="5074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3</a:t>
            </a:r>
            <a:r>
              <a:rPr lang="en-GB" sz="2400" dirty="0"/>
              <a:t> Photocatalytic bench-scale treatment</a:t>
            </a:r>
          </a:p>
        </p:txBody>
      </p:sp>
      <p:pic>
        <p:nvPicPr>
          <p:cNvPr id="22" name="Picture 21" descr="A picture containing items, different&#10;&#10;Description automatically generated">
            <a:extLst>
              <a:ext uri="{FF2B5EF4-FFF2-40B4-BE49-F238E27FC236}">
                <a16:creationId xmlns:a16="http://schemas.microsoft.com/office/drawing/2014/main" id="{DF57BE11-041F-46CD-8096-4893FBE6C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632" y="945601"/>
            <a:ext cx="2955314" cy="1662365"/>
          </a:xfrm>
          <a:prstGeom prst="rect">
            <a:avLst/>
          </a:prstGeom>
        </p:spPr>
      </p:pic>
      <p:pic>
        <p:nvPicPr>
          <p:cNvPr id="23" name="Picture 22" descr="A picture containing indoor, microscope, miller&#10;&#10;Description automatically generated">
            <a:extLst>
              <a:ext uri="{FF2B5EF4-FFF2-40B4-BE49-F238E27FC236}">
                <a16:creationId xmlns:a16="http://schemas.microsoft.com/office/drawing/2014/main" id="{A5CCB91F-EA30-4F5E-BA85-BCDE68822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93" y="944043"/>
            <a:ext cx="2308480" cy="166392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93CCF24-FB9B-4BF5-977C-058224E6C493}"/>
              </a:ext>
            </a:extLst>
          </p:cNvPr>
          <p:cNvSpPr txBox="1"/>
          <p:nvPr/>
        </p:nvSpPr>
        <p:spPr>
          <a:xfrm>
            <a:off x="2044169" y="1509960"/>
            <a:ext cx="123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Amoxicillin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9B756D-96FF-4E48-8699-0A7A5CCAF1D6}"/>
              </a:ext>
            </a:extLst>
          </p:cNvPr>
          <p:cNvSpPr txBox="1"/>
          <p:nvPr/>
        </p:nvSpPr>
        <p:spPr>
          <a:xfrm>
            <a:off x="650727" y="1525514"/>
            <a:ext cx="1376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Paracetamol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63F524-6E00-4B71-8719-F1F6A9E05DFA}"/>
              </a:ext>
            </a:extLst>
          </p:cNvPr>
          <p:cNvSpPr txBox="1"/>
          <p:nvPr/>
        </p:nvSpPr>
        <p:spPr>
          <a:xfrm>
            <a:off x="3230375" y="1505977"/>
            <a:ext cx="1505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Tamoxifen</a:t>
            </a:r>
          </a:p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Methotrexate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43D597-BD82-4521-B0D5-6D7766F87EAD}"/>
              </a:ext>
            </a:extLst>
          </p:cNvPr>
          <p:cNvSpPr txBox="1"/>
          <p:nvPr/>
        </p:nvSpPr>
        <p:spPr>
          <a:xfrm>
            <a:off x="4555012" y="1524697"/>
            <a:ext cx="1291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Simvastatin</a:t>
            </a:r>
          </a:p>
        </p:txBody>
      </p:sp>
      <p:pic>
        <p:nvPicPr>
          <p:cNvPr id="33" name="Picture 32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3543F372-15B8-4D5D-B26A-880DD2DBF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0" y="3236376"/>
            <a:ext cx="2307464" cy="146311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" name="Picture 2" descr="A glass of purple liquid on a table&#10;&#10;Description automatically generated with medium confidence">
            <a:extLst>
              <a:ext uri="{FF2B5EF4-FFF2-40B4-BE49-F238E27FC236}">
                <a16:creationId xmlns:a16="http://schemas.microsoft.com/office/drawing/2014/main" id="{1F74D7A9-3965-DB7A-7824-5FFC5919F8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152" y="4785974"/>
            <a:ext cx="2374350" cy="13355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AED3D4-FD53-93D0-69D5-CC3A22BEA0BF}"/>
              </a:ext>
            </a:extLst>
          </p:cNvPr>
          <p:cNvSpPr txBox="1"/>
          <p:nvPr/>
        </p:nvSpPr>
        <p:spPr>
          <a:xfrm>
            <a:off x="5938551" y="2797325"/>
            <a:ext cx="5228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4</a:t>
            </a:r>
            <a:r>
              <a:rPr lang="en-GB" sz="2400" dirty="0"/>
              <a:t> Photocatalytic flow-through treatment</a:t>
            </a:r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840E6751-781B-DC83-BD99-D4277788D7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" t="12843" r="45456" b="43754"/>
          <a:stretch/>
        </p:blipFill>
        <p:spPr>
          <a:xfrm>
            <a:off x="6472920" y="3210135"/>
            <a:ext cx="4770147" cy="22337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957F25-C211-4235-C426-1360B66B25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5566" y="5299008"/>
            <a:ext cx="1942418" cy="109860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87B8303-2379-4155-9AA4-66DC9C169C83}"/>
              </a:ext>
            </a:extLst>
          </p:cNvPr>
          <p:cNvSpPr txBox="1"/>
          <p:nvPr/>
        </p:nvSpPr>
        <p:spPr>
          <a:xfrm>
            <a:off x="8368162" y="5481905"/>
            <a:ext cx="2066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Carbon-based</a:t>
            </a:r>
          </a:p>
          <a:p>
            <a:r>
              <a:rPr lang="en-GB" sz="2000" dirty="0"/>
              <a:t>support materials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520F709B-9D8B-F0D8-B732-4CF6EB3E34F1}"/>
              </a:ext>
            </a:extLst>
          </p:cNvPr>
          <p:cNvSpPr/>
          <p:nvPr/>
        </p:nvSpPr>
        <p:spPr>
          <a:xfrm>
            <a:off x="6201632" y="4019009"/>
            <a:ext cx="900361" cy="61599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EB0851F5-2964-551B-16A8-30429B959D11}"/>
              </a:ext>
            </a:extLst>
          </p:cNvPr>
          <p:cNvSpPr/>
          <p:nvPr/>
        </p:nvSpPr>
        <p:spPr>
          <a:xfrm>
            <a:off x="9892658" y="4077566"/>
            <a:ext cx="900361" cy="61599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C97E49D-ED94-DEAE-87D2-23964EEB7402}"/>
              </a:ext>
            </a:extLst>
          </p:cNvPr>
          <p:cNvSpPr txBox="1"/>
          <p:nvPr/>
        </p:nvSpPr>
        <p:spPr>
          <a:xfrm>
            <a:off x="6270936" y="4142339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-25000" dirty="0"/>
              <a:t>2</a:t>
            </a:r>
            <a:r>
              <a:rPr lang="en-GB" dirty="0"/>
              <a:t>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36683B-4A90-2DE2-2388-E99824249BF4}"/>
              </a:ext>
            </a:extLst>
          </p:cNvPr>
          <p:cNvSpPr txBox="1"/>
          <p:nvPr/>
        </p:nvSpPr>
        <p:spPr>
          <a:xfrm>
            <a:off x="9954122" y="4200896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-25000" dirty="0"/>
              <a:t>2</a:t>
            </a:r>
            <a:r>
              <a:rPr lang="en-GB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20387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4" grpId="0"/>
      <p:bldP spid="19" grpId="0"/>
      <p:bldP spid="35" grpId="0"/>
      <p:bldP spid="36" grpId="0" animBg="1"/>
      <p:bldP spid="38" grpId="0" animBg="1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F14791E1-5AB2-9F2B-278E-86175A3A6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21" y="5948737"/>
            <a:ext cx="1817579" cy="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100-00001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4431094"/>
              </p:ext>
            </p:extLst>
          </p:nvPr>
        </p:nvGraphicFramePr>
        <p:xfrm>
          <a:off x="4089114" y="686977"/>
          <a:ext cx="3804865" cy="2647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100-00002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4804509"/>
              </p:ext>
            </p:extLst>
          </p:nvPr>
        </p:nvGraphicFramePr>
        <p:xfrm>
          <a:off x="-1" y="619195"/>
          <a:ext cx="4089115" cy="2715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100-00002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0197156"/>
              </p:ext>
            </p:extLst>
          </p:nvPr>
        </p:nvGraphicFramePr>
        <p:xfrm>
          <a:off x="7623424" y="3523074"/>
          <a:ext cx="4089115" cy="2715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100-00002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9523057"/>
              </p:ext>
            </p:extLst>
          </p:nvPr>
        </p:nvGraphicFramePr>
        <p:xfrm>
          <a:off x="7893979" y="680627"/>
          <a:ext cx="3818560" cy="265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100-00002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4433645"/>
              </p:ext>
            </p:extLst>
          </p:nvPr>
        </p:nvGraphicFramePr>
        <p:xfrm>
          <a:off x="3534310" y="3523074"/>
          <a:ext cx="4089114" cy="265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FBF2FE7-F8F5-5F56-12D3-F1D9DA4CD2BC}"/>
              </a:ext>
            </a:extLst>
          </p:cNvPr>
          <p:cNvSpPr txBox="1"/>
          <p:nvPr/>
        </p:nvSpPr>
        <p:spPr>
          <a:xfrm>
            <a:off x="4568531" y="1128061"/>
            <a:ext cx="1527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LOQ    90 ng/L</a:t>
            </a:r>
          </a:p>
          <a:p>
            <a:r>
              <a:rPr lang="en-GB" dirty="0">
                <a:solidFill>
                  <a:srgbClr val="C00000"/>
                </a:solidFill>
              </a:rPr>
              <a:t>LOD    30 ng/L</a:t>
            </a:r>
          </a:p>
        </p:txBody>
      </p:sp>
      <p:pic>
        <p:nvPicPr>
          <p:cNvPr id="2" name="Picture 1" descr="A picture containing indoor, microscope, miller&#10;&#10;Description automatically generated">
            <a:extLst>
              <a:ext uri="{FF2B5EF4-FFF2-40B4-BE49-F238E27FC236}">
                <a16:creationId xmlns:a16="http://schemas.microsoft.com/office/drawing/2014/main" id="{2DAE4764-95DD-4227-277E-4CC1A74963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84" y="3523074"/>
            <a:ext cx="3098926" cy="22336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C3F0C0-3604-9D8D-5E76-4633ED274A3E}"/>
              </a:ext>
            </a:extLst>
          </p:cNvPr>
          <p:cNvSpPr txBox="1"/>
          <p:nvPr/>
        </p:nvSpPr>
        <p:spPr>
          <a:xfrm>
            <a:off x="226030" y="63456"/>
            <a:ext cx="9953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Mass spectrometric detection of drugs at environmental concentrations (ng/L)</a:t>
            </a:r>
          </a:p>
        </p:txBody>
      </p:sp>
    </p:spTree>
    <p:extLst>
      <p:ext uri="{BB962C8B-B14F-4D97-AF65-F5344CB8AC3E}">
        <p14:creationId xmlns:p14="http://schemas.microsoft.com/office/powerpoint/2010/main" val="199076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Graphic spid="6" grpId="0">
        <p:bldAsOne/>
      </p:bldGraphic>
      <p:bldGraphic spid="7" grpId="0">
        <p:bldAsOne/>
      </p:bldGraphic>
      <p:bldGraphic spid="8" grpId="0">
        <p:bldAsOne/>
      </p:bldGraphic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7F9019-2DE3-B62D-A697-10017DE363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34894" r="27796" b="12766"/>
          <a:stretch/>
        </p:blipFill>
        <p:spPr>
          <a:xfrm>
            <a:off x="681776" y="817669"/>
            <a:ext cx="10601434" cy="4719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E77BD4-D9A0-39D1-472F-6D48D19F297F}"/>
              </a:ext>
            </a:extLst>
          </p:cNvPr>
          <p:cNvSpPr txBox="1"/>
          <p:nvPr/>
        </p:nvSpPr>
        <p:spPr>
          <a:xfrm>
            <a:off x="2743997" y="890377"/>
            <a:ext cx="7696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Paracetamol                                         &lt;2 – 1369                                                              198                             6920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F58D359-BDA1-037E-1ED5-A277011EA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21" y="5948737"/>
            <a:ext cx="1817579" cy="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7742F0-7A44-8698-4532-5F33642012FE}"/>
              </a:ext>
            </a:extLst>
          </p:cNvPr>
          <p:cNvSpPr txBox="1"/>
          <p:nvPr/>
        </p:nvSpPr>
        <p:spPr>
          <a:xfrm>
            <a:off x="849371" y="5536735"/>
            <a:ext cx="4349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1" u="none" strike="noStrike" baseline="0" dirty="0">
                <a:solidFill>
                  <a:srgbClr val="000000"/>
                </a:solidFill>
                <a:latin typeface="Charis SIL"/>
              </a:rPr>
              <a:t>M.-T. Valdivia et al. </a:t>
            </a:r>
            <a:r>
              <a:rPr lang="en-GB" sz="1200" b="0" i="1" u="none" strike="noStrike" baseline="0" dirty="0">
                <a:latin typeface="CharisSIL-Italic"/>
              </a:rPr>
              <a:t>Journal of Water Process Engineering 52 (2023)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640134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>
            <a:extLst>
              <a:ext uri="{FF2B5EF4-FFF2-40B4-BE49-F238E27FC236}">
                <a16:creationId xmlns:a16="http://schemas.microsoft.com/office/drawing/2014/main" id="{8038EFF8-50CB-49B6-89D0-2B8BC5184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21" y="5948737"/>
            <a:ext cx="1817579" cy="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741F846-79AD-4D7D-9EB4-FC532C130944}"/>
              </a:ext>
            </a:extLst>
          </p:cNvPr>
          <p:cNvSpPr txBox="1"/>
          <p:nvPr/>
        </p:nvSpPr>
        <p:spPr>
          <a:xfrm>
            <a:off x="236503" y="81841"/>
            <a:ext cx="4850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Photocatalytic bench-scale treatment</a:t>
            </a:r>
          </a:p>
        </p:txBody>
      </p:sp>
      <p:pic>
        <p:nvPicPr>
          <p:cNvPr id="33" name="Picture 32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3543F372-15B8-4D5D-B26A-880DD2DBF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66" y="543506"/>
            <a:ext cx="1746615" cy="110749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" name="Picture 2" descr="A glass of purple liquid on a table&#10;&#10;Description automatically generated with medium confidence">
            <a:extLst>
              <a:ext uri="{FF2B5EF4-FFF2-40B4-BE49-F238E27FC236}">
                <a16:creationId xmlns:a16="http://schemas.microsoft.com/office/drawing/2014/main" id="{1F74D7A9-3965-DB7A-7824-5FFC5919F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081" y="543506"/>
            <a:ext cx="1968876" cy="1107493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4E41D09-F65F-4261-865C-6BDB9FE40C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3318503"/>
              </p:ext>
            </p:extLst>
          </p:nvPr>
        </p:nvGraphicFramePr>
        <p:xfrm>
          <a:off x="1143149" y="1601392"/>
          <a:ext cx="4952851" cy="420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21801045-AB3B-2030-A647-4A14CA8D0DB1}"/>
              </a:ext>
            </a:extLst>
          </p:cNvPr>
          <p:cNvSpPr txBox="1"/>
          <p:nvPr/>
        </p:nvSpPr>
        <p:spPr>
          <a:xfrm>
            <a:off x="2937606" y="3216130"/>
            <a:ext cx="29982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100% drug elimination</a:t>
            </a:r>
          </a:p>
          <a:p>
            <a:r>
              <a:rPr lang="en-GB" sz="2400" dirty="0"/>
              <a:t>after 2.5 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55E143-12FE-9080-1F7E-86F85ADA5645}"/>
              </a:ext>
            </a:extLst>
          </p:cNvPr>
          <p:cNvSpPr txBox="1"/>
          <p:nvPr/>
        </p:nvSpPr>
        <p:spPr>
          <a:xfrm>
            <a:off x="7705258" y="3185721"/>
            <a:ext cx="29982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100% drug elimination</a:t>
            </a:r>
          </a:p>
          <a:p>
            <a:r>
              <a:rPr lang="en-GB" sz="2400" dirty="0"/>
              <a:t>after 2 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D79EFE-E7DE-1A27-2677-AEA9AE03B2A6}"/>
              </a:ext>
            </a:extLst>
          </p:cNvPr>
          <p:cNvSpPr txBox="1"/>
          <p:nvPr/>
        </p:nvSpPr>
        <p:spPr>
          <a:xfrm>
            <a:off x="4616220" y="989542"/>
            <a:ext cx="3389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Photocatalyst: Zinc Oxide 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03515306-9AE8-18CD-A969-65DD5B9B85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6203624"/>
              </p:ext>
            </p:extLst>
          </p:nvPr>
        </p:nvGraphicFramePr>
        <p:xfrm>
          <a:off x="6471546" y="1282812"/>
          <a:ext cx="4447378" cy="4181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0DDD961-BEEE-552C-3050-293C035FA838}"/>
              </a:ext>
            </a:extLst>
          </p:cNvPr>
          <p:cNvSpPr txBox="1"/>
          <p:nvPr/>
        </p:nvSpPr>
        <p:spPr>
          <a:xfrm>
            <a:off x="4191309" y="5370455"/>
            <a:ext cx="4129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PHOTOCATALYTIC TREATMENT TIME (MIN)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1D3CDE-8028-1436-916B-4645DE13FF66}"/>
              </a:ext>
            </a:extLst>
          </p:cNvPr>
          <p:cNvSpPr/>
          <p:nvPr/>
        </p:nvSpPr>
        <p:spPr>
          <a:xfrm>
            <a:off x="3797677" y="5991760"/>
            <a:ext cx="243280" cy="159390"/>
          </a:xfrm>
          <a:prstGeom prst="rect">
            <a:avLst/>
          </a:prstGeom>
          <a:solidFill>
            <a:srgbClr val="A86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9EB6A8-2674-0D3A-7C07-2E51D960F125}"/>
              </a:ext>
            </a:extLst>
          </p:cNvPr>
          <p:cNvSpPr/>
          <p:nvPr/>
        </p:nvSpPr>
        <p:spPr>
          <a:xfrm>
            <a:off x="3797677" y="6276796"/>
            <a:ext cx="243280" cy="1593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5CACFB-5DFD-4FD1-9085-90D7C1BA5DEE}"/>
              </a:ext>
            </a:extLst>
          </p:cNvPr>
          <p:cNvSpPr txBox="1"/>
          <p:nvPr/>
        </p:nvSpPr>
        <p:spPr>
          <a:xfrm>
            <a:off x="4158403" y="5883020"/>
            <a:ext cx="4305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Photolysis Control (UV-light - No Zinc Oxide)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0DDDBD-06BF-1031-03A5-3FCA73EC8E94}"/>
              </a:ext>
            </a:extLst>
          </p:cNvPr>
          <p:cNvSpPr txBox="1"/>
          <p:nvPr/>
        </p:nvSpPr>
        <p:spPr>
          <a:xfrm>
            <a:off x="4158402" y="6171825"/>
            <a:ext cx="136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Dark Control</a:t>
            </a:r>
          </a:p>
        </p:txBody>
      </p:sp>
    </p:spTree>
    <p:extLst>
      <p:ext uri="{BB962C8B-B14F-4D97-AF65-F5344CB8AC3E}">
        <p14:creationId xmlns:p14="http://schemas.microsoft.com/office/powerpoint/2010/main" val="420494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A82B102-39AC-57A3-6ADB-7BD5C99756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4370401"/>
              </p:ext>
            </p:extLst>
          </p:nvPr>
        </p:nvGraphicFramePr>
        <p:xfrm>
          <a:off x="197334" y="4337108"/>
          <a:ext cx="5432507" cy="2435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0901EA7-3423-1A7E-D98F-02CAD80849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365998"/>
              </p:ext>
            </p:extLst>
          </p:nvPr>
        </p:nvGraphicFramePr>
        <p:xfrm>
          <a:off x="197335" y="1438548"/>
          <a:ext cx="5495925" cy="328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8D5EC6F-4C3C-EA82-EC82-E170AA83D7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4684935"/>
              </p:ext>
            </p:extLst>
          </p:nvPr>
        </p:nvGraphicFramePr>
        <p:xfrm>
          <a:off x="5629844" y="629174"/>
          <a:ext cx="5376512" cy="4311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1848B79-A6A0-1F42-1732-1502EFC241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5045229"/>
              </p:ext>
            </p:extLst>
          </p:nvPr>
        </p:nvGraphicFramePr>
        <p:xfrm>
          <a:off x="5629843" y="4538444"/>
          <a:ext cx="5478011" cy="2203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F7ED197-DD83-97DC-84EF-57230C1C77CD}"/>
              </a:ext>
            </a:extLst>
          </p:cNvPr>
          <p:cNvSpPr txBox="1"/>
          <p:nvPr/>
        </p:nvSpPr>
        <p:spPr>
          <a:xfrm>
            <a:off x="2605317" y="1253881"/>
            <a:ext cx="1376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Paracetamol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FFC2F9-5C37-A267-83E7-45DE05C4918F}"/>
              </a:ext>
            </a:extLst>
          </p:cNvPr>
          <p:cNvSpPr txBox="1"/>
          <p:nvPr/>
        </p:nvSpPr>
        <p:spPr>
          <a:xfrm>
            <a:off x="7754570" y="1331353"/>
            <a:ext cx="123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Amoxicillin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985356-4F88-8F03-CD6A-141AE9F91576}"/>
              </a:ext>
            </a:extLst>
          </p:cNvPr>
          <p:cNvSpPr txBox="1"/>
          <p:nvPr/>
        </p:nvSpPr>
        <p:spPr>
          <a:xfrm>
            <a:off x="2713239" y="198714"/>
            <a:ext cx="6984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Test for 1</a:t>
            </a:r>
            <a:r>
              <a:rPr lang="en-GB" sz="2000" baseline="30000" dirty="0"/>
              <a:t>st</a:t>
            </a:r>
            <a:r>
              <a:rPr lang="en-GB" sz="2000" dirty="0"/>
              <a:t> order reaction for photocatalytic drug elimination</a:t>
            </a:r>
          </a:p>
        </p:txBody>
      </p:sp>
    </p:spTree>
    <p:extLst>
      <p:ext uri="{BB962C8B-B14F-4D97-AF65-F5344CB8AC3E}">
        <p14:creationId xmlns:p14="http://schemas.microsoft.com/office/powerpoint/2010/main" val="4278556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F4BA546-CB86-D16F-9B87-4564E8114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1" y="3087879"/>
            <a:ext cx="5554815" cy="298867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7559AE2-C67F-FF33-8739-C0EB7130C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21" y="5948737"/>
            <a:ext cx="1817579" cy="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cup, coffee, food, indoor&#10;&#10;Description automatically generated">
            <a:extLst>
              <a:ext uri="{FF2B5EF4-FFF2-40B4-BE49-F238E27FC236}">
                <a16:creationId xmlns:a16="http://schemas.microsoft.com/office/drawing/2014/main" id="{82DB170A-559A-03C2-813C-6D5DE734B1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02" t="19105" r="39241" b="16491"/>
          <a:stretch/>
        </p:blipFill>
        <p:spPr>
          <a:xfrm>
            <a:off x="9343736" y="1004259"/>
            <a:ext cx="2328713" cy="2182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3D5B2A-C3CF-568F-42E7-EEEB6BB785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68" t="15106" r="29747" b="13258"/>
          <a:stretch/>
        </p:blipFill>
        <p:spPr>
          <a:xfrm>
            <a:off x="9343736" y="3883894"/>
            <a:ext cx="2315003" cy="22112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CDA7B6-BE74-F3C1-F65F-F0E87E1A912B}"/>
              </a:ext>
            </a:extLst>
          </p:cNvPr>
          <p:cNvSpPr txBox="1"/>
          <p:nvPr/>
        </p:nvSpPr>
        <p:spPr>
          <a:xfrm>
            <a:off x="7610384" y="1979626"/>
            <a:ext cx="1745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        3.37 eV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3C52BB-D703-E076-1CCD-BAE34CCC15CF}"/>
              </a:ext>
            </a:extLst>
          </p:cNvPr>
          <p:cNvSpPr txBox="1"/>
          <p:nvPr/>
        </p:nvSpPr>
        <p:spPr>
          <a:xfrm>
            <a:off x="7512856" y="4929367"/>
            <a:ext cx="1814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         1.24 eV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5B0454-1613-99EA-4841-E06099F1EE82}"/>
              </a:ext>
            </a:extLst>
          </p:cNvPr>
          <p:cNvSpPr txBox="1"/>
          <p:nvPr/>
        </p:nvSpPr>
        <p:spPr>
          <a:xfrm>
            <a:off x="2551853" y="4283082"/>
            <a:ext cx="10557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band gap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6F4920-D250-E148-070A-CBD1EEE49BC8}"/>
              </a:ext>
            </a:extLst>
          </p:cNvPr>
          <p:cNvSpPr txBox="1"/>
          <p:nvPr/>
        </p:nvSpPr>
        <p:spPr>
          <a:xfrm>
            <a:off x="9732977" y="506436"/>
            <a:ext cx="15502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Zinc Oxide </a:t>
            </a:r>
          </a:p>
          <a:p>
            <a:endParaRPr lang="en-GB" sz="2400" u="sng" dirty="0"/>
          </a:p>
          <a:p>
            <a:endParaRPr lang="en-GB" sz="2400" u="sng" dirty="0"/>
          </a:p>
          <a:p>
            <a:endParaRPr lang="en-GB" sz="2400" u="sn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35FD80-057B-1AB6-05C0-C08FE378EF12}"/>
              </a:ext>
            </a:extLst>
          </p:cNvPr>
          <p:cNvSpPr txBox="1"/>
          <p:nvPr/>
        </p:nvSpPr>
        <p:spPr>
          <a:xfrm>
            <a:off x="6940406" y="4467702"/>
            <a:ext cx="2340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Narrow band gap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BEAEC6-7A3F-A27F-63BE-D5A52323736D}"/>
              </a:ext>
            </a:extLst>
          </p:cNvPr>
          <p:cNvSpPr txBox="1"/>
          <p:nvPr/>
        </p:nvSpPr>
        <p:spPr>
          <a:xfrm>
            <a:off x="6936794" y="2384008"/>
            <a:ext cx="2481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UV-light effective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097936-266C-E39A-DEEB-DB2A0E1403DD}"/>
              </a:ext>
            </a:extLst>
          </p:cNvPr>
          <p:cNvSpPr txBox="1"/>
          <p:nvPr/>
        </p:nvSpPr>
        <p:spPr>
          <a:xfrm>
            <a:off x="6662393" y="5346557"/>
            <a:ext cx="2576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UV-light ineffective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B4637D-F160-808F-58A4-C434A7091EA6}"/>
              </a:ext>
            </a:extLst>
          </p:cNvPr>
          <p:cNvSpPr txBox="1"/>
          <p:nvPr/>
        </p:nvSpPr>
        <p:spPr>
          <a:xfrm>
            <a:off x="214672" y="57572"/>
            <a:ext cx="10800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How effective can metal oxide photocatalysts generate ROS 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F09FBA-2070-EB3B-3101-64077C8DC25D}"/>
              </a:ext>
            </a:extLst>
          </p:cNvPr>
          <p:cNvSpPr txBox="1"/>
          <p:nvPr/>
        </p:nvSpPr>
        <p:spPr>
          <a:xfrm>
            <a:off x="707271" y="6050255"/>
            <a:ext cx="4349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1" u="none" strike="noStrike" baseline="0" dirty="0">
                <a:solidFill>
                  <a:srgbClr val="000000"/>
                </a:solidFill>
                <a:latin typeface="Charis SIL"/>
              </a:rPr>
              <a:t>M.-T. Valdivia et al. </a:t>
            </a:r>
            <a:r>
              <a:rPr lang="en-GB" sz="1200" b="0" i="1" u="none" strike="noStrike" baseline="0" dirty="0">
                <a:latin typeface="CharisSIL-Italic"/>
              </a:rPr>
              <a:t>Journal of Water Process Engineering 52 (2023)</a:t>
            </a:r>
            <a:endParaRPr lang="en-GB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B61933-BF7D-927F-36A1-566917252E8F}"/>
              </a:ext>
            </a:extLst>
          </p:cNvPr>
          <p:cNvSpPr txBox="1"/>
          <p:nvPr/>
        </p:nvSpPr>
        <p:spPr>
          <a:xfrm>
            <a:off x="214672" y="807745"/>
            <a:ext cx="7262373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Primary redox reactions in metal oxide – water interface:</a:t>
            </a:r>
          </a:p>
          <a:p>
            <a:endParaRPr lang="en-GB" sz="600" dirty="0"/>
          </a:p>
          <a:p>
            <a:pPr marL="342900" indent="-342900">
              <a:buAutoNum type="arabicParenBoth"/>
            </a:pPr>
            <a:r>
              <a:rPr lang="en-GB" sz="2400" dirty="0"/>
              <a:t> O</a:t>
            </a:r>
            <a:r>
              <a:rPr lang="en-GB" sz="2400" baseline="-25000" dirty="0"/>
              <a:t>2</a:t>
            </a:r>
            <a:r>
              <a:rPr lang="en-GB" sz="2400" dirty="0"/>
              <a:t> + e</a:t>
            </a:r>
            <a:r>
              <a:rPr lang="en-GB" sz="2400" baseline="30000" dirty="0"/>
              <a:t>- </a:t>
            </a:r>
            <a:r>
              <a:rPr lang="en-GB" sz="2400" dirty="0"/>
              <a:t>= </a:t>
            </a:r>
            <a:r>
              <a:rPr lang="en-GB" sz="3600" b="1" baseline="30000" dirty="0"/>
              <a:t>.</a:t>
            </a:r>
            <a:r>
              <a:rPr lang="en-GB" sz="2400" dirty="0"/>
              <a:t>O</a:t>
            </a:r>
            <a:r>
              <a:rPr lang="en-GB" sz="2400" baseline="-25000" dirty="0"/>
              <a:t>2</a:t>
            </a:r>
            <a:r>
              <a:rPr lang="en-GB" sz="2400" baseline="30000" dirty="0"/>
              <a:t>- </a:t>
            </a:r>
          </a:p>
          <a:p>
            <a:r>
              <a:rPr lang="en-GB" sz="2400" dirty="0"/>
              <a:t>(Reduction of oxygen to superoxide)</a:t>
            </a:r>
          </a:p>
          <a:p>
            <a:endParaRPr lang="en-GB" sz="1400" dirty="0"/>
          </a:p>
          <a:p>
            <a:pPr marL="342900" indent="-342900">
              <a:buAutoNum type="arabicParenBoth"/>
            </a:pPr>
            <a:r>
              <a:rPr lang="en-GB" sz="2400" dirty="0"/>
              <a:t> H</a:t>
            </a:r>
            <a:r>
              <a:rPr lang="en-GB" sz="2400" baseline="-25000" dirty="0"/>
              <a:t>2</a:t>
            </a:r>
            <a:r>
              <a:rPr lang="en-GB" sz="2400" dirty="0"/>
              <a:t>O + h</a:t>
            </a:r>
            <a:r>
              <a:rPr lang="en-GB" sz="2400" baseline="30000" dirty="0"/>
              <a:t>+</a:t>
            </a:r>
            <a:r>
              <a:rPr lang="en-GB" sz="2400" dirty="0"/>
              <a:t> = </a:t>
            </a:r>
            <a:r>
              <a:rPr lang="en-GB" sz="3600" b="1" baseline="30000" dirty="0"/>
              <a:t>.</a:t>
            </a:r>
            <a:r>
              <a:rPr lang="en-GB" sz="2400" dirty="0"/>
              <a:t>OH </a:t>
            </a:r>
          </a:p>
          <a:p>
            <a:r>
              <a:rPr lang="en-GB" sz="2400" dirty="0"/>
              <a:t>(Oxidation of water to hydroxyl radicals)</a:t>
            </a:r>
            <a:endParaRPr lang="en-GB" sz="2400" baseline="30000" dirty="0"/>
          </a:p>
          <a:p>
            <a:endParaRPr lang="en-GB" dirty="0"/>
          </a:p>
          <a:p>
            <a:endParaRPr lang="en-GB" baseline="30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934DAE-F9C0-C810-5454-9E536F3ACF86}"/>
              </a:ext>
            </a:extLst>
          </p:cNvPr>
          <p:cNvSpPr txBox="1"/>
          <p:nvPr/>
        </p:nvSpPr>
        <p:spPr>
          <a:xfrm>
            <a:off x="7262041" y="1535394"/>
            <a:ext cx="2064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Wide band gap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D95CB3-D2B9-286D-5332-E918D8240171}"/>
              </a:ext>
            </a:extLst>
          </p:cNvPr>
          <p:cNvSpPr txBox="1"/>
          <p:nvPr/>
        </p:nvSpPr>
        <p:spPr>
          <a:xfrm>
            <a:off x="9418499" y="3377680"/>
            <a:ext cx="2179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Copper(II) oxide</a:t>
            </a:r>
          </a:p>
        </p:txBody>
      </p:sp>
    </p:spTree>
    <p:extLst>
      <p:ext uri="{BB962C8B-B14F-4D97-AF65-F5344CB8AC3E}">
        <p14:creationId xmlns:p14="http://schemas.microsoft.com/office/powerpoint/2010/main" val="418754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  <p:bldP spid="18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BE41BD-4B5F-20E6-CC7D-E844149D15AF}"/>
              </a:ext>
            </a:extLst>
          </p:cNvPr>
          <p:cNvSpPr txBox="1"/>
          <p:nvPr/>
        </p:nvSpPr>
        <p:spPr>
          <a:xfrm>
            <a:off x="4691170" y="5068223"/>
            <a:ext cx="4129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PHOTOCATALYTIC TREATMENT TIME (MIN)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42FDEA-92B5-E82F-102C-B03EB7409583}"/>
              </a:ext>
            </a:extLst>
          </p:cNvPr>
          <p:cNvSpPr txBox="1"/>
          <p:nvPr/>
        </p:nvSpPr>
        <p:spPr>
          <a:xfrm>
            <a:off x="3649417" y="1315626"/>
            <a:ext cx="694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ZnO</a:t>
            </a:r>
            <a:endParaRPr lang="en-GB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92D0FB-BF3A-7AFB-465F-87EAA2532485}"/>
              </a:ext>
            </a:extLst>
          </p:cNvPr>
          <p:cNvSpPr/>
          <p:nvPr/>
        </p:nvSpPr>
        <p:spPr>
          <a:xfrm>
            <a:off x="1522236" y="5679451"/>
            <a:ext cx="243280" cy="159390"/>
          </a:xfrm>
          <a:prstGeom prst="rect">
            <a:avLst/>
          </a:prstGeom>
          <a:solidFill>
            <a:srgbClr val="A86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54F7D8-FC4D-96D5-DEC9-2D2BE86DEBBF}"/>
              </a:ext>
            </a:extLst>
          </p:cNvPr>
          <p:cNvSpPr/>
          <p:nvPr/>
        </p:nvSpPr>
        <p:spPr>
          <a:xfrm>
            <a:off x="1522236" y="5964487"/>
            <a:ext cx="243280" cy="1593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7BF87C-F9F2-29F3-2182-C9237415C18D}"/>
              </a:ext>
            </a:extLst>
          </p:cNvPr>
          <p:cNvSpPr txBox="1"/>
          <p:nvPr/>
        </p:nvSpPr>
        <p:spPr>
          <a:xfrm>
            <a:off x="1882962" y="5570711"/>
            <a:ext cx="1876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Photolysis Control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1F697F-0C71-FE0D-88F3-AA7410326FA4}"/>
              </a:ext>
            </a:extLst>
          </p:cNvPr>
          <p:cNvSpPr txBox="1"/>
          <p:nvPr/>
        </p:nvSpPr>
        <p:spPr>
          <a:xfrm>
            <a:off x="1882961" y="5859516"/>
            <a:ext cx="136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Dark Control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394BCF-FC20-B34A-F578-02F59720E77B}"/>
              </a:ext>
            </a:extLst>
          </p:cNvPr>
          <p:cNvSpPr/>
          <p:nvPr/>
        </p:nvSpPr>
        <p:spPr>
          <a:xfrm>
            <a:off x="3877268" y="5679451"/>
            <a:ext cx="243280" cy="1593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31FE94-E5CD-DB8E-2E66-E5954D8BB5ED}"/>
              </a:ext>
            </a:extLst>
          </p:cNvPr>
          <p:cNvSpPr/>
          <p:nvPr/>
        </p:nvSpPr>
        <p:spPr>
          <a:xfrm>
            <a:off x="3877268" y="5964487"/>
            <a:ext cx="243280" cy="1593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B9E49B-714E-D1C6-916A-5AFCDE723DE6}"/>
              </a:ext>
            </a:extLst>
          </p:cNvPr>
          <p:cNvSpPr txBox="1"/>
          <p:nvPr/>
        </p:nvSpPr>
        <p:spPr>
          <a:xfrm>
            <a:off x="4237994" y="5570711"/>
            <a:ext cx="1350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Paracetamol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3EB491-2995-12CF-5244-B63ACE819CFB}"/>
              </a:ext>
            </a:extLst>
          </p:cNvPr>
          <p:cNvSpPr txBox="1"/>
          <p:nvPr/>
        </p:nvSpPr>
        <p:spPr>
          <a:xfrm>
            <a:off x="4237993" y="5859516"/>
            <a:ext cx="120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Amoxicillin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5E131E2-2861-8241-CE5E-080CC3F5BB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5576627"/>
              </p:ext>
            </p:extLst>
          </p:nvPr>
        </p:nvGraphicFramePr>
        <p:xfrm>
          <a:off x="6342167" y="1315626"/>
          <a:ext cx="4412829" cy="3725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418738FB-B988-4579-2C46-3C463ED7CB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1859132"/>
              </p:ext>
            </p:extLst>
          </p:nvPr>
        </p:nvGraphicFramePr>
        <p:xfrm>
          <a:off x="1175271" y="1205690"/>
          <a:ext cx="4952851" cy="420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BB1F42A5-0FAE-4CEF-4EB7-B2E34A8384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0451835"/>
              </p:ext>
            </p:extLst>
          </p:nvPr>
        </p:nvGraphicFramePr>
        <p:xfrm>
          <a:off x="1765516" y="862534"/>
          <a:ext cx="4462224" cy="420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AE85E476-AA36-6987-DBE0-AC6DB3B46FD9}"/>
              </a:ext>
            </a:extLst>
          </p:cNvPr>
          <p:cNvSpPr txBox="1"/>
          <p:nvPr/>
        </p:nvSpPr>
        <p:spPr>
          <a:xfrm>
            <a:off x="7405847" y="2964879"/>
            <a:ext cx="2672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No drug elimination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C6C7A6-0A04-2155-9C64-79E39FA90ED9}"/>
              </a:ext>
            </a:extLst>
          </p:cNvPr>
          <p:cNvSpPr txBox="1"/>
          <p:nvPr/>
        </p:nvSpPr>
        <p:spPr>
          <a:xfrm>
            <a:off x="2943623" y="2762838"/>
            <a:ext cx="29982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100% drug elimination</a:t>
            </a:r>
          </a:p>
          <a:p>
            <a:r>
              <a:rPr lang="en-GB" sz="2400" dirty="0"/>
              <a:t>after 2 – 2.5 h</a:t>
            </a:r>
          </a:p>
        </p:txBody>
      </p:sp>
      <p:pic>
        <p:nvPicPr>
          <p:cNvPr id="26" name="Picture 25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CF39160B-0D73-E9F9-5CB5-F7F598301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63" y="116551"/>
            <a:ext cx="1746615" cy="110749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7" name="Picture 26" descr="A glass of purple liquid on a table&#10;&#10;Description automatically generated with medium confidence">
            <a:extLst>
              <a:ext uri="{FF2B5EF4-FFF2-40B4-BE49-F238E27FC236}">
                <a16:creationId xmlns:a16="http://schemas.microsoft.com/office/drawing/2014/main" id="{4D086FA2-FAF0-8961-EBF6-CA22908EC3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78" y="116551"/>
            <a:ext cx="1968876" cy="1107493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C92C10EE-F239-C41C-4DBC-ED1C83B5D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21" y="5948737"/>
            <a:ext cx="1817579" cy="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971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688</Words>
  <Application>Microsoft Office PowerPoint</Application>
  <PresentationFormat>Widescreen</PresentationFormat>
  <Paragraphs>177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Charis SIL</vt:lpstr>
      <vt:lpstr>CharisSIL-Italic</vt:lpstr>
      <vt:lpstr>Office Theme</vt:lpstr>
      <vt:lpstr>Prism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MANUEL VALDIVIA 17028884</dc:creator>
  <cp:lastModifiedBy>MANUEL VALDIVIA 17028884</cp:lastModifiedBy>
  <cp:revision>2</cp:revision>
  <dcterms:created xsi:type="dcterms:W3CDTF">2023-02-27T11:48:49Z</dcterms:created>
  <dcterms:modified xsi:type="dcterms:W3CDTF">2023-03-15T17:20:08Z</dcterms:modified>
</cp:coreProperties>
</file>