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0275213" cy="42803763"/>
  <p:notesSz cx="6858000" cy="9144000"/>
  <p:defaultTextStyle>
    <a:defPPr>
      <a:defRPr lang="en-US"/>
    </a:defPPr>
    <a:lvl1pPr marL="0" algn="l" defTabSz="4175882" rtl="0" eaLnBrk="1" latinLnBrk="0" hangingPunct="1">
      <a:defRPr sz="8220"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88FC42-463C-4688-96DC-4EFB78386E61}">
          <p14:sldIdLst>
            <p14:sldId id="257"/>
          </p14:sldIdLst>
        </p14:section>
      </p14:sectionLst>
    </p:ex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7FFE"/>
    <a:srgbClr val="C6DAF1"/>
    <a:srgbClr val="333E48"/>
    <a:srgbClr val="11B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F07E8-C3EC-427A-9435-8354418ADA42}" v="29" dt="2024-03-08T18:24:25.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p:restoredTop sz="94753"/>
  </p:normalViewPr>
  <p:slideViewPr>
    <p:cSldViewPr>
      <p:cViewPr>
        <p:scale>
          <a:sx n="33" d="100"/>
          <a:sy n="33" d="100"/>
        </p:scale>
        <p:origin x="990" y="24"/>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8"/>
            <a:ext cx="25733931" cy="9175064"/>
          </a:xfrm>
        </p:spPr>
        <p:txBody>
          <a:bodyPr/>
          <a:lstStyle/>
          <a:p>
            <a:r>
              <a:rPr lang="en-US"/>
              <a:t>Click to edit Master title style</a:t>
            </a:r>
            <a:endParaRPr lang="en-GB"/>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18355" indent="0" algn="ctr">
              <a:buNone/>
              <a:defRPr>
                <a:solidFill>
                  <a:schemeClr val="tx1">
                    <a:tint val="75000"/>
                  </a:schemeClr>
                </a:solidFill>
              </a:defRPr>
            </a:lvl2pPr>
            <a:lvl3pPr marL="4036710" indent="0" algn="ctr">
              <a:buNone/>
              <a:defRPr>
                <a:solidFill>
                  <a:schemeClr val="tx1">
                    <a:tint val="75000"/>
                  </a:schemeClr>
                </a:solidFill>
              </a:defRPr>
            </a:lvl3pPr>
            <a:lvl4pPr marL="6055065" indent="0" algn="ctr">
              <a:buNone/>
              <a:defRPr>
                <a:solidFill>
                  <a:schemeClr val="tx1">
                    <a:tint val="75000"/>
                  </a:schemeClr>
                </a:solidFill>
              </a:defRPr>
            </a:lvl4pPr>
            <a:lvl5pPr marL="8073420" indent="0" algn="ctr">
              <a:buNone/>
              <a:defRPr>
                <a:solidFill>
                  <a:schemeClr val="tx1">
                    <a:tint val="75000"/>
                  </a:schemeClr>
                </a:solidFill>
              </a:defRPr>
            </a:lvl5pPr>
            <a:lvl6pPr marL="10091776" indent="0" algn="ctr">
              <a:buNone/>
              <a:defRPr>
                <a:solidFill>
                  <a:schemeClr val="tx1">
                    <a:tint val="75000"/>
                  </a:schemeClr>
                </a:solidFill>
              </a:defRPr>
            </a:lvl6pPr>
            <a:lvl7pPr marL="12110131" indent="0" algn="ctr">
              <a:buNone/>
              <a:defRPr>
                <a:solidFill>
                  <a:schemeClr val="tx1">
                    <a:tint val="75000"/>
                  </a:schemeClr>
                </a:solidFill>
              </a:defRPr>
            </a:lvl7pPr>
            <a:lvl8pPr marL="14128486" indent="0" algn="ctr">
              <a:buNone/>
              <a:defRPr>
                <a:solidFill>
                  <a:schemeClr val="tx1">
                    <a:tint val="75000"/>
                  </a:schemeClr>
                </a:solidFill>
              </a:defRPr>
            </a:lvl8pPr>
            <a:lvl9pPr marL="1614684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52483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79252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142"/>
            <a:ext cx="6811923" cy="36521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761" y="1714142"/>
            <a:ext cx="19931182" cy="3652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351013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70678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05383"/>
            <a:ext cx="25733931" cy="8501303"/>
          </a:xfrm>
        </p:spPr>
        <p:txBody>
          <a:bodyPr anchor="t"/>
          <a:lstStyle>
            <a:lvl1pPr algn="l">
              <a:defRPr sz="17658" b="1" cap="all"/>
            </a:lvl1pPr>
          </a:lstStyle>
          <a:p>
            <a:r>
              <a:rPr lang="en-US"/>
              <a:t>Click to edit Master title style</a:t>
            </a:r>
            <a:endParaRPr lang="en-GB"/>
          </a:p>
        </p:txBody>
      </p:sp>
      <p:sp>
        <p:nvSpPr>
          <p:cNvPr id="3" name="Text Placeholder 2"/>
          <p:cNvSpPr>
            <a:spLocks noGrp="1"/>
          </p:cNvSpPr>
          <p:nvPr>
            <p:ph type="body" idx="1"/>
          </p:nvPr>
        </p:nvSpPr>
        <p:spPr>
          <a:xfrm>
            <a:off x="2391534" y="18142067"/>
            <a:ext cx="25733931" cy="9363318"/>
          </a:xfrm>
        </p:spPr>
        <p:txBody>
          <a:bodyPr anchor="b"/>
          <a:lstStyle>
            <a:lvl1pPr marL="0" indent="0">
              <a:buNone/>
              <a:defRPr sz="8829">
                <a:solidFill>
                  <a:schemeClr val="tx1">
                    <a:tint val="75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99375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761" y="9987552"/>
            <a:ext cx="13371552" cy="28248503"/>
          </a:xfrm>
        </p:spPr>
        <p:txBody>
          <a:bodyPr/>
          <a:lstStyle>
            <a:lvl1pPr>
              <a:defRPr sz="12361"/>
            </a:lvl1pPr>
            <a:lvl2pPr>
              <a:defRPr sz="10595"/>
            </a:lvl2pPr>
            <a:lvl3pPr>
              <a:defRPr sz="8829"/>
            </a:lvl3pPr>
            <a:lvl4pPr>
              <a:defRPr sz="7946"/>
            </a:lvl4pPr>
            <a:lvl5pPr>
              <a:defRPr sz="7946"/>
            </a:lvl5pPr>
            <a:lvl6pPr>
              <a:defRPr sz="7946"/>
            </a:lvl6pPr>
            <a:lvl7pPr>
              <a:defRPr sz="7946"/>
            </a:lvl7pPr>
            <a:lvl8pPr>
              <a:defRPr sz="7946"/>
            </a:lvl8pPr>
            <a:lvl9pPr>
              <a:defRPr sz="79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89900" y="9987552"/>
            <a:ext cx="13371552" cy="28248503"/>
          </a:xfrm>
        </p:spPr>
        <p:txBody>
          <a:bodyPr/>
          <a:lstStyle>
            <a:lvl1pPr>
              <a:defRPr sz="12361"/>
            </a:lvl1pPr>
            <a:lvl2pPr>
              <a:defRPr sz="10595"/>
            </a:lvl2pPr>
            <a:lvl3pPr>
              <a:defRPr sz="8829"/>
            </a:lvl3pPr>
            <a:lvl4pPr>
              <a:defRPr sz="7946"/>
            </a:lvl4pPr>
            <a:lvl5pPr>
              <a:defRPr sz="7946"/>
            </a:lvl5pPr>
            <a:lvl6pPr>
              <a:defRPr sz="7946"/>
            </a:lvl6pPr>
            <a:lvl7pPr>
              <a:defRPr sz="7946"/>
            </a:lvl7pPr>
            <a:lvl8pPr>
              <a:defRPr sz="7946"/>
            </a:lvl8pPr>
            <a:lvl9pPr>
              <a:defRPr sz="79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079F67-2E2C-4D4B-85F3-64292649712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88561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763" y="9581307"/>
            <a:ext cx="13376810" cy="399303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1513763" y="13574340"/>
            <a:ext cx="13376810" cy="24661708"/>
          </a:xfrm>
        </p:spPr>
        <p:txBody>
          <a:bodyPr/>
          <a:lstStyle>
            <a:lvl1pPr>
              <a:defRPr sz="10595"/>
            </a:lvl1pPr>
            <a:lvl2pPr>
              <a:defRPr sz="8829"/>
            </a:lvl2pPr>
            <a:lvl3pPr>
              <a:defRPr sz="7946"/>
            </a:lvl3pPr>
            <a:lvl4pPr>
              <a:defRPr sz="7063"/>
            </a:lvl4pPr>
            <a:lvl5pPr>
              <a:defRPr sz="7063"/>
            </a:lvl5pPr>
            <a:lvl6pPr>
              <a:defRPr sz="7063"/>
            </a:lvl6pPr>
            <a:lvl7pPr>
              <a:defRPr sz="7063"/>
            </a:lvl7pPr>
            <a:lvl8pPr>
              <a:defRPr sz="7063"/>
            </a:lvl8pPr>
            <a:lvl9pPr>
              <a:defRPr sz="7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391" y="9581307"/>
            <a:ext cx="13382064" cy="399303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15379391" y="13574340"/>
            <a:ext cx="13382064" cy="24661708"/>
          </a:xfrm>
        </p:spPr>
        <p:txBody>
          <a:bodyPr/>
          <a:lstStyle>
            <a:lvl1pPr>
              <a:defRPr sz="10595"/>
            </a:lvl1pPr>
            <a:lvl2pPr>
              <a:defRPr sz="8829"/>
            </a:lvl2pPr>
            <a:lvl3pPr>
              <a:defRPr sz="7946"/>
            </a:lvl3pPr>
            <a:lvl4pPr>
              <a:defRPr sz="7063"/>
            </a:lvl4pPr>
            <a:lvl5pPr>
              <a:defRPr sz="7063"/>
            </a:lvl5pPr>
            <a:lvl6pPr>
              <a:defRPr sz="7063"/>
            </a:lvl6pPr>
            <a:lvl7pPr>
              <a:defRPr sz="7063"/>
            </a:lvl7pPr>
            <a:lvl8pPr>
              <a:defRPr sz="7063"/>
            </a:lvl8pPr>
            <a:lvl9pPr>
              <a:defRPr sz="7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079F67-2E2C-4D4B-85F3-642926497124}"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247943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079F67-2E2C-4D4B-85F3-642926497124}"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353846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79F67-2E2C-4D4B-85F3-642926497124}"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37380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5"/>
            <a:ext cx="9960338" cy="7252860"/>
          </a:xfrm>
        </p:spPr>
        <p:txBody>
          <a:bodyPr anchor="b"/>
          <a:lstStyle>
            <a:lvl1pPr algn="l">
              <a:defRPr sz="8829" b="1"/>
            </a:lvl1pPr>
          </a:lstStyle>
          <a:p>
            <a:r>
              <a:rPr lang="en-US"/>
              <a:t>Click to edit Master title style</a:t>
            </a:r>
            <a:endParaRPr lang="en-GB"/>
          </a:p>
        </p:txBody>
      </p:sp>
      <p:sp>
        <p:nvSpPr>
          <p:cNvPr id="3" name="Content Placeholder 2"/>
          <p:cNvSpPr>
            <a:spLocks noGrp="1"/>
          </p:cNvSpPr>
          <p:nvPr>
            <p:ph idx="1"/>
          </p:nvPr>
        </p:nvSpPr>
        <p:spPr>
          <a:xfrm>
            <a:off x="11836767" y="1704228"/>
            <a:ext cx="16924687" cy="36531827"/>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763" y="8957087"/>
            <a:ext cx="9960338" cy="29278968"/>
          </a:xfrm>
        </p:spPr>
        <p:txBody>
          <a:bodyPr/>
          <a:lstStyle>
            <a:lvl1pPr marL="0" indent="0">
              <a:buNone/>
              <a:defRPr sz="6180"/>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a:t>Click to edit Master text styles</a:t>
            </a:r>
          </a:p>
        </p:txBody>
      </p:sp>
      <p:sp>
        <p:nvSpPr>
          <p:cNvPr id="5" name="Date Placeholder 4"/>
          <p:cNvSpPr>
            <a:spLocks noGrp="1"/>
          </p:cNvSpPr>
          <p:nvPr>
            <p:ph type="dt" sz="half" idx="10"/>
          </p:nvPr>
        </p:nvSpPr>
        <p:spPr/>
        <p:txBody>
          <a:bodyPr/>
          <a:lstStyle/>
          <a:p>
            <a:fld id="{D8079F67-2E2C-4D4B-85F3-64292649712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52025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6"/>
            <a:ext cx="18165128" cy="3537260"/>
          </a:xfrm>
        </p:spPr>
        <p:txBody>
          <a:bodyPr anchor="b"/>
          <a:lstStyle>
            <a:lvl1pPr algn="l">
              <a:defRPr sz="8829" b="1"/>
            </a:lvl1pPr>
          </a:lstStyle>
          <a:p>
            <a:r>
              <a:rPr lang="en-US"/>
              <a:t>Click to edit Master title style</a:t>
            </a:r>
            <a:endParaRPr lang="en-GB"/>
          </a:p>
        </p:txBody>
      </p:sp>
      <p:sp>
        <p:nvSpPr>
          <p:cNvPr id="3" name="Picture Placeholder 2"/>
          <p:cNvSpPr>
            <a:spLocks noGrp="1"/>
          </p:cNvSpPr>
          <p:nvPr>
            <p:ph type="pic" idx="1"/>
          </p:nvPr>
        </p:nvSpPr>
        <p:spPr>
          <a:xfrm>
            <a:off x="5934154" y="3824594"/>
            <a:ext cx="18165128" cy="25682258"/>
          </a:xfrm>
        </p:spPr>
        <p:txBody>
          <a:bodyPr/>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endParaRPr lang="en-GB"/>
          </a:p>
        </p:txBody>
      </p:sp>
      <p:sp>
        <p:nvSpPr>
          <p:cNvPr id="4" name="Text Placeholder 3"/>
          <p:cNvSpPr>
            <a:spLocks noGrp="1"/>
          </p:cNvSpPr>
          <p:nvPr>
            <p:ph type="body" sz="half" idx="2"/>
          </p:nvPr>
        </p:nvSpPr>
        <p:spPr>
          <a:xfrm>
            <a:off x="5934154" y="33499896"/>
            <a:ext cx="18165128" cy="5023493"/>
          </a:xfrm>
        </p:spPr>
        <p:txBody>
          <a:bodyPr/>
          <a:lstStyle>
            <a:lvl1pPr marL="0" indent="0">
              <a:buNone/>
              <a:defRPr sz="6180"/>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a:t>Click to edit Master text styles</a:t>
            </a:r>
          </a:p>
        </p:txBody>
      </p:sp>
      <p:sp>
        <p:nvSpPr>
          <p:cNvPr id="5" name="Date Placeholder 4"/>
          <p:cNvSpPr>
            <a:spLocks noGrp="1"/>
          </p:cNvSpPr>
          <p:nvPr>
            <p:ph type="dt" sz="half" idx="10"/>
          </p:nvPr>
        </p:nvSpPr>
        <p:spPr/>
        <p:txBody>
          <a:bodyPr/>
          <a:lstStyle/>
          <a:p>
            <a:fld id="{D8079F67-2E2C-4D4B-85F3-64292649712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288939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761" y="9987552"/>
            <a:ext cx="27247692" cy="28248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761" y="39672753"/>
            <a:ext cx="7064216" cy="2278902"/>
          </a:xfrm>
          <a:prstGeom prst="rect">
            <a:avLst/>
          </a:prstGeom>
        </p:spPr>
        <p:txBody>
          <a:bodyPr vert="horz" lIns="91440" tIns="45720" rIns="91440" bIns="45720" rtlCol="0" anchor="ctr"/>
          <a:lstStyle>
            <a:lvl1pPr algn="l">
              <a:defRPr sz="5298">
                <a:solidFill>
                  <a:schemeClr val="tx1">
                    <a:tint val="75000"/>
                  </a:schemeClr>
                </a:solidFill>
              </a:defRPr>
            </a:lvl1pPr>
          </a:lstStyle>
          <a:p>
            <a:fld id="{D8079F67-2E2C-4D4B-85F3-642926497124}" type="datetimeFigureOut">
              <a:rPr lang="en-GB" smtClean="0"/>
              <a:t>05/03/2024</a:t>
            </a:fld>
            <a:endParaRPr lang="en-GB"/>
          </a:p>
        </p:txBody>
      </p:sp>
      <p:sp>
        <p:nvSpPr>
          <p:cNvPr id="5" name="Footer Placeholder 4"/>
          <p:cNvSpPr>
            <a:spLocks noGrp="1"/>
          </p:cNvSpPr>
          <p:nvPr>
            <p:ph type="ftr" sz="quarter" idx="3"/>
          </p:nvPr>
        </p:nvSpPr>
        <p:spPr>
          <a:xfrm>
            <a:off x="10344031" y="39672753"/>
            <a:ext cx="9587151" cy="2278902"/>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97236" y="39672753"/>
            <a:ext cx="7064216" cy="2278902"/>
          </a:xfrm>
          <a:prstGeom prst="rect">
            <a:avLst/>
          </a:prstGeom>
        </p:spPr>
        <p:txBody>
          <a:bodyPr vert="horz" lIns="91440" tIns="45720" rIns="91440" bIns="45720" rtlCol="0" anchor="ctr"/>
          <a:lstStyle>
            <a:lvl1pPr algn="r">
              <a:defRPr sz="5298">
                <a:solidFill>
                  <a:schemeClr val="tx1">
                    <a:tint val="75000"/>
                  </a:schemeClr>
                </a:solidFill>
              </a:defRPr>
            </a:lvl1pPr>
          </a:lstStyle>
          <a:p>
            <a:fld id="{347E9850-7E20-41F6-9CA2-F70413BA5925}" type="slidenum">
              <a:rPr lang="en-GB" smtClean="0"/>
              <a:t>‹#›</a:t>
            </a:fld>
            <a:endParaRPr lang="en-GB"/>
          </a:p>
        </p:txBody>
      </p:sp>
    </p:spTree>
    <p:extLst>
      <p:ext uri="{BB962C8B-B14F-4D97-AF65-F5344CB8AC3E}">
        <p14:creationId xmlns:p14="http://schemas.microsoft.com/office/powerpoint/2010/main" val="65325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6710" rtl="0" eaLnBrk="1" latinLnBrk="0" hangingPunct="1">
        <a:spcBef>
          <a:spcPct val="0"/>
        </a:spcBef>
        <a:buNone/>
        <a:defRPr sz="19424" kern="1200">
          <a:solidFill>
            <a:schemeClr val="tx1"/>
          </a:solidFill>
          <a:latin typeface="+mj-lt"/>
          <a:ea typeface="+mj-ea"/>
          <a:cs typeface="+mj-cs"/>
        </a:defRPr>
      </a:lvl1pPr>
    </p:titleStyle>
    <p:bodyStyle>
      <a:lvl1pPr marL="1513766" indent="-1513766" algn="l" defTabSz="4036710" rtl="0" eaLnBrk="1" latinLnBrk="0" hangingPunct="1">
        <a:spcBef>
          <a:spcPct val="20000"/>
        </a:spcBef>
        <a:buFont typeface="Arial" panose="020B0604020202020204" pitchFamily="34" charset="0"/>
        <a:buChar char="•"/>
        <a:defRPr sz="14127" kern="1200">
          <a:solidFill>
            <a:schemeClr val="tx1"/>
          </a:solidFill>
          <a:latin typeface="+mn-lt"/>
          <a:ea typeface="+mn-ea"/>
          <a:cs typeface="+mn-cs"/>
        </a:defRPr>
      </a:lvl1pPr>
      <a:lvl2pPr marL="3279827" indent="-1261472" algn="l" defTabSz="4036710" rtl="0" eaLnBrk="1" latinLnBrk="0" hangingPunct="1">
        <a:spcBef>
          <a:spcPct val="20000"/>
        </a:spcBef>
        <a:buFont typeface="Arial" panose="020B0604020202020204" pitchFamily="34" charset="0"/>
        <a:buChar char="–"/>
        <a:defRPr sz="12361" kern="1200">
          <a:solidFill>
            <a:schemeClr val="tx1"/>
          </a:solidFill>
          <a:latin typeface="+mn-lt"/>
          <a:ea typeface="+mn-ea"/>
          <a:cs typeface="+mn-cs"/>
        </a:defRPr>
      </a:lvl2pPr>
      <a:lvl3pPr marL="5045888" indent="-1009178" algn="l" defTabSz="4036710" rtl="0" eaLnBrk="1" latinLnBrk="0" hangingPunct="1">
        <a:spcBef>
          <a:spcPct val="20000"/>
        </a:spcBef>
        <a:buFont typeface="Arial" panose="020B0604020202020204" pitchFamily="34" charset="0"/>
        <a:buChar char="•"/>
        <a:defRPr sz="10595" kern="1200">
          <a:solidFill>
            <a:schemeClr val="tx1"/>
          </a:solidFill>
          <a:latin typeface="+mn-lt"/>
          <a:ea typeface="+mn-ea"/>
          <a:cs typeface="+mn-cs"/>
        </a:defRPr>
      </a:lvl3pPr>
      <a:lvl4pPr marL="7064243"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4pPr>
      <a:lvl5pPr marL="9082598"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5pPr>
      <a:lvl6pPr marL="11100953"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6pPr>
      <a:lvl7pPr marL="13119308"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7pPr>
      <a:lvl8pPr marL="15137663"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8pPr>
      <a:lvl9pPr marL="17156019"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limatexchange.org.uk/publications/private-water-supplies-in-a-changing-climate-insights-from-2018/" TargetMode="External"/><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8.png"/><Relationship Id="rId2" Type="http://schemas.openxmlformats.org/officeDocument/2006/relationships/image" Target="../media/image1.jpg"/><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hyperlink" Target="https://timeseriesdoc.sepa.org.uk/" TargetMode="External"/><Relationship Id="rId4" Type="http://schemas.openxmlformats.org/officeDocument/2006/relationships/image" Target="../media/image3.png"/><Relationship Id="rId9" Type="http://schemas.openxmlformats.org/officeDocument/2006/relationships/hyperlink" Target="https://www.sepa.org.uk/media/594161/march-2022-water-situation-update.pdf"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807B27-C27D-3887-9C44-BDE7A54A7CF6}"/>
              </a:ext>
            </a:extLst>
          </p:cNvPr>
          <p:cNvSpPr/>
          <p:nvPr/>
        </p:nvSpPr>
        <p:spPr>
          <a:xfrm>
            <a:off x="1000326" y="17986047"/>
            <a:ext cx="28216787" cy="1107822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766810D-08C9-57D8-E9BC-5A86BD28FA82}"/>
              </a:ext>
            </a:extLst>
          </p:cNvPr>
          <p:cNvPicPr>
            <a:picLocks noChangeAspect="1"/>
          </p:cNvPicPr>
          <p:nvPr/>
        </p:nvPicPr>
        <p:blipFill rotWithShape="1">
          <a:blip r:embed="rId2">
            <a:extLst>
              <a:ext uri="{28A0092B-C50C-407E-A947-70E740481C1C}">
                <a14:useLocalDpi xmlns:a14="http://schemas.microsoft.com/office/drawing/2010/main" val="0"/>
              </a:ext>
            </a:extLst>
          </a:blip>
          <a:srcRect l="185" t="91235" b="2347"/>
          <a:stretch/>
        </p:blipFill>
        <p:spPr>
          <a:xfrm>
            <a:off x="0" y="4552177"/>
            <a:ext cx="30256670" cy="1295976"/>
          </a:xfrm>
          <a:prstGeom prst="rect">
            <a:avLst/>
          </a:prstGeom>
        </p:spPr>
      </p:pic>
      <p:sp>
        <p:nvSpPr>
          <p:cNvPr id="17" name="Rectangle 16">
            <a:extLst>
              <a:ext uri="{FF2B5EF4-FFF2-40B4-BE49-F238E27FC236}">
                <a16:creationId xmlns:a16="http://schemas.microsoft.com/office/drawing/2014/main" id="{AEB4B451-15BE-968F-B65F-AF1805613A6C}"/>
              </a:ext>
            </a:extLst>
          </p:cNvPr>
          <p:cNvSpPr/>
          <p:nvPr/>
        </p:nvSpPr>
        <p:spPr>
          <a:xfrm>
            <a:off x="15460508" y="6960736"/>
            <a:ext cx="13814378" cy="1035172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9638EE-A93A-4C83-0B93-F7B2501737F8}"/>
              </a:ext>
            </a:extLst>
          </p:cNvPr>
          <p:cNvSpPr/>
          <p:nvPr/>
        </p:nvSpPr>
        <p:spPr>
          <a:xfrm>
            <a:off x="1000327" y="6960736"/>
            <a:ext cx="13814378" cy="10351724"/>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FF78D2-72E7-EC63-A9A4-98457B26373D}"/>
              </a:ext>
            </a:extLst>
          </p:cNvPr>
          <p:cNvSpPr/>
          <p:nvPr/>
        </p:nvSpPr>
        <p:spPr>
          <a:xfrm>
            <a:off x="-37539" y="0"/>
            <a:ext cx="30312752" cy="547260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black background with blue and purple text&#10;&#10;Description automatically generated with low confidence">
            <a:extLst>
              <a:ext uri="{FF2B5EF4-FFF2-40B4-BE49-F238E27FC236}">
                <a16:creationId xmlns:a16="http://schemas.microsoft.com/office/drawing/2014/main" id="{D96F1769-0B4D-F6C7-F272-B1F8D0234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9146" y="40095870"/>
            <a:ext cx="5561264" cy="1877114"/>
          </a:xfrm>
          <a:prstGeom prst="rect">
            <a:avLst/>
          </a:prstGeom>
        </p:spPr>
      </p:pic>
      <p:sp>
        <p:nvSpPr>
          <p:cNvPr id="3" name="Title 3">
            <a:extLst>
              <a:ext uri="{FF2B5EF4-FFF2-40B4-BE49-F238E27FC236}">
                <a16:creationId xmlns:a16="http://schemas.microsoft.com/office/drawing/2014/main" id="{D4F527C3-92A8-CFD4-F544-638CE158E8F8}"/>
              </a:ext>
            </a:extLst>
          </p:cNvPr>
          <p:cNvSpPr txBox="1">
            <a:spLocks/>
          </p:cNvSpPr>
          <p:nvPr/>
        </p:nvSpPr>
        <p:spPr>
          <a:xfrm>
            <a:off x="514865" y="657149"/>
            <a:ext cx="22118990" cy="5027951"/>
          </a:xfrm>
          <a:prstGeom prst="rect">
            <a:avLst/>
          </a:prstGeom>
          <a:noFill/>
        </p:spPr>
        <p:txBody>
          <a:bodyPr vert="horz" lIns="91440" tIns="45720" rIns="91440" bIns="45720" rtlCol="0" anchor="ctr">
            <a:normAutofit fontScale="45000" lnSpcReduction="20000"/>
          </a:bodyPr>
          <a:lstStyle>
            <a:lvl1pPr algn="ctr" defTabSz="4036710" rtl="0" eaLnBrk="1" latinLnBrk="0" hangingPunct="1">
              <a:spcBef>
                <a:spcPct val="0"/>
              </a:spcBef>
              <a:buNone/>
              <a:defRPr sz="19424" kern="1200">
                <a:solidFill>
                  <a:schemeClr val="tx1"/>
                </a:solidFill>
                <a:latin typeface="+mj-lt"/>
                <a:ea typeface="+mj-ea"/>
                <a:cs typeface="+mj-cs"/>
              </a:defRPr>
            </a:lvl1pPr>
          </a:lstStyle>
          <a:p>
            <a:pPr marL="759039" algn="l"/>
            <a:r>
              <a:rPr lang="en-GB" dirty="0"/>
              <a:t>The role of groundwater in adapting to climate change and increasing resilience to drought in Eastern Scotland</a:t>
            </a:r>
            <a:br>
              <a:rPr lang="en-GB" dirty="0"/>
            </a:br>
            <a:br>
              <a:rPr lang="en-GB" sz="2342" dirty="0"/>
            </a:br>
            <a:r>
              <a:rPr lang="en-GB" sz="7100" dirty="0"/>
              <a:t>Brady Johnson</a:t>
            </a:r>
            <a:br>
              <a:rPr lang="en-GB" sz="4900" dirty="0"/>
            </a:br>
            <a:r>
              <a:rPr lang="en-GB" sz="4900" dirty="0"/>
              <a:t>University of Aberdeen, King’s College, </a:t>
            </a:r>
          </a:p>
          <a:p>
            <a:pPr marL="759039" algn="l"/>
            <a:r>
              <a:rPr lang="en-GB" sz="4900" dirty="0"/>
              <a:t>School of Geosciences, Aberdeen AB24 3FX</a:t>
            </a:r>
            <a:br>
              <a:rPr lang="en-GB" sz="4900" dirty="0"/>
            </a:br>
            <a:r>
              <a:rPr lang="en-GB" sz="4900" dirty="0"/>
              <a:t>Email: b.johnson1.23@abdn.ac.uk</a:t>
            </a:r>
            <a:br>
              <a:rPr lang="en-GB" sz="4900" dirty="0"/>
            </a:br>
            <a:r>
              <a:rPr lang="en-GB" sz="4900" dirty="0"/>
              <a:t>www.hydronationscholars.scot</a:t>
            </a:r>
          </a:p>
          <a:p>
            <a:pPr marL="759039" algn="l"/>
            <a:endParaRPr lang="en-GB" sz="4900" dirty="0"/>
          </a:p>
        </p:txBody>
      </p:sp>
      <p:sp>
        <p:nvSpPr>
          <p:cNvPr id="12" name="TextBox 11">
            <a:extLst>
              <a:ext uri="{FF2B5EF4-FFF2-40B4-BE49-F238E27FC236}">
                <a16:creationId xmlns:a16="http://schemas.microsoft.com/office/drawing/2014/main" id="{4195EFD1-756C-07F7-2D94-3A3BD9F5BDCD}"/>
              </a:ext>
            </a:extLst>
          </p:cNvPr>
          <p:cNvSpPr txBox="1"/>
          <p:nvPr/>
        </p:nvSpPr>
        <p:spPr>
          <a:xfrm>
            <a:off x="1319381" y="7327214"/>
            <a:ext cx="12810114" cy="9913025"/>
          </a:xfrm>
          <a:prstGeom prst="roundRect">
            <a:avLst>
              <a:gd name="adj" fmla="val 3069"/>
            </a:avLst>
          </a:prstGeom>
          <a:noFill/>
        </p:spPr>
        <p:txBody>
          <a:bodyPr wrap="square" rtlCol="0">
            <a:spAutoFit/>
          </a:bodyPr>
          <a:lstStyle/>
          <a:p>
            <a:r>
              <a:rPr lang="en-GB" sz="7900" b="1" dirty="0"/>
              <a:t>Introduction</a:t>
            </a:r>
          </a:p>
          <a:p>
            <a:endParaRPr lang="en-GB" sz="7900" dirty="0"/>
          </a:p>
          <a:p>
            <a:endParaRPr lang="en-GB" sz="7900" dirty="0"/>
          </a:p>
          <a:p>
            <a:endParaRPr lang="en-GB" sz="7900" dirty="0"/>
          </a:p>
          <a:p>
            <a:endParaRPr lang="en-GB" sz="7900" dirty="0"/>
          </a:p>
          <a:p>
            <a:endParaRPr lang="en-GB" sz="7900" dirty="0"/>
          </a:p>
          <a:p>
            <a:endParaRPr lang="en-GB" sz="7900" dirty="0"/>
          </a:p>
          <a:p>
            <a:endParaRPr lang="en-GB" sz="7900" dirty="0"/>
          </a:p>
        </p:txBody>
      </p:sp>
      <p:sp>
        <p:nvSpPr>
          <p:cNvPr id="13" name="TextBox 12">
            <a:extLst>
              <a:ext uri="{FF2B5EF4-FFF2-40B4-BE49-F238E27FC236}">
                <a16:creationId xmlns:a16="http://schemas.microsoft.com/office/drawing/2014/main" id="{1F7D093A-0553-A025-FF50-5B5C6544FCDB}"/>
              </a:ext>
            </a:extLst>
          </p:cNvPr>
          <p:cNvSpPr txBox="1">
            <a:spLocks noChangeAspect="1"/>
          </p:cNvSpPr>
          <p:nvPr/>
        </p:nvSpPr>
        <p:spPr>
          <a:xfrm>
            <a:off x="15779562" y="7327214"/>
            <a:ext cx="4794131" cy="16481435"/>
          </a:xfrm>
          <a:prstGeom prst="roundRect">
            <a:avLst>
              <a:gd name="adj" fmla="val 3069"/>
            </a:avLst>
          </a:prstGeom>
          <a:noFill/>
        </p:spPr>
        <p:txBody>
          <a:bodyPr wrap="square" rtlCol="0">
            <a:spAutoFit/>
          </a:bodyPr>
          <a:lstStyle/>
          <a:p>
            <a:r>
              <a:rPr lang="en-GB" sz="7900" b="1" dirty="0">
                <a:solidFill>
                  <a:schemeClr val="bg1"/>
                </a:solidFill>
              </a:rPr>
              <a:t>Methods</a:t>
            </a:r>
          </a:p>
          <a:p>
            <a:pPr algn="just"/>
            <a:r>
              <a:rPr lang="en-GB" sz="3200" dirty="0">
                <a:solidFill>
                  <a:schemeClr val="bg1"/>
                </a:solidFill>
              </a:rPr>
              <a:t>More than 150 PWS within Aberdeenshire went dry and requested assistance during the 2018 drought (Holdsworth 2019). Examining the hydrologic characteristics associated with these locations can help identify similar areas in Scotland that are susceptible to drought. Similarly, this analysis can identify source areas (or construction) that are more resilient to drought conditions.</a:t>
            </a:r>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p:txBody>
      </p:sp>
      <p:pic>
        <p:nvPicPr>
          <p:cNvPr id="18" name="Picture 17" descr="A picture containing screenshot, font, graphics, symbol&#10;&#10;Description automatically generated">
            <a:extLst>
              <a:ext uri="{FF2B5EF4-FFF2-40B4-BE49-F238E27FC236}">
                <a16:creationId xmlns:a16="http://schemas.microsoft.com/office/drawing/2014/main" id="{0AD1903C-D1E9-CF7D-8531-09FDC599D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2397" y="1795006"/>
            <a:ext cx="6238737" cy="2265557"/>
          </a:xfrm>
          <a:prstGeom prst="rect">
            <a:avLst/>
          </a:prstGeom>
        </p:spPr>
      </p:pic>
      <p:sp>
        <p:nvSpPr>
          <p:cNvPr id="21" name="TextBox 20">
            <a:extLst>
              <a:ext uri="{FF2B5EF4-FFF2-40B4-BE49-F238E27FC236}">
                <a16:creationId xmlns:a16="http://schemas.microsoft.com/office/drawing/2014/main" id="{84D52C89-C790-4DC3-9313-6881D3E04172}"/>
              </a:ext>
            </a:extLst>
          </p:cNvPr>
          <p:cNvSpPr txBox="1"/>
          <p:nvPr/>
        </p:nvSpPr>
        <p:spPr>
          <a:xfrm>
            <a:off x="1275683" y="18178021"/>
            <a:ext cx="7286363" cy="7986355"/>
          </a:xfrm>
          <a:prstGeom prst="roundRect">
            <a:avLst>
              <a:gd name="adj" fmla="val 3069"/>
            </a:avLst>
          </a:prstGeom>
          <a:noFill/>
        </p:spPr>
        <p:txBody>
          <a:bodyPr wrap="square" rtlCol="0">
            <a:spAutoFit/>
          </a:bodyPr>
          <a:lstStyle/>
          <a:p>
            <a:r>
              <a:rPr lang="en-GB" sz="7900" b="1" dirty="0">
                <a:solidFill>
                  <a:srgbClr val="0070C0"/>
                </a:solidFill>
              </a:rPr>
              <a:t>Results</a:t>
            </a:r>
          </a:p>
          <a:p>
            <a:pPr algn="just"/>
            <a:r>
              <a:rPr lang="en-GB" sz="3200" dirty="0"/>
              <a:t>Although detailed construction reports of the PWS sources are not available, spatial correlations based on available data (e.g. bedrock geology) are informing perspective study areas and source types that will be monitored. </a:t>
            </a:r>
            <a:endParaRPr lang="en-GB" sz="5400" dirty="0"/>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p:txBody>
      </p:sp>
      <p:sp>
        <p:nvSpPr>
          <p:cNvPr id="22" name="TextBox 21">
            <a:extLst>
              <a:ext uri="{FF2B5EF4-FFF2-40B4-BE49-F238E27FC236}">
                <a16:creationId xmlns:a16="http://schemas.microsoft.com/office/drawing/2014/main" id="{5078C227-8857-4DFE-DFAA-5B2CB750BB6C}"/>
              </a:ext>
            </a:extLst>
          </p:cNvPr>
          <p:cNvSpPr txBox="1"/>
          <p:nvPr/>
        </p:nvSpPr>
        <p:spPr>
          <a:xfrm>
            <a:off x="1026306" y="39953044"/>
            <a:ext cx="13788399" cy="2384948"/>
          </a:xfrm>
          <a:prstGeom prst="rect">
            <a:avLst/>
          </a:prstGeom>
          <a:noFill/>
          <a:ln>
            <a:noFill/>
          </a:ln>
        </p:spPr>
        <p:txBody>
          <a:bodyPr wrap="square" rtlCol="0">
            <a:spAutoFit/>
          </a:bodyPr>
          <a:lstStyle/>
          <a:p>
            <a:r>
              <a:rPr lang="en-GB" sz="5298" dirty="0"/>
              <a:t>Acknowledgements</a:t>
            </a:r>
          </a:p>
          <a:p>
            <a:r>
              <a:rPr lang="en-GB" sz="2400" dirty="0"/>
              <a:t>This work was supported by The Hydro Nation Scholars Programme funded by the Scottish Government and managed by the Hydro Nation International Centre. The author would like to thank Dr. Jean-Christophe Comte, Dr. Alan MacDonald, Dr. Chris Soulsby and Dr. Rachel Helliwell for their work in developing the scope of the project</a:t>
            </a:r>
          </a:p>
        </p:txBody>
      </p:sp>
      <p:sp>
        <p:nvSpPr>
          <p:cNvPr id="23" name="Rectangle 22">
            <a:extLst>
              <a:ext uri="{FF2B5EF4-FFF2-40B4-BE49-F238E27FC236}">
                <a16:creationId xmlns:a16="http://schemas.microsoft.com/office/drawing/2014/main" id="{1DCA1FA5-D535-8CBC-F0D9-A1E2101D26CA}"/>
              </a:ext>
            </a:extLst>
          </p:cNvPr>
          <p:cNvSpPr/>
          <p:nvPr/>
        </p:nvSpPr>
        <p:spPr>
          <a:xfrm>
            <a:off x="1022204" y="29622508"/>
            <a:ext cx="13814378" cy="9882148"/>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2D07F37-65DF-99E4-5B78-28466CEB076E}"/>
              </a:ext>
            </a:extLst>
          </p:cNvPr>
          <p:cNvSpPr txBox="1"/>
          <p:nvPr/>
        </p:nvSpPr>
        <p:spPr>
          <a:xfrm>
            <a:off x="1491390" y="29988986"/>
            <a:ext cx="6503552" cy="15727382"/>
          </a:xfrm>
          <a:prstGeom prst="roundRect">
            <a:avLst>
              <a:gd name="adj" fmla="val 3069"/>
            </a:avLst>
          </a:prstGeom>
          <a:noFill/>
        </p:spPr>
        <p:txBody>
          <a:bodyPr wrap="square" rtlCol="0">
            <a:spAutoFit/>
          </a:bodyPr>
          <a:lstStyle/>
          <a:p>
            <a:r>
              <a:rPr lang="en-GB" sz="7900" b="1" dirty="0">
                <a:solidFill>
                  <a:schemeClr val="bg1"/>
                </a:solidFill>
              </a:rPr>
              <a:t>Future products</a:t>
            </a:r>
          </a:p>
          <a:p>
            <a:pPr marL="457200" indent="-457200" algn="just">
              <a:buFont typeface="Arial" panose="020B0604020202020204" pitchFamily="34" charset="0"/>
              <a:buChar char="•"/>
            </a:pPr>
            <a:r>
              <a:rPr lang="en-GB" sz="3200" dirty="0">
                <a:solidFill>
                  <a:schemeClr val="bg1"/>
                </a:solidFill>
              </a:rPr>
              <a:t>Mapping of private supplies and factors of resilience, rather than focus on vulnerability (</a:t>
            </a:r>
            <a:r>
              <a:rPr lang="fr-FR" sz="3200" dirty="0">
                <a:solidFill>
                  <a:schemeClr val="bg1"/>
                </a:solidFill>
              </a:rPr>
              <a:t>Ó </a:t>
            </a:r>
            <a:r>
              <a:rPr lang="fr-FR" sz="3200" dirty="0" err="1">
                <a:solidFill>
                  <a:schemeClr val="bg1"/>
                </a:solidFill>
              </a:rPr>
              <a:t>Dochartaigh</a:t>
            </a:r>
            <a:r>
              <a:rPr lang="fr-FR" sz="3200" dirty="0">
                <a:solidFill>
                  <a:schemeClr val="bg1"/>
                </a:solidFill>
              </a:rPr>
              <a:t> B. et al 2015</a:t>
            </a:r>
            <a:r>
              <a:rPr lang="en-GB" sz="3200" dirty="0">
                <a:solidFill>
                  <a:schemeClr val="bg1"/>
                </a:solidFill>
              </a:rPr>
              <a:t> right)</a:t>
            </a:r>
          </a:p>
          <a:p>
            <a:pPr marL="457200" indent="-457200" algn="just">
              <a:buFont typeface="Arial" panose="020B0604020202020204" pitchFamily="34" charset="0"/>
              <a:buChar char="•"/>
            </a:pPr>
            <a:r>
              <a:rPr lang="en-GB" sz="3200" dirty="0">
                <a:solidFill>
                  <a:schemeClr val="bg1"/>
                </a:solidFill>
              </a:rPr>
              <a:t>Modelling groundwater recharge and flow, and response to drought conditions for  representative area of Eastern Scotland</a:t>
            </a:r>
          </a:p>
          <a:p>
            <a:pPr marL="457200" indent="-457200" algn="just">
              <a:buFont typeface="Arial" panose="020B0604020202020204" pitchFamily="34" charset="0"/>
              <a:buChar char="•"/>
            </a:pPr>
            <a:r>
              <a:rPr lang="en-GB" sz="3200" dirty="0">
                <a:solidFill>
                  <a:schemeClr val="bg1"/>
                </a:solidFill>
              </a:rPr>
              <a:t>Assessment of the role of deep groundwater in building water resilience under drought conditions</a:t>
            </a:r>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a:p>
            <a:endParaRPr lang="en-GB" sz="7900" dirty="0">
              <a:solidFill>
                <a:schemeClr val="bg1"/>
              </a:solidFill>
            </a:endParaRPr>
          </a:p>
        </p:txBody>
      </p:sp>
      <p:sp>
        <p:nvSpPr>
          <p:cNvPr id="25" name="Rectangle 24">
            <a:extLst>
              <a:ext uri="{FF2B5EF4-FFF2-40B4-BE49-F238E27FC236}">
                <a16:creationId xmlns:a16="http://schemas.microsoft.com/office/drawing/2014/main" id="{6EE7EABA-71D0-6852-2E03-6BD8F4B1B902}"/>
              </a:ext>
            </a:extLst>
          </p:cNvPr>
          <p:cNvSpPr/>
          <p:nvPr/>
        </p:nvSpPr>
        <p:spPr>
          <a:xfrm>
            <a:off x="15460508" y="29601320"/>
            <a:ext cx="13814378" cy="9903336"/>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BE8E94-ABA4-19A6-4258-BC5709AFB5A2}"/>
              </a:ext>
            </a:extLst>
          </p:cNvPr>
          <p:cNvSpPr txBox="1"/>
          <p:nvPr/>
        </p:nvSpPr>
        <p:spPr>
          <a:xfrm>
            <a:off x="1308962" y="8695704"/>
            <a:ext cx="5542064" cy="8340745"/>
          </a:xfrm>
          <a:prstGeom prst="rect">
            <a:avLst/>
          </a:prstGeom>
          <a:noFill/>
        </p:spPr>
        <p:txBody>
          <a:bodyPr wrap="square" rtlCol="0">
            <a:spAutoFit/>
          </a:bodyPr>
          <a:lstStyle/>
          <a:p>
            <a:pPr algn="just"/>
            <a:r>
              <a:rPr lang="en-GB" sz="3200" dirty="0"/>
              <a:t>In 2022, severe drought led to all Eastern Scotland river catchments being listed as moderate to significant water scarcity status (SEPA 2022). These events  follow the 2018 drought which was then the most severe since the 1970s and led to more than 500 private water supplies (PWS) to go dry. Recent droughts are consistent with predictions of increased drought frequency and severity because of climate change (Kirkpatrick Baird et al 2021).</a:t>
            </a:r>
          </a:p>
          <a:p>
            <a:endParaRPr lang="en-GB" sz="2400" dirty="0"/>
          </a:p>
        </p:txBody>
      </p:sp>
      <p:grpSp>
        <p:nvGrpSpPr>
          <p:cNvPr id="15" name="Group 14">
            <a:extLst>
              <a:ext uri="{FF2B5EF4-FFF2-40B4-BE49-F238E27FC236}">
                <a16:creationId xmlns:a16="http://schemas.microsoft.com/office/drawing/2014/main" id="{EEEB6F8A-15D7-C4F2-CD8D-0DEEC3DA9ABB}"/>
              </a:ext>
            </a:extLst>
          </p:cNvPr>
          <p:cNvGrpSpPr>
            <a:grpSpLocks noChangeAspect="1"/>
          </p:cNvGrpSpPr>
          <p:nvPr/>
        </p:nvGrpSpPr>
        <p:grpSpPr>
          <a:xfrm>
            <a:off x="7158096" y="8194564"/>
            <a:ext cx="7426505" cy="7899565"/>
            <a:chOff x="1252632" y="9185016"/>
            <a:chExt cx="7108935" cy="7561766"/>
          </a:xfrm>
        </p:grpSpPr>
        <p:grpSp>
          <p:nvGrpSpPr>
            <p:cNvPr id="16" name="Group 15">
              <a:extLst>
                <a:ext uri="{FF2B5EF4-FFF2-40B4-BE49-F238E27FC236}">
                  <a16:creationId xmlns:a16="http://schemas.microsoft.com/office/drawing/2014/main" id="{06CE4753-CF88-710D-A31B-F5DCF5260FBC}"/>
                </a:ext>
              </a:extLst>
            </p:cNvPr>
            <p:cNvGrpSpPr>
              <a:grpSpLocks noChangeAspect="1"/>
            </p:cNvGrpSpPr>
            <p:nvPr/>
          </p:nvGrpSpPr>
          <p:grpSpPr>
            <a:xfrm>
              <a:off x="1252632" y="9185016"/>
              <a:ext cx="4291181" cy="5872613"/>
              <a:chOff x="8904660" y="8161235"/>
              <a:chExt cx="5656946" cy="7741704"/>
            </a:xfrm>
          </p:grpSpPr>
          <p:pic>
            <p:nvPicPr>
              <p:cNvPr id="28" name="Picture 27" descr="A map of the united kingdom&#10;&#10;Description automatically generated">
                <a:extLst>
                  <a:ext uri="{FF2B5EF4-FFF2-40B4-BE49-F238E27FC236}">
                    <a16:creationId xmlns:a16="http://schemas.microsoft.com/office/drawing/2014/main" id="{FB1C9D99-C105-F4CE-EFCE-996AEEC39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4660" y="8585881"/>
                <a:ext cx="5656946" cy="7317058"/>
              </a:xfrm>
              <a:prstGeom prst="rect">
                <a:avLst/>
              </a:prstGeom>
            </p:spPr>
          </p:pic>
          <p:sp>
            <p:nvSpPr>
              <p:cNvPr id="29" name="TextBox 28">
                <a:extLst>
                  <a:ext uri="{FF2B5EF4-FFF2-40B4-BE49-F238E27FC236}">
                    <a16:creationId xmlns:a16="http://schemas.microsoft.com/office/drawing/2014/main" id="{E19FEE67-D508-F5B9-ED1A-7C5AA3BD9B68}"/>
                  </a:ext>
                </a:extLst>
              </p:cNvPr>
              <p:cNvSpPr txBox="1"/>
              <p:nvPr/>
            </p:nvSpPr>
            <p:spPr>
              <a:xfrm>
                <a:off x="10303804" y="8161235"/>
                <a:ext cx="2987057" cy="543910"/>
              </a:xfrm>
              <a:prstGeom prst="rect">
                <a:avLst/>
              </a:prstGeom>
              <a:noFill/>
            </p:spPr>
            <p:txBody>
              <a:bodyPr wrap="none" rtlCol="0">
                <a:spAutoFit/>
              </a:bodyPr>
              <a:lstStyle/>
              <a:p>
                <a:r>
                  <a:rPr lang="en-GB" sz="2000" i="1" dirty="0"/>
                  <a:t>01 September 2022</a:t>
                </a:r>
              </a:p>
            </p:txBody>
          </p:sp>
        </p:grpSp>
        <p:pic>
          <p:nvPicPr>
            <p:cNvPr id="19" name="Picture 18">
              <a:extLst>
                <a:ext uri="{FF2B5EF4-FFF2-40B4-BE49-F238E27FC236}">
                  <a16:creationId xmlns:a16="http://schemas.microsoft.com/office/drawing/2014/main" id="{B5743A26-6F56-A467-438A-5C1612D546B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69056" y="11253665"/>
              <a:ext cx="4392511" cy="5493117"/>
            </a:xfrm>
            <a:prstGeom prst="rect">
              <a:avLst/>
            </a:prstGeom>
          </p:spPr>
        </p:pic>
      </p:grpSp>
      <p:sp>
        <p:nvSpPr>
          <p:cNvPr id="30" name="TextBox 29">
            <a:extLst>
              <a:ext uri="{FF2B5EF4-FFF2-40B4-BE49-F238E27FC236}">
                <a16:creationId xmlns:a16="http://schemas.microsoft.com/office/drawing/2014/main" id="{4023F1E9-A322-59CA-750B-F543AC35CE71}"/>
              </a:ext>
            </a:extLst>
          </p:cNvPr>
          <p:cNvSpPr txBox="1"/>
          <p:nvPr/>
        </p:nvSpPr>
        <p:spPr>
          <a:xfrm>
            <a:off x="7128425" y="14331359"/>
            <a:ext cx="1667188" cy="461665"/>
          </a:xfrm>
          <a:prstGeom prst="rect">
            <a:avLst/>
          </a:prstGeom>
          <a:noFill/>
        </p:spPr>
        <p:txBody>
          <a:bodyPr wrap="none" rtlCol="0">
            <a:spAutoFit/>
          </a:bodyPr>
          <a:lstStyle/>
          <a:p>
            <a:r>
              <a:rPr lang="en-GB" sz="2400" dirty="0"/>
              <a:t>SEPA (2022)</a:t>
            </a:r>
          </a:p>
        </p:txBody>
      </p:sp>
      <p:sp>
        <p:nvSpPr>
          <p:cNvPr id="31" name="TextBox 30">
            <a:extLst>
              <a:ext uri="{FF2B5EF4-FFF2-40B4-BE49-F238E27FC236}">
                <a16:creationId xmlns:a16="http://schemas.microsoft.com/office/drawing/2014/main" id="{8C471AD5-96ED-77DD-C5FD-38183C44925E}"/>
              </a:ext>
            </a:extLst>
          </p:cNvPr>
          <p:cNvSpPr txBox="1"/>
          <p:nvPr/>
        </p:nvSpPr>
        <p:spPr>
          <a:xfrm>
            <a:off x="9995868" y="16131819"/>
            <a:ext cx="3793859" cy="461665"/>
          </a:xfrm>
          <a:prstGeom prst="rect">
            <a:avLst/>
          </a:prstGeom>
          <a:noFill/>
        </p:spPr>
        <p:txBody>
          <a:bodyPr wrap="none" rtlCol="0">
            <a:spAutoFit/>
          </a:bodyPr>
          <a:lstStyle/>
          <a:p>
            <a:r>
              <a:rPr lang="en-GB" sz="2400" dirty="0"/>
              <a:t>Kirkpatrick Baird et al (2021) </a:t>
            </a:r>
          </a:p>
        </p:txBody>
      </p:sp>
      <p:pic>
        <p:nvPicPr>
          <p:cNvPr id="32" name="Picture 31" descr="A blue text on a white background&#10;&#10;Description automatically generated">
            <a:extLst>
              <a:ext uri="{FF2B5EF4-FFF2-40B4-BE49-F238E27FC236}">
                <a16:creationId xmlns:a16="http://schemas.microsoft.com/office/drawing/2014/main" id="{39F55773-13E4-0F9B-5F08-7B812EAC65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56450" y="40200110"/>
            <a:ext cx="6081939" cy="1668635"/>
          </a:xfrm>
          <a:prstGeom prst="rect">
            <a:avLst/>
          </a:prstGeom>
        </p:spPr>
      </p:pic>
      <p:sp>
        <p:nvSpPr>
          <p:cNvPr id="26" name="TextBox 25">
            <a:extLst>
              <a:ext uri="{FF2B5EF4-FFF2-40B4-BE49-F238E27FC236}">
                <a16:creationId xmlns:a16="http://schemas.microsoft.com/office/drawing/2014/main" id="{22DE1DC5-A595-5106-509C-1A89C6F79F32}"/>
              </a:ext>
            </a:extLst>
          </p:cNvPr>
          <p:cNvSpPr txBox="1"/>
          <p:nvPr/>
        </p:nvSpPr>
        <p:spPr>
          <a:xfrm>
            <a:off x="15779562" y="29967798"/>
            <a:ext cx="12810114" cy="18101370"/>
          </a:xfrm>
          <a:prstGeom prst="roundRect">
            <a:avLst>
              <a:gd name="adj" fmla="val 3069"/>
            </a:avLst>
          </a:prstGeom>
          <a:noFill/>
        </p:spPr>
        <p:txBody>
          <a:bodyPr wrap="square" rtlCol="0">
            <a:spAutoFit/>
          </a:bodyPr>
          <a:lstStyle/>
          <a:p>
            <a:r>
              <a:rPr lang="en-GB" sz="7900" b="1" dirty="0"/>
              <a:t>References</a:t>
            </a:r>
          </a:p>
          <a:p>
            <a:pPr algn="just">
              <a:spcAft>
                <a:spcPts val="600"/>
              </a:spcAft>
            </a:pPr>
            <a:r>
              <a:rPr lang="en-GB" sz="3000" dirty="0"/>
              <a:t>Holdsworth, C. 2019. Private water supplies in a changing climate: Insights from 2018. </a:t>
            </a:r>
            <a:r>
              <a:rPr lang="en-GB" sz="3000" i="1" dirty="0"/>
              <a:t>Climate Xchange</a:t>
            </a:r>
            <a:r>
              <a:rPr lang="en-GB" sz="3000" dirty="0"/>
              <a:t>, University of Glasgow. April 2019. [Online] </a:t>
            </a:r>
            <a:r>
              <a:rPr lang="en-GB" sz="3000" dirty="0">
                <a:hlinkClick r:id="rId8"/>
              </a:rPr>
              <a:t>https://www.climatexchange.org.uk/publications/private-water-supplies-in-a-changing-climate-insights-from-2018/</a:t>
            </a:r>
            <a:endParaRPr lang="en-GB" sz="3000" dirty="0"/>
          </a:p>
          <a:p>
            <a:pPr algn="just">
              <a:spcAft>
                <a:spcPts val="600"/>
              </a:spcAft>
            </a:pPr>
            <a:r>
              <a:rPr lang="en-GB" sz="3000" dirty="0"/>
              <a:t>Kirkpatrick Baird, F. et al. 2021. Anticipating and mitigating projected climate-driven increases in extreme drought in Scotland, 2021-2040. </a:t>
            </a:r>
            <a:r>
              <a:rPr lang="en-GB" sz="3000" i="1" dirty="0" err="1"/>
              <a:t>NatureScot</a:t>
            </a:r>
            <a:r>
              <a:rPr lang="en-GB" sz="3000" i="1" dirty="0"/>
              <a:t> Research Report No. 1228.</a:t>
            </a:r>
          </a:p>
          <a:p>
            <a:pPr algn="just">
              <a:spcAft>
                <a:spcPts val="600"/>
              </a:spcAft>
            </a:pPr>
            <a:r>
              <a:rPr lang="en-GB" sz="3000" dirty="0"/>
              <a:t>Ó</a:t>
            </a:r>
            <a:r>
              <a:rPr lang="en-GB" sz="3000" i="1" dirty="0"/>
              <a:t> </a:t>
            </a:r>
            <a:r>
              <a:rPr lang="en-GB" sz="3000" dirty="0" err="1"/>
              <a:t>Dochartaigh</a:t>
            </a:r>
            <a:r>
              <a:rPr lang="en-GB" sz="3000" dirty="0"/>
              <a:t> B. et al 2015. User Guide: Groundwater Vulnerability (Scotland) GIS dataset, Version 2. Revised Report. </a:t>
            </a:r>
            <a:r>
              <a:rPr lang="en-GB" sz="3000" i="1" dirty="0"/>
              <a:t>British Geological Survey Open Report</a:t>
            </a:r>
            <a:r>
              <a:rPr lang="en-GB" sz="3000" dirty="0"/>
              <a:t>, OR/15/002. 27p.</a:t>
            </a:r>
          </a:p>
          <a:p>
            <a:pPr algn="just"/>
            <a:r>
              <a:rPr lang="en-GB" sz="3000" dirty="0"/>
              <a:t>SEPA 2022. Water Scarcity Report, 1</a:t>
            </a:r>
            <a:r>
              <a:rPr lang="en-GB" sz="3000" baseline="30000" dirty="0"/>
              <a:t>st</a:t>
            </a:r>
            <a:r>
              <a:rPr lang="en-GB" sz="3000" dirty="0"/>
              <a:t> September 2022. September 2022: </a:t>
            </a:r>
            <a:r>
              <a:rPr lang="en-GB" sz="3000" b="0" i="0" u="none" strike="noStrike" baseline="0" dirty="0" err="1">
                <a:solidFill>
                  <a:srgbClr val="000000"/>
                </a:solidFill>
              </a:rPr>
              <a:t>Strathallan</a:t>
            </a:r>
            <a:r>
              <a:rPr lang="en-GB" sz="3000" b="0" i="0" u="none" strike="noStrike" baseline="0" dirty="0">
                <a:solidFill>
                  <a:srgbClr val="000000"/>
                </a:solidFill>
              </a:rPr>
              <a:t> House, Castle Business Park, Stirling, FK9 4T. [Online] </a:t>
            </a:r>
            <a:r>
              <a:rPr lang="en-GB" sz="3000" b="0" i="0" u="none" strike="noStrike" baseline="0" dirty="0">
                <a:solidFill>
                  <a:srgbClr val="000000"/>
                </a:solidFill>
                <a:hlinkClick r:id="rId9"/>
              </a:rPr>
              <a:t>https://www.sepa.org.uk/media/594161/march-2022-water-situation-update.pdf</a:t>
            </a:r>
            <a:endParaRPr lang="en-GB" sz="3000" b="0" i="0" u="none" strike="noStrike" baseline="0" dirty="0">
              <a:solidFill>
                <a:srgbClr val="000000"/>
              </a:solidFill>
            </a:endParaRPr>
          </a:p>
          <a:p>
            <a:pPr algn="just"/>
            <a:r>
              <a:rPr lang="en-GB" sz="3000" dirty="0">
                <a:solidFill>
                  <a:srgbClr val="000000"/>
                </a:solidFill>
              </a:rPr>
              <a:t>SEPA 2024. Water level data, Time series data service (API). [Online] </a:t>
            </a:r>
            <a:r>
              <a:rPr lang="en-GB" sz="3000" dirty="0">
                <a:solidFill>
                  <a:srgbClr val="000000"/>
                </a:solidFill>
                <a:hlinkClick r:id="rId10"/>
              </a:rPr>
              <a:t>https://timeseriesdoc.sepa.org.uk/</a:t>
            </a:r>
            <a:endParaRPr lang="en-GB" sz="3000" b="0" i="0" u="none" strike="noStrike" baseline="0" dirty="0">
              <a:solidFill>
                <a:srgbClr val="000000"/>
              </a:solidFill>
            </a:endParaRPr>
          </a:p>
          <a:p>
            <a:endParaRPr lang="en-GB" sz="7900" dirty="0"/>
          </a:p>
          <a:p>
            <a:endParaRPr lang="en-GB" sz="7900" dirty="0"/>
          </a:p>
          <a:p>
            <a:endParaRPr lang="en-GB" sz="7900" dirty="0"/>
          </a:p>
          <a:p>
            <a:endParaRPr lang="en-GB" sz="7900" dirty="0"/>
          </a:p>
          <a:p>
            <a:endParaRPr lang="en-GB" sz="7900" dirty="0"/>
          </a:p>
          <a:p>
            <a:endParaRPr lang="en-GB" sz="7900" dirty="0"/>
          </a:p>
          <a:p>
            <a:endParaRPr lang="en-GB" sz="7900" dirty="0"/>
          </a:p>
        </p:txBody>
      </p:sp>
      <p:pic>
        <p:nvPicPr>
          <p:cNvPr id="34" name="Picture 33" descr="A map of the united states&#10;&#10;Description automatically generated">
            <a:extLst>
              <a:ext uri="{FF2B5EF4-FFF2-40B4-BE49-F238E27FC236}">
                <a16:creationId xmlns:a16="http://schemas.microsoft.com/office/drawing/2014/main" id="{105FB75C-10E8-F2B1-B6EF-FF93A33200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08398" y="7571627"/>
            <a:ext cx="8250743" cy="8791024"/>
          </a:xfrm>
          <a:prstGeom prst="rect">
            <a:avLst/>
          </a:prstGeom>
        </p:spPr>
      </p:pic>
      <p:pic>
        <p:nvPicPr>
          <p:cNvPr id="36" name="Picture 35">
            <a:extLst>
              <a:ext uri="{FF2B5EF4-FFF2-40B4-BE49-F238E27FC236}">
                <a16:creationId xmlns:a16="http://schemas.microsoft.com/office/drawing/2014/main" id="{67B89832-6848-74EF-208C-A9C46F781E3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491390" y="22507992"/>
            <a:ext cx="6631631" cy="6450769"/>
          </a:xfrm>
          <a:prstGeom prst="rect">
            <a:avLst/>
          </a:prstGeom>
        </p:spPr>
      </p:pic>
      <p:pic>
        <p:nvPicPr>
          <p:cNvPr id="38" name="Picture 37">
            <a:extLst>
              <a:ext uri="{FF2B5EF4-FFF2-40B4-BE49-F238E27FC236}">
                <a16:creationId xmlns:a16="http://schemas.microsoft.com/office/drawing/2014/main" id="{841B00CB-13A2-F471-90B9-C9B53AB3CAF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9280807" y="22336365"/>
            <a:ext cx="9545208" cy="5910515"/>
          </a:xfrm>
          <a:prstGeom prst="rect">
            <a:avLst/>
          </a:prstGeom>
        </p:spPr>
      </p:pic>
      <p:pic>
        <p:nvPicPr>
          <p:cNvPr id="40" name="Picture 39" descr="A graph of different colored lines&#10;&#10;Description automatically generated">
            <a:extLst>
              <a:ext uri="{FF2B5EF4-FFF2-40B4-BE49-F238E27FC236}">
                <a16:creationId xmlns:a16="http://schemas.microsoft.com/office/drawing/2014/main" id="{45C6A6DF-EAC1-8112-8571-59AA704F74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96751" y="18444102"/>
            <a:ext cx="10145974" cy="6282518"/>
          </a:xfrm>
          <a:prstGeom prst="rect">
            <a:avLst/>
          </a:prstGeom>
        </p:spPr>
      </p:pic>
      <p:pic>
        <p:nvPicPr>
          <p:cNvPr id="42" name="Picture 41" descr="A qr code with circles&#10;&#10;Description automatically generated">
            <a:extLst>
              <a:ext uri="{FF2B5EF4-FFF2-40B4-BE49-F238E27FC236}">
                <a16:creationId xmlns:a16="http://schemas.microsoft.com/office/drawing/2014/main" id="{BE514AF7-E039-6FA1-06B2-A10F8EBD78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26301" y="4114135"/>
            <a:ext cx="1196773" cy="1196773"/>
          </a:xfrm>
          <a:prstGeom prst="rect">
            <a:avLst/>
          </a:prstGeom>
        </p:spPr>
      </p:pic>
      <p:sp>
        <p:nvSpPr>
          <p:cNvPr id="43" name="TextBox 42">
            <a:extLst>
              <a:ext uri="{FF2B5EF4-FFF2-40B4-BE49-F238E27FC236}">
                <a16:creationId xmlns:a16="http://schemas.microsoft.com/office/drawing/2014/main" id="{A0686AC8-93FF-121A-E76C-07D1BCBEDA7E}"/>
              </a:ext>
            </a:extLst>
          </p:cNvPr>
          <p:cNvSpPr txBox="1"/>
          <p:nvPr/>
        </p:nvSpPr>
        <p:spPr>
          <a:xfrm>
            <a:off x="20704333" y="16345082"/>
            <a:ext cx="8382139" cy="830997"/>
          </a:xfrm>
          <a:prstGeom prst="rect">
            <a:avLst/>
          </a:prstGeom>
          <a:noFill/>
        </p:spPr>
        <p:txBody>
          <a:bodyPr wrap="square" rtlCol="0">
            <a:spAutoFit/>
          </a:bodyPr>
          <a:lstStyle/>
          <a:p>
            <a:r>
              <a:rPr lang="en-GB" sz="2400" dirty="0"/>
              <a:t>Locations modified from Holdsworth (2019). Contains British Geological Survey materials © UKRI 2013</a:t>
            </a:r>
          </a:p>
        </p:txBody>
      </p:sp>
      <p:sp>
        <p:nvSpPr>
          <p:cNvPr id="44" name="TextBox 43">
            <a:extLst>
              <a:ext uri="{FF2B5EF4-FFF2-40B4-BE49-F238E27FC236}">
                <a16:creationId xmlns:a16="http://schemas.microsoft.com/office/drawing/2014/main" id="{E9047224-9ADA-2010-616F-B889A548ECB7}"/>
              </a:ext>
            </a:extLst>
          </p:cNvPr>
          <p:cNvSpPr txBox="1"/>
          <p:nvPr/>
        </p:nvSpPr>
        <p:spPr>
          <a:xfrm>
            <a:off x="19280808" y="19010766"/>
            <a:ext cx="9545207" cy="3046988"/>
          </a:xfrm>
          <a:prstGeom prst="rect">
            <a:avLst/>
          </a:prstGeom>
          <a:noFill/>
        </p:spPr>
        <p:txBody>
          <a:bodyPr wrap="square" rtlCol="0">
            <a:spAutoFit/>
          </a:bodyPr>
          <a:lstStyle/>
          <a:p>
            <a:pPr algn="just"/>
            <a:r>
              <a:rPr lang="en-GB" sz="3200" dirty="0"/>
              <a:t>The annual absolute difference in observed water level can provide insight to the aquifer storage potential for groundwater, as well as other factors that may influence water levels locally. Aggregation of water level data with aquifer characteristics, like thickness and storativity, can help refine water scarcity risk in the region.</a:t>
            </a:r>
          </a:p>
        </p:txBody>
      </p:sp>
      <p:sp>
        <p:nvSpPr>
          <p:cNvPr id="45" name="TextBox 44">
            <a:extLst>
              <a:ext uri="{FF2B5EF4-FFF2-40B4-BE49-F238E27FC236}">
                <a16:creationId xmlns:a16="http://schemas.microsoft.com/office/drawing/2014/main" id="{36DC27D4-926F-DDD9-4BCE-CA1F53C962D9}"/>
              </a:ext>
            </a:extLst>
          </p:cNvPr>
          <p:cNvSpPr txBox="1"/>
          <p:nvPr/>
        </p:nvSpPr>
        <p:spPr>
          <a:xfrm>
            <a:off x="8696751" y="24961115"/>
            <a:ext cx="10145974" cy="3539430"/>
          </a:xfrm>
          <a:prstGeom prst="rect">
            <a:avLst/>
          </a:prstGeom>
          <a:noFill/>
        </p:spPr>
        <p:txBody>
          <a:bodyPr wrap="square" rtlCol="0">
            <a:spAutoFit/>
          </a:bodyPr>
          <a:lstStyle/>
          <a:p>
            <a:pPr algn="just"/>
            <a:r>
              <a:rPr lang="en-GB" sz="3200" dirty="0"/>
              <a:t>SEPA water level monitoring data show areas where regional groundwater may fluctuate by 2 meters or more during the drier, summer season. Analysis of hydrographs can also help determine recharge sources, such as the potential surface water connection to the Mill of </a:t>
            </a:r>
            <a:r>
              <a:rPr lang="en-GB" sz="3200" dirty="0" err="1"/>
              <a:t>Keithfield</a:t>
            </a:r>
            <a:r>
              <a:rPr lang="en-GB" sz="3200" dirty="0"/>
              <a:t> borehole (above) due to the buffered drawdown curve and sharper response to recharge events. </a:t>
            </a:r>
          </a:p>
        </p:txBody>
      </p:sp>
      <p:sp>
        <p:nvSpPr>
          <p:cNvPr id="46" name="TextBox 45">
            <a:extLst>
              <a:ext uri="{FF2B5EF4-FFF2-40B4-BE49-F238E27FC236}">
                <a16:creationId xmlns:a16="http://schemas.microsoft.com/office/drawing/2014/main" id="{EF8D220F-3551-4202-F918-368EE8A8677F}"/>
              </a:ext>
            </a:extLst>
          </p:cNvPr>
          <p:cNvSpPr txBox="1"/>
          <p:nvPr/>
        </p:nvSpPr>
        <p:spPr>
          <a:xfrm>
            <a:off x="14749921" y="20825817"/>
            <a:ext cx="1640706" cy="307777"/>
          </a:xfrm>
          <a:prstGeom prst="rect">
            <a:avLst/>
          </a:prstGeom>
          <a:noFill/>
        </p:spPr>
        <p:txBody>
          <a:bodyPr wrap="none" rtlCol="0">
            <a:spAutoFit/>
          </a:bodyPr>
          <a:lstStyle/>
          <a:p>
            <a:r>
              <a:rPr lang="en-GB" sz="1400" dirty="0">
                <a:solidFill>
                  <a:srgbClr val="C87FFE"/>
                </a:solidFill>
              </a:rPr>
              <a:t>Mill of Keithfield BH</a:t>
            </a:r>
          </a:p>
        </p:txBody>
      </p:sp>
      <p:sp>
        <p:nvSpPr>
          <p:cNvPr id="47" name="TextBox 46">
            <a:extLst>
              <a:ext uri="{FF2B5EF4-FFF2-40B4-BE49-F238E27FC236}">
                <a16:creationId xmlns:a16="http://schemas.microsoft.com/office/drawing/2014/main" id="{074B4F23-E4DA-DCF6-2876-E20A32F3D2D8}"/>
              </a:ext>
            </a:extLst>
          </p:cNvPr>
          <p:cNvSpPr txBox="1"/>
          <p:nvPr/>
        </p:nvSpPr>
        <p:spPr>
          <a:xfrm>
            <a:off x="19280807" y="28297274"/>
            <a:ext cx="8382139" cy="461665"/>
          </a:xfrm>
          <a:prstGeom prst="rect">
            <a:avLst/>
          </a:prstGeom>
          <a:noFill/>
        </p:spPr>
        <p:txBody>
          <a:bodyPr wrap="square" rtlCol="0">
            <a:spAutoFit/>
          </a:bodyPr>
          <a:lstStyle/>
          <a:p>
            <a:r>
              <a:rPr lang="en-GB" sz="2400" dirty="0"/>
              <a:t>Contains British Geological Survey materials © UKRI 2013</a:t>
            </a:r>
          </a:p>
        </p:txBody>
      </p:sp>
      <p:pic>
        <p:nvPicPr>
          <p:cNvPr id="49" name="Picture 48" descr="A map of the united kingdom&#10;&#10;Description automatically generated">
            <a:extLst>
              <a:ext uri="{FF2B5EF4-FFF2-40B4-BE49-F238E27FC236}">
                <a16:creationId xmlns:a16="http://schemas.microsoft.com/office/drawing/2014/main" id="{8DB52417-1F51-9CA7-6788-A35615B9A74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40982" y="30689114"/>
            <a:ext cx="5239481" cy="7840169"/>
          </a:xfrm>
          <a:prstGeom prst="rect">
            <a:avLst/>
          </a:prstGeom>
        </p:spPr>
      </p:pic>
      <p:sp>
        <p:nvSpPr>
          <p:cNvPr id="52" name="TextBox 51">
            <a:extLst>
              <a:ext uri="{FF2B5EF4-FFF2-40B4-BE49-F238E27FC236}">
                <a16:creationId xmlns:a16="http://schemas.microsoft.com/office/drawing/2014/main" id="{66184B70-95FB-7DA7-E6EA-E8D486B098C6}"/>
              </a:ext>
            </a:extLst>
          </p:cNvPr>
          <p:cNvSpPr txBox="1"/>
          <p:nvPr/>
        </p:nvSpPr>
        <p:spPr>
          <a:xfrm>
            <a:off x="8813699" y="38625852"/>
            <a:ext cx="5408564" cy="461665"/>
          </a:xfrm>
          <a:prstGeom prst="rect">
            <a:avLst/>
          </a:prstGeom>
          <a:noFill/>
        </p:spPr>
        <p:txBody>
          <a:bodyPr wrap="square" rtlCol="0">
            <a:spAutoFit/>
          </a:bodyPr>
          <a:lstStyle/>
          <a:p>
            <a:r>
              <a:rPr lang="en-GB" sz="2400" dirty="0"/>
              <a:t>Ó</a:t>
            </a:r>
            <a:r>
              <a:rPr lang="en-GB" sz="2400" i="1" dirty="0"/>
              <a:t> </a:t>
            </a:r>
            <a:r>
              <a:rPr lang="en-GB" sz="2400" dirty="0" err="1"/>
              <a:t>Dochartaigh</a:t>
            </a:r>
            <a:r>
              <a:rPr lang="en-GB" sz="2400" dirty="0"/>
              <a:t> B. et al 2015</a:t>
            </a:r>
          </a:p>
        </p:txBody>
      </p:sp>
    </p:spTree>
    <p:extLst>
      <p:ext uri="{BB962C8B-B14F-4D97-AF65-F5344CB8AC3E}">
        <p14:creationId xmlns:p14="http://schemas.microsoft.com/office/powerpoint/2010/main" val="362117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6752</TotalTime>
  <Words>705</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The James Hutton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HNS Poster Template</dc:title>
  <dc:creator>Laura Logie</dc:creator>
  <cp:lastModifiedBy>JOHNSON, BRADY (PGR)</cp:lastModifiedBy>
  <cp:revision>27</cp:revision>
  <dcterms:created xsi:type="dcterms:W3CDTF">2015-03-20T12:17:01Z</dcterms:created>
  <dcterms:modified xsi:type="dcterms:W3CDTF">2024-03-08T18:47:48Z</dcterms:modified>
</cp:coreProperties>
</file>