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58" r:id="rId3"/>
    <p:sldId id="361" r:id="rId4"/>
    <p:sldId id="362" r:id="rId5"/>
    <p:sldId id="325" r:id="rId6"/>
    <p:sldId id="31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4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0FFE-00A5-46C7-867B-E8C051DFD60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8DB9E-3099-4256-808E-C3DB10F15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2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45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D9C1-DD3A-4560-911A-BBAC3675461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3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9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4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6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7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9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9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6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6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1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FADF-4497-4D33-A928-7BCE92F3D1C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072C-51A1-435F-819C-5B3EA62A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png"/><Relationship Id="rId18" Type="http://schemas.openxmlformats.org/officeDocument/2006/relationships/image" Target="../media/image28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11.jpeg"/><Relationship Id="rId17" Type="http://schemas.openxmlformats.org/officeDocument/2006/relationships/image" Target="../media/image27.jpeg"/><Relationship Id="rId2" Type="http://schemas.openxmlformats.org/officeDocument/2006/relationships/image" Target="../media/image16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14.png"/><Relationship Id="rId10" Type="http://schemas.openxmlformats.org/officeDocument/2006/relationships/image" Target="../media/image24.jpeg"/><Relationship Id="rId19" Type="http://schemas.openxmlformats.org/officeDocument/2006/relationships/image" Target="../media/image2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2881292" y="-776613"/>
            <a:ext cx="4479839" cy="5948688"/>
          </a:xfrm>
          <a:prstGeom prst="rect">
            <a:avLst/>
          </a:prstGeom>
          <a:solidFill>
            <a:srgbClr val="9BB92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48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44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Arial"/>
              <a:sym typeface="Arial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Dotum" panose="020B0600000101010101" pitchFamily="34" charset="-127"/>
              </a:rPr>
              <a:t>Quantifying stakeholder understanding to inform sustainable land and water management</a:t>
            </a:r>
          </a:p>
          <a:p>
            <a:endParaRPr lang="en-GB" sz="2400" b="1" dirty="0" smtClean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r>
              <a:rPr lang="en-GB" sz="24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Kathleen </a:t>
            </a:r>
            <a:r>
              <a:rPr lang="en-GB" sz="2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Stosch</a:t>
            </a:r>
          </a:p>
          <a:p>
            <a:pPr algn="ctr">
              <a:buClr>
                <a:schemeClr val="lt1"/>
              </a:buClr>
              <a:buSzPct val="25000"/>
            </a:pPr>
            <a:r>
              <a:rPr lang="en-GB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WWT Water </a:t>
            </a:r>
            <a:r>
              <a:rPr lang="en-GB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Scotland </a:t>
            </a:r>
            <a:r>
              <a:rPr lang="en-GB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Conference talk </a:t>
            </a:r>
            <a:r>
              <a:rPr lang="en-GB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2018</a:t>
            </a:r>
          </a:p>
        </p:txBody>
      </p:sp>
      <p:pic>
        <p:nvPicPr>
          <p:cNvPr id="240" name="Shape 240" descr="C:\Users\Kathleen\Desktop\Shallow-water-at-Iona-on-the-west-coast-of-Scotland1.jpg"/>
          <p:cNvPicPr preferRelativeResize="0"/>
          <p:nvPr/>
        </p:nvPicPr>
        <p:blipFill rotWithShape="1">
          <a:blip r:embed="rId3">
            <a:alphaModFix/>
          </a:blip>
          <a:srcRect l="68079" t="47454" b="905"/>
          <a:stretch/>
        </p:blipFill>
        <p:spPr>
          <a:xfrm>
            <a:off x="-112506" y="1012302"/>
            <a:ext cx="289590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C:\Users\Kathleen\Desktop\Cuillin-Isle-of-Skye-Scotland-UK-water-clouds-mountains_1920x1080.jpg"/>
          <p:cNvPicPr preferRelativeResize="0"/>
          <p:nvPr/>
        </p:nvPicPr>
        <p:blipFill rotWithShape="1">
          <a:blip r:embed="rId4">
            <a:alphaModFix/>
          </a:blip>
          <a:srcRect l="36840"/>
          <a:stretch/>
        </p:blipFill>
        <p:spPr>
          <a:xfrm>
            <a:off x="7459026" y="994450"/>
            <a:ext cx="4732974" cy="401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 descr="New HNS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4328" y="5643157"/>
            <a:ext cx="2310955" cy="102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98" y="5730243"/>
            <a:ext cx="3121750" cy="745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7" y="5555137"/>
            <a:ext cx="1528629" cy="1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10926" y="424163"/>
            <a:ext cx="3770148" cy="6009675"/>
          </a:xfrm>
          <a:prstGeom prst="roundRect">
            <a:avLst/>
          </a:prstGeom>
          <a:solidFill>
            <a:srgbClr val="9BB92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6321410" y="198930"/>
            <a:ext cx="2520000" cy="2520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25" t="-1266" r="-89879" b="-25018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3684845" y="4235637"/>
            <a:ext cx="2520000" cy="2520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870" t="-3776" r="-34277" b="-20708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6672481" y="3025773"/>
            <a:ext cx="2520000" cy="252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591" t="368" r="-32631" b="-56342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210120" y="424163"/>
            <a:ext cx="4733355" cy="1034767"/>
          </a:xfrm>
          <a:prstGeom prst="roundRect">
            <a:avLst/>
          </a:prstGeom>
          <a:solidFill>
            <a:srgbClr val="9BB92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417202" y="424163"/>
            <a:ext cx="7466685" cy="4896377"/>
            <a:chOff x="304657" y="1444570"/>
            <a:chExt cx="7466685" cy="4896377"/>
          </a:xfrm>
        </p:grpSpPr>
        <p:sp>
          <p:nvSpPr>
            <p:cNvPr id="9" name="Rectangle 8"/>
            <p:cNvSpPr/>
            <p:nvPr/>
          </p:nvSpPr>
          <p:spPr>
            <a:xfrm>
              <a:off x="4195568" y="2557867"/>
              <a:ext cx="3575774" cy="378308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04657" y="1444570"/>
              <a:ext cx="4732918" cy="10347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lvl="0" algn="l" defTabSz="1866900">
                <a:lnSpc>
                  <a:spcPct val="7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b="1" kern="1200" dirty="0" smtClean="0"/>
                <a:t>Stakeholder engagement methodologies</a:t>
              </a:r>
              <a:endParaRPr lang="en-GB" sz="3200" b="1" kern="1200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3391473" y="1362363"/>
            <a:ext cx="2520000" cy="252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814316" y="2228671"/>
            <a:ext cx="2579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75000"/>
              </a:lnSpc>
            </a:pPr>
            <a:r>
              <a:rPr lang="en-GB" sz="3600" dirty="0" smtClean="0"/>
              <a:t>Participatory</a:t>
            </a:r>
          </a:p>
          <a:p>
            <a:pPr marL="92075" lvl="0" indent="174625" algn="r">
              <a:lnSpc>
                <a:spcPct val="75000"/>
              </a:lnSpc>
            </a:pPr>
            <a:r>
              <a:rPr lang="en-GB" sz="3600" dirty="0" smtClean="0"/>
              <a:t>mapping</a:t>
            </a:r>
          </a:p>
          <a:p>
            <a:pPr algn="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178507" y="3704713"/>
            <a:ext cx="240085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75000"/>
              </a:lnSpc>
            </a:pPr>
            <a:r>
              <a:rPr lang="en-GB" sz="3600" dirty="0" smtClean="0"/>
              <a:t>Ecosystem</a:t>
            </a:r>
          </a:p>
          <a:p>
            <a:pPr lvl="0" indent="92075">
              <a:lnSpc>
                <a:spcPct val="75000"/>
              </a:lnSpc>
            </a:pPr>
            <a:r>
              <a:rPr lang="en-GB" sz="3600" dirty="0" smtClean="0"/>
              <a:t>service </a:t>
            </a:r>
          </a:p>
          <a:p>
            <a:pPr lvl="0">
              <a:lnSpc>
                <a:spcPct val="75000"/>
              </a:lnSpc>
            </a:pPr>
            <a:r>
              <a:rPr lang="en-GB" sz="3600" dirty="0" smtClean="0"/>
              <a:t>perceptions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523404" y="298196"/>
            <a:ext cx="313630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75000"/>
              </a:lnSpc>
            </a:pPr>
            <a:r>
              <a:rPr lang="en-GB" sz="3600" dirty="0" smtClean="0"/>
              <a:t>Conceptual</a:t>
            </a:r>
          </a:p>
          <a:p>
            <a:pPr lvl="0" indent="266700">
              <a:lnSpc>
                <a:spcPct val="75000"/>
              </a:lnSpc>
            </a:pPr>
            <a:r>
              <a:rPr lang="en-GB" sz="3600" dirty="0" smtClean="0"/>
              <a:t>model </a:t>
            </a:r>
          </a:p>
          <a:p>
            <a:pPr lvl="0" indent="360363" algn="ctr">
              <a:lnSpc>
                <a:spcPct val="75000"/>
              </a:lnSpc>
            </a:pPr>
            <a:r>
              <a:rPr lang="en-GB" sz="3600" dirty="0" smtClean="0"/>
              <a:t>development 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79842" y="5555308"/>
            <a:ext cx="292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92075" algn="ctr">
              <a:lnSpc>
                <a:spcPct val="75000"/>
              </a:lnSpc>
            </a:pPr>
            <a:r>
              <a:rPr lang="en-GB" sz="3600" dirty="0" smtClean="0"/>
              <a:t>Trade-off</a:t>
            </a:r>
          </a:p>
          <a:p>
            <a:pPr marL="92075" lvl="0" indent="987425">
              <a:lnSpc>
                <a:spcPct val="75000"/>
              </a:lnSpc>
            </a:pPr>
            <a:r>
              <a:rPr lang="en-GB" sz="3600" dirty="0" smtClean="0"/>
              <a:t>analysis</a:t>
            </a: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3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79842" y="5555308"/>
            <a:ext cx="292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92075" algn="ctr">
              <a:lnSpc>
                <a:spcPct val="75000"/>
              </a:lnSpc>
            </a:pPr>
            <a:r>
              <a:rPr lang="en-GB" sz="3600" dirty="0" smtClean="0"/>
              <a:t>Trade-off</a:t>
            </a:r>
          </a:p>
          <a:p>
            <a:pPr marL="92075" lvl="0" indent="987425">
              <a:lnSpc>
                <a:spcPct val="75000"/>
              </a:lnSpc>
            </a:pPr>
            <a:r>
              <a:rPr lang="en-GB" sz="3600" dirty="0" smtClean="0"/>
              <a:t>analysis</a:t>
            </a:r>
          </a:p>
          <a:p>
            <a:pPr algn="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50" y="394510"/>
            <a:ext cx="8119820" cy="45693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84845" y="4235637"/>
            <a:ext cx="2520000" cy="2520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870" t="-3776" r="-34277" b="-20708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2" descr="Image result for sep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108" y="847121"/>
            <a:ext cx="1378599" cy="827004"/>
          </a:xfrm>
          <a:prstGeom prst="rect">
            <a:avLst/>
          </a:prstGeom>
          <a:noFill/>
        </p:spPr>
      </p:pic>
      <p:pic>
        <p:nvPicPr>
          <p:cNvPr id="7" name="Picture 4" descr="Image result for scottish wate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584" y="3339547"/>
            <a:ext cx="1452173" cy="726087"/>
          </a:xfrm>
          <a:prstGeom prst="rect">
            <a:avLst/>
          </a:prstGeom>
          <a:noFill/>
        </p:spPr>
      </p:pic>
      <p:pic>
        <p:nvPicPr>
          <p:cNvPr id="8" name="Picture 10" descr="Image result for nfu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3584" y="2631164"/>
            <a:ext cx="1422537" cy="477431"/>
          </a:xfrm>
          <a:prstGeom prst="rect">
            <a:avLst/>
          </a:prstGeom>
          <a:noFill/>
        </p:spPr>
      </p:pic>
      <p:pic>
        <p:nvPicPr>
          <p:cNvPr id="9" name="Picture 8" descr="Image result for university ha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4997" y="1534625"/>
            <a:ext cx="1096539" cy="1096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4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0765" y="2524762"/>
            <a:ext cx="2579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75000"/>
              </a:lnSpc>
            </a:pPr>
            <a:r>
              <a:rPr lang="en-GB" sz="3600" dirty="0" smtClean="0"/>
              <a:t>Participatory</a:t>
            </a:r>
          </a:p>
          <a:p>
            <a:pPr marL="92075" lvl="0" indent="174625">
              <a:lnSpc>
                <a:spcPct val="75000"/>
              </a:lnSpc>
            </a:pPr>
            <a:r>
              <a:rPr lang="en-GB" sz="3600" dirty="0" smtClean="0"/>
              <a:t>mapping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23" y="0"/>
            <a:ext cx="888685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05989" y="3509554"/>
            <a:ext cx="3240000" cy="324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38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93277" y="155085"/>
            <a:ext cx="5599798" cy="3262151"/>
          </a:xfrm>
          <a:prstGeom prst="roundRect">
            <a:avLst/>
          </a:prstGeom>
          <a:solidFill>
            <a:srgbClr val="9BB92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hape 427"/>
          <p:cNvSpPr/>
          <p:nvPr/>
        </p:nvSpPr>
        <p:spPr>
          <a:xfrm>
            <a:off x="2063552" y="262744"/>
            <a:ext cx="8223448" cy="27342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H:\My Documents\4 BWS paper\Survey No. 2\examp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3" y="3617876"/>
            <a:ext cx="7646663" cy="26066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426278" y="352425"/>
            <a:ext cx="5212264" cy="3113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Arial" panose="020B0604020202020204" pitchFamily="34" charset="0"/>
              <a:buNone/>
            </a:pPr>
            <a:r>
              <a:rPr lang="en-GB" b="1" dirty="0" smtClean="0"/>
              <a:t>Future work</a:t>
            </a:r>
            <a:endParaRPr lang="en-GB" sz="2000" b="1" dirty="0" smtClean="0"/>
          </a:p>
          <a:p>
            <a:r>
              <a:rPr lang="en-GB" sz="1800" dirty="0" smtClean="0"/>
              <a:t>Quick, online-based choice experiment</a:t>
            </a:r>
          </a:p>
          <a:p>
            <a:r>
              <a:rPr lang="en-GB" sz="1800" dirty="0" smtClean="0"/>
              <a:t>Assess stakeholder prioritisation of the potential of </a:t>
            </a:r>
            <a:r>
              <a:rPr lang="en-GB" sz="1800" dirty="0" err="1" smtClean="0"/>
              <a:t>agri</a:t>
            </a:r>
            <a:r>
              <a:rPr lang="en-GB" sz="1800" dirty="0" smtClean="0"/>
              <a:t>-environment schemes for:</a:t>
            </a:r>
          </a:p>
          <a:p>
            <a:pPr lvl="1">
              <a:lnSpc>
                <a:spcPct val="75000"/>
              </a:lnSpc>
            </a:pPr>
            <a:r>
              <a:rPr lang="en-GB" sz="1600" dirty="0" smtClean="0"/>
              <a:t>Diffuse pollution mitigation</a:t>
            </a:r>
          </a:p>
          <a:p>
            <a:pPr lvl="1">
              <a:lnSpc>
                <a:spcPct val="75000"/>
              </a:lnSpc>
            </a:pPr>
            <a:r>
              <a:rPr lang="en-GB" sz="1600" dirty="0" smtClean="0"/>
              <a:t>Flood water attenuation</a:t>
            </a:r>
          </a:p>
          <a:p>
            <a:pPr lvl="1">
              <a:lnSpc>
                <a:spcPct val="75000"/>
              </a:lnSpc>
            </a:pPr>
            <a:r>
              <a:rPr lang="en-GB" sz="1600" dirty="0" smtClean="0"/>
              <a:t>Biodiversity benefits</a:t>
            </a:r>
          </a:p>
          <a:p>
            <a:r>
              <a:rPr lang="en-GB" sz="1800" dirty="0" smtClean="0"/>
              <a:t>Barriers to </a:t>
            </a:r>
            <a:r>
              <a:rPr lang="en-GB" sz="1800" dirty="0" err="1" smtClean="0"/>
              <a:t>agri</a:t>
            </a:r>
            <a:r>
              <a:rPr lang="en-GB" sz="1800" dirty="0" smtClean="0"/>
              <a:t>-environment uptake in Scotland</a:t>
            </a:r>
          </a:p>
          <a:p>
            <a:r>
              <a:rPr lang="en-GB" sz="1800" dirty="0" smtClean="0"/>
              <a:t>Best-worst-scaling methodology</a:t>
            </a:r>
          </a:p>
          <a:p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03" y="4533417"/>
            <a:ext cx="303618" cy="346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03" y="5846796"/>
            <a:ext cx="303618" cy="346125"/>
          </a:xfrm>
          <a:prstGeom prst="rect">
            <a:avLst/>
          </a:prstGeom>
        </p:spPr>
      </p:pic>
      <p:pic>
        <p:nvPicPr>
          <p:cNvPr id="8" name="Picture 21" descr="Image result for national park cairngorm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85861" y="4272084"/>
            <a:ext cx="1481810" cy="879208"/>
          </a:xfrm>
          <a:prstGeom prst="rect">
            <a:avLst/>
          </a:prstGeom>
          <a:noFill/>
        </p:spPr>
      </p:pic>
      <p:pic>
        <p:nvPicPr>
          <p:cNvPr id="11" name="Picture 4" descr="C:\Users\Kathleen\Desktop\Winter symposium presentation\stakeholder logos\LIGHT-BLUE-TOURISM-LOGO-3115c-lower-res-with-bor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4249" y="3074701"/>
            <a:ext cx="856980" cy="735142"/>
          </a:xfrm>
          <a:prstGeom prst="rect">
            <a:avLst/>
          </a:prstGeom>
          <a:noFill/>
        </p:spPr>
      </p:pic>
      <p:pic>
        <p:nvPicPr>
          <p:cNvPr id="13" name="Picture 5" descr="C:\Users\Kathleen\Desktop\Winter symposium presentation\stakeholder logos\MorayCouncil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33938" y="668955"/>
            <a:ext cx="838106" cy="994363"/>
          </a:xfrm>
          <a:prstGeom prst="rect">
            <a:avLst/>
          </a:prstGeom>
          <a:noFill/>
        </p:spPr>
      </p:pic>
      <p:pic>
        <p:nvPicPr>
          <p:cNvPr id="14" name="Picture 6" descr="C:\Users\Kathleen\Desktop\Winter symposium presentation\stakeholder logos\PIP-Englis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29362" y="2030058"/>
            <a:ext cx="678979" cy="674469"/>
          </a:xfrm>
          <a:prstGeom prst="rect">
            <a:avLst/>
          </a:prstGeom>
          <a:noFill/>
        </p:spPr>
      </p:pic>
      <p:pic>
        <p:nvPicPr>
          <p:cNvPr id="15" name="Picture 7" descr="C:\Users\Kathleen\Desktop\Winter symposium presentation\stakeholder logos\scotchwhisk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85762" y="2813775"/>
            <a:ext cx="1125966" cy="751529"/>
          </a:xfrm>
          <a:prstGeom prst="rect">
            <a:avLst/>
          </a:prstGeom>
          <a:noFill/>
        </p:spPr>
      </p:pic>
      <p:pic>
        <p:nvPicPr>
          <p:cNvPr id="16" name="Picture 8" descr="C:\Users\Kathleen\Desktop\Winter symposium presentation\stakeholder logos\SNH-logo2-300x3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1103" y="1271399"/>
            <a:ext cx="740905" cy="740905"/>
          </a:xfrm>
          <a:prstGeom prst="rect">
            <a:avLst/>
          </a:prstGeom>
          <a:noFill/>
        </p:spPr>
      </p:pic>
      <p:pic>
        <p:nvPicPr>
          <p:cNvPr id="17" name="Picture 9" descr="C:\Users\Kathleen\Desktop\Winter symposium presentation\stakeholder logos\Spey Fishery Board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75255" y="4155285"/>
            <a:ext cx="831758" cy="689921"/>
          </a:xfrm>
          <a:prstGeom prst="rect">
            <a:avLst/>
          </a:prstGeom>
          <a:noFill/>
        </p:spPr>
      </p:pic>
      <p:pic>
        <p:nvPicPr>
          <p:cNvPr id="18" name="Picture 2" descr="C:\Users\Kathleen\Desktop\Winter symposium presentation\stakeholder logos\downloa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55789" y="5426467"/>
            <a:ext cx="894179" cy="890205"/>
          </a:xfrm>
          <a:prstGeom prst="rect">
            <a:avLst/>
          </a:prstGeom>
          <a:noFill/>
        </p:spPr>
      </p:pic>
      <p:pic>
        <p:nvPicPr>
          <p:cNvPr id="19" name="Picture 2" descr="Image result for sepa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50703" y="233772"/>
            <a:ext cx="1378599" cy="827004"/>
          </a:xfrm>
          <a:prstGeom prst="rect">
            <a:avLst/>
          </a:prstGeom>
          <a:noFill/>
        </p:spPr>
      </p:pic>
      <p:pic>
        <p:nvPicPr>
          <p:cNvPr id="20" name="Picture 4" descr="Image result for scottish water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8530" y="2267245"/>
            <a:ext cx="1452173" cy="726087"/>
          </a:xfrm>
          <a:prstGeom prst="rect">
            <a:avLst/>
          </a:prstGeom>
          <a:noFill/>
        </p:spPr>
      </p:pic>
      <p:pic>
        <p:nvPicPr>
          <p:cNvPr id="21" name="Picture 10" descr="Image result for nfu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11637" y="1229152"/>
            <a:ext cx="1422537" cy="477431"/>
          </a:xfrm>
          <a:prstGeom prst="rect">
            <a:avLst/>
          </a:prstGeom>
          <a:noFill/>
        </p:spPr>
      </p:pic>
      <p:pic>
        <p:nvPicPr>
          <p:cNvPr id="22" name="Picture 21" descr="Image result for university ha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51103" y="194870"/>
            <a:ext cx="1096539" cy="1096539"/>
          </a:xfrm>
          <a:prstGeom prst="rect">
            <a:avLst/>
          </a:prstGeom>
          <a:noFill/>
        </p:spPr>
      </p:pic>
      <p:pic>
        <p:nvPicPr>
          <p:cNvPr id="23" name="Picture 11" descr="Image result for rspb 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948129" y="2901364"/>
            <a:ext cx="679603" cy="675675"/>
          </a:xfrm>
          <a:prstGeom prst="rect">
            <a:avLst/>
          </a:prstGeom>
          <a:noFill/>
        </p:spPr>
      </p:pic>
      <p:pic>
        <p:nvPicPr>
          <p:cNvPr id="24" name="Picture 19" descr="Image result for scottish wildlife trust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63734" y="2027758"/>
            <a:ext cx="1279532" cy="50916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12" y="5229040"/>
            <a:ext cx="1431533" cy="966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418" y="3773287"/>
            <a:ext cx="913525" cy="9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2"/>
          <a:stretch/>
        </p:blipFill>
        <p:spPr>
          <a:xfrm>
            <a:off x="-104775" y="-684605"/>
            <a:ext cx="12296775" cy="7790255"/>
          </a:xfrm>
          <a:prstGeom prst="rect">
            <a:avLst/>
          </a:prstGeom>
        </p:spPr>
      </p:pic>
      <p:sp>
        <p:nvSpPr>
          <p:cNvPr id="4" name="Shape 427"/>
          <p:cNvSpPr/>
          <p:nvPr/>
        </p:nvSpPr>
        <p:spPr>
          <a:xfrm>
            <a:off x="2518791" y="531226"/>
            <a:ext cx="7075155" cy="3506518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en-GB" sz="2800" dirty="0">
                <a:ea typeface="Arial"/>
                <a:cs typeface="Arial"/>
                <a:sym typeface="Arial"/>
              </a:rPr>
              <a:t>    </a:t>
            </a:r>
            <a:r>
              <a:rPr lang="en-GB" sz="2400" dirty="0">
                <a:ea typeface="Arial"/>
                <a:cs typeface="Arial"/>
                <a:sym typeface="Arial"/>
              </a:rPr>
              <a:t>@</a:t>
            </a:r>
            <a:r>
              <a:rPr lang="en-GB" sz="2400" dirty="0" err="1" smtClean="0">
                <a:ea typeface="Arial"/>
                <a:cs typeface="Arial"/>
                <a:sym typeface="Arial"/>
              </a:rPr>
              <a:t>KathleenStosch</a:t>
            </a:r>
            <a:endParaRPr lang="en-GB" sz="2400" dirty="0" smtClean="0"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en-GB" sz="2400" dirty="0" smtClean="0">
                <a:ea typeface="Arial"/>
                <a:cs typeface="Arial"/>
                <a:sym typeface="Arial"/>
              </a:rPr>
              <a:t>email:  kathleen.stosch@stir.ac.uk</a:t>
            </a:r>
            <a:endParaRPr sz="2400" dirty="0">
              <a:ea typeface="Arial"/>
              <a:cs typeface="Arial"/>
              <a:sym typeface="Arial"/>
            </a:endParaRPr>
          </a:p>
        </p:txBody>
      </p:sp>
      <p:sp>
        <p:nvSpPr>
          <p:cNvPr id="11" name="Shape 427"/>
          <p:cNvSpPr/>
          <p:nvPr/>
        </p:nvSpPr>
        <p:spPr>
          <a:xfrm>
            <a:off x="-228600" y="5362575"/>
            <a:ext cx="12567863" cy="172659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5051" y="5534366"/>
            <a:ext cx="3999956" cy="1096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89158" y="368850"/>
            <a:ext cx="6934419" cy="239312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dirty="0">
                <a:solidFill>
                  <a:schemeClr val="tx1"/>
                </a:solidFill>
                <a:latin typeface="+mn-lt"/>
              </a:rPr>
              <a:t>Acknowledgements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David Oliver 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Nils </a:t>
            </a:r>
            <a:r>
              <a:rPr lang="en-GB" sz="2400" dirty="0" err="1">
                <a:solidFill>
                  <a:schemeClr val="tx1"/>
                </a:solidFill>
                <a:latin typeface="+mn-lt"/>
              </a:rPr>
              <a:t>Bunnefeld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Richard </a:t>
            </a:r>
            <a:r>
              <a:rPr lang="en-GB" sz="2400" dirty="0" err="1">
                <a:solidFill>
                  <a:schemeClr val="tx1"/>
                </a:solidFill>
                <a:latin typeface="+mn-lt"/>
              </a:rPr>
              <a:t>Quilliam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The Hydro Nation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96" y="3061744"/>
            <a:ext cx="397476" cy="323285"/>
          </a:xfrm>
          <a:prstGeom prst="rect">
            <a:avLst/>
          </a:prstGeom>
        </p:spPr>
      </p:pic>
      <p:pic>
        <p:nvPicPr>
          <p:cNvPr id="20" name="Shape 242" descr="New HNS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705" y="5529878"/>
            <a:ext cx="2758272" cy="118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15" y="5621452"/>
            <a:ext cx="3752332" cy="896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22" y="5471488"/>
            <a:ext cx="1800384" cy="13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88</Words>
  <Application>Microsoft Office PowerPoint</Application>
  <PresentationFormat>Widescreen</PresentationFormat>
  <Paragraphs>50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Dotum</vt:lpstr>
      <vt:lpstr>Arial</vt:lpstr>
      <vt:lpstr>Calibri</vt:lpstr>
      <vt:lpstr>Calibri Light</vt:lpstr>
      <vt:lpstr>Franklin Gothic Medium Cond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Stirling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Stosch</dc:creator>
  <cp:lastModifiedBy>Kathleen Stosch</cp:lastModifiedBy>
  <cp:revision>35</cp:revision>
  <dcterms:created xsi:type="dcterms:W3CDTF">2018-09-24T10:10:07Z</dcterms:created>
  <dcterms:modified xsi:type="dcterms:W3CDTF">2018-10-04T14:48:38Z</dcterms:modified>
</cp:coreProperties>
</file>