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84"/>
  </p:normalViewPr>
  <p:slideViewPr>
    <p:cSldViewPr snapToGrid="0" snapToObjects="1">
      <p:cViewPr varScale="1">
        <p:scale>
          <a:sx n="112" d="100"/>
          <a:sy n="11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E101-6349-3E4C-A07C-88A9788A595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F69CF276-2409-D94C-BFD0-0672AFE856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B4AA6648-68AC-4E41-8999-5356E9E6F5FC}"/>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5" name="Footer Placeholder 4">
            <a:extLst>
              <a:ext uri="{FF2B5EF4-FFF2-40B4-BE49-F238E27FC236}">
                <a16:creationId xmlns:a16="http://schemas.microsoft.com/office/drawing/2014/main" id="{AC586FE1-D2E0-0E4C-8B04-896DF195C8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58377C-201D-B04B-B8C2-0FF632D86CD7}"/>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4205900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E1CA1-811A-134F-96CF-BCF6E992D4C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CADFA586-C99E-5145-9E7D-33CF87AF241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CFBC56C-D4CD-FF49-97EF-33B13EF13FFD}"/>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5" name="Footer Placeholder 4">
            <a:extLst>
              <a:ext uri="{FF2B5EF4-FFF2-40B4-BE49-F238E27FC236}">
                <a16:creationId xmlns:a16="http://schemas.microsoft.com/office/drawing/2014/main" id="{F91D9681-5B68-0A4D-84DC-7FDC705E82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1B2688-3092-5D4B-BE1A-7955D6875969}"/>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2012638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FE9145-7903-6448-877E-74CA343CBD2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75CA51A-791E-5846-AD50-FAD9D005D71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61725BF-AF31-FE43-896D-12EED76CBA60}"/>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5" name="Footer Placeholder 4">
            <a:extLst>
              <a:ext uri="{FF2B5EF4-FFF2-40B4-BE49-F238E27FC236}">
                <a16:creationId xmlns:a16="http://schemas.microsoft.com/office/drawing/2014/main" id="{8DE8F4C4-9B80-6C45-9A6F-155EB84D05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663BCC-66DC-4E41-802C-0B01ECEAD9F4}"/>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356664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D6FCD-65CB-5B45-B60E-C6AA38BC0FD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81DC601-6321-7A46-863E-324EADA5D3D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9AFF822-B8DF-4340-846F-96C16A4DEAEA}"/>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5" name="Footer Placeholder 4">
            <a:extLst>
              <a:ext uri="{FF2B5EF4-FFF2-40B4-BE49-F238E27FC236}">
                <a16:creationId xmlns:a16="http://schemas.microsoft.com/office/drawing/2014/main" id="{91A129AA-879E-BE42-BC96-FE94B4E9BC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2101C5-54A8-7542-A984-82D7497FB38C}"/>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1302692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2EDC-EF5D-344D-90C3-F65990AB55E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628EF13-3731-A24A-A0FD-3BF590D4FA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E7E4F07-710F-A547-9856-2614CD1684E6}"/>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5" name="Footer Placeholder 4">
            <a:extLst>
              <a:ext uri="{FF2B5EF4-FFF2-40B4-BE49-F238E27FC236}">
                <a16:creationId xmlns:a16="http://schemas.microsoft.com/office/drawing/2014/main" id="{88E0A9F1-937C-6E42-A57F-B6F8EDA876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7507C8-AD2E-3941-B3D2-16BCD288FA2C}"/>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1028133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76F1F-5362-674A-B5AD-5EFBC7940D4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5A2959A-0DE5-2A4E-B21F-A72A792C104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9C202B7-B57B-4A49-BBF3-C2A8D759C7B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110C345-B168-5647-8D41-52BD9BCC4D9D}"/>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6" name="Footer Placeholder 5">
            <a:extLst>
              <a:ext uri="{FF2B5EF4-FFF2-40B4-BE49-F238E27FC236}">
                <a16:creationId xmlns:a16="http://schemas.microsoft.com/office/drawing/2014/main" id="{6B2571C7-9AF0-0847-9DC8-721B91F13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684409-BD72-3840-89D9-2DF7E7FC7BA6}"/>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546709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0AD79-FD17-AA4E-B850-CAD51C9D23AF}"/>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2818C5A6-795A-D442-9EDA-B57750B78A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58B77DF-D426-294D-90CF-7EBE6506A9A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52F2432-6117-0D42-83B5-261D13311A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0F63AEB-4B8B-914C-A020-505C14F9330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B7E24A02-EF36-874D-9F10-E1C56BFB3424}"/>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8" name="Footer Placeholder 7">
            <a:extLst>
              <a:ext uri="{FF2B5EF4-FFF2-40B4-BE49-F238E27FC236}">
                <a16:creationId xmlns:a16="http://schemas.microsoft.com/office/drawing/2014/main" id="{BDAB7393-8643-CB40-A9DD-F13D88FA1B8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50F515C-7D6A-FE4C-BEE9-B9A21B4C15C7}"/>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688062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11142-ACDB-0D4C-A7E6-68C4F6D1688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3ED8652-C63B-074D-AE1A-89B0083D7B5A}"/>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4" name="Footer Placeholder 3">
            <a:extLst>
              <a:ext uri="{FF2B5EF4-FFF2-40B4-BE49-F238E27FC236}">
                <a16:creationId xmlns:a16="http://schemas.microsoft.com/office/drawing/2014/main" id="{BE8F77F2-7CF3-A045-AABB-B31576D11DD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BC9655-1B29-F946-AFBD-AD22466CAF90}"/>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1203779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5671B2-CA01-0D44-97A3-8D39D3A8B7F0}"/>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3" name="Footer Placeholder 2">
            <a:extLst>
              <a:ext uri="{FF2B5EF4-FFF2-40B4-BE49-F238E27FC236}">
                <a16:creationId xmlns:a16="http://schemas.microsoft.com/office/drawing/2014/main" id="{E8991897-8448-6248-BDE6-F32EA51564C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BC2FC7B-AC8C-F548-B522-157BC6D9797E}"/>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2188187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08722-D75D-9A4E-9CB2-915DF8B112B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244EF95-DFB8-D54F-8AA2-910650E662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76BDB147-0758-1C42-950D-5C3EC4C93C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07C2D96-2173-394E-8544-B7717422C946}"/>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6" name="Footer Placeholder 5">
            <a:extLst>
              <a:ext uri="{FF2B5EF4-FFF2-40B4-BE49-F238E27FC236}">
                <a16:creationId xmlns:a16="http://schemas.microsoft.com/office/drawing/2014/main" id="{3545E227-982A-6E46-BB5E-050A0745C1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D459B5-C473-214D-A778-9ED947B52BE8}"/>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3149246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2C64B-020A-E04C-8CFA-F0BAE4C3BD3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6A9A331D-A366-454E-AA94-116BB60C07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40F751B-D612-5A41-8645-02B8727445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3A490F2-4A2A-B248-8D87-335002DB6ED1}"/>
              </a:ext>
            </a:extLst>
          </p:cNvPr>
          <p:cNvSpPr>
            <a:spLocks noGrp="1"/>
          </p:cNvSpPr>
          <p:nvPr>
            <p:ph type="dt" sz="half" idx="10"/>
          </p:nvPr>
        </p:nvSpPr>
        <p:spPr/>
        <p:txBody>
          <a:bodyPr/>
          <a:lstStyle/>
          <a:p>
            <a:fld id="{3A12BCDD-D575-9646-BDFF-E3480608DBFB}" type="datetimeFigureOut">
              <a:rPr lang="en-GB" smtClean="0"/>
              <a:t>01/03/2021</a:t>
            </a:fld>
            <a:endParaRPr lang="en-GB"/>
          </a:p>
        </p:txBody>
      </p:sp>
      <p:sp>
        <p:nvSpPr>
          <p:cNvPr id="6" name="Footer Placeholder 5">
            <a:extLst>
              <a:ext uri="{FF2B5EF4-FFF2-40B4-BE49-F238E27FC236}">
                <a16:creationId xmlns:a16="http://schemas.microsoft.com/office/drawing/2014/main" id="{6592EF22-3BF1-F440-A87B-EF8AAC3099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ACA1258-DA73-A746-8844-E99DD47D7583}"/>
              </a:ext>
            </a:extLst>
          </p:cNvPr>
          <p:cNvSpPr>
            <a:spLocks noGrp="1"/>
          </p:cNvSpPr>
          <p:nvPr>
            <p:ph type="sldNum" sz="quarter" idx="12"/>
          </p:nvPr>
        </p:nvSpPr>
        <p:spPr/>
        <p:txBody>
          <a:bodyPr/>
          <a:lstStyle/>
          <a:p>
            <a:fld id="{1C53419E-F817-E145-AD0D-3D2A269E329C}" type="slidenum">
              <a:rPr lang="en-GB" smtClean="0"/>
              <a:t>‹#›</a:t>
            </a:fld>
            <a:endParaRPr lang="en-GB"/>
          </a:p>
        </p:txBody>
      </p:sp>
    </p:spTree>
    <p:extLst>
      <p:ext uri="{BB962C8B-B14F-4D97-AF65-F5344CB8AC3E}">
        <p14:creationId xmlns:p14="http://schemas.microsoft.com/office/powerpoint/2010/main" val="228953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C74AF0-0B4B-7040-885E-6177E25BD0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2061C26B-06EC-DF42-9460-C0EB26FB11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0EC5395-25B0-7949-8F7F-EA81C9F961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12BCDD-D575-9646-BDFF-E3480608DBFB}" type="datetimeFigureOut">
              <a:rPr lang="en-GB" smtClean="0"/>
              <a:t>01/03/2021</a:t>
            </a:fld>
            <a:endParaRPr lang="en-GB"/>
          </a:p>
        </p:txBody>
      </p:sp>
      <p:sp>
        <p:nvSpPr>
          <p:cNvPr id="5" name="Footer Placeholder 4">
            <a:extLst>
              <a:ext uri="{FF2B5EF4-FFF2-40B4-BE49-F238E27FC236}">
                <a16:creationId xmlns:a16="http://schemas.microsoft.com/office/drawing/2014/main" id="{D4AD621F-A85A-F347-81E1-8AB2498B7D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9D3D50C-9FE2-B94B-A28D-BBE8D043E4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3419E-F817-E145-AD0D-3D2A269E329C}" type="slidenum">
              <a:rPr lang="en-GB" smtClean="0"/>
              <a:t>‹#›</a:t>
            </a:fld>
            <a:endParaRPr lang="en-GB"/>
          </a:p>
        </p:txBody>
      </p:sp>
    </p:spTree>
    <p:extLst>
      <p:ext uri="{BB962C8B-B14F-4D97-AF65-F5344CB8AC3E}">
        <p14:creationId xmlns:p14="http://schemas.microsoft.com/office/powerpoint/2010/main" val="2513179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A13E5AB7-7127-0C42-9A2F-7DE4E29E259F}"/>
              </a:ext>
            </a:extLst>
          </p:cNvPr>
          <p:cNvSpPr txBox="1">
            <a:spLocks/>
          </p:cNvSpPr>
          <p:nvPr/>
        </p:nvSpPr>
        <p:spPr>
          <a:xfrm>
            <a:off x="34689" y="76354"/>
            <a:ext cx="12107901" cy="841186"/>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200" b="1" dirty="0">
                <a:solidFill>
                  <a:schemeClr val="bg1"/>
                </a:solidFill>
              </a:rPr>
              <a:t>Understanding the role of communities in water governance in Scotland</a:t>
            </a:r>
            <a:br>
              <a:rPr lang="en-GB" dirty="0">
                <a:solidFill>
                  <a:schemeClr val="bg1"/>
                </a:solidFill>
              </a:rPr>
            </a:br>
            <a:r>
              <a:rPr lang="en-GB" sz="6400" b="1" dirty="0"/>
              <a:t>Kirsty Holstead (kh38@st-andrews.ac.uk)</a:t>
            </a:r>
          </a:p>
          <a:p>
            <a:r>
              <a:rPr lang="en-GB" sz="4800" dirty="0"/>
              <a:t>University of St Andrews and James Hutton Institute</a:t>
            </a:r>
          </a:p>
          <a:p>
            <a:r>
              <a:rPr lang="en-GB" sz="4800" dirty="0"/>
              <a:t>Supervision team: Dr Shona Russell University of St Andrews and Dr Kerry Waylen, James Hutton Institute</a:t>
            </a:r>
            <a:endParaRPr lang="en-GB" sz="4800" dirty="0">
              <a:solidFill>
                <a:schemeClr val="bg1"/>
              </a:solidFill>
            </a:endParaRPr>
          </a:p>
        </p:txBody>
      </p:sp>
      <p:sp>
        <p:nvSpPr>
          <p:cNvPr id="9" name="TextBox 8">
            <a:extLst>
              <a:ext uri="{FF2B5EF4-FFF2-40B4-BE49-F238E27FC236}">
                <a16:creationId xmlns:a16="http://schemas.microsoft.com/office/drawing/2014/main" id="{3CC32C02-6573-714D-AB4A-124E2E390636}"/>
              </a:ext>
            </a:extLst>
          </p:cNvPr>
          <p:cNvSpPr txBox="1"/>
          <p:nvPr/>
        </p:nvSpPr>
        <p:spPr>
          <a:xfrm>
            <a:off x="34689" y="1004480"/>
            <a:ext cx="12093182" cy="2126516"/>
          </a:xfrm>
          <a:prstGeom prst="roundRect">
            <a:avLst>
              <a:gd name="adj" fmla="val 16126"/>
            </a:avLst>
          </a:prstGeom>
          <a:solidFill>
            <a:schemeClr val="tx2">
              <a:lumMod val="20000"/>
              <a:lumOff val="80000"/>
            </a:schemeClr>
          </a:solidFill>
        </p:spPr>
        <p:txBody>
          <a:bodyPr wrap="square" rtlCol="0">
            <a:spAutoFit/>
          </a:bodyPr>
          <a:lstStyle/>
          <a:p>
            <a:endParaRPr lang="en-GB" sz="1200" b="1" dirty="0">
              <a:solidFill>
                <a:srgbClr val="0070C0"/>
              </a:solidFill>
            </a:endParaRPr>
          </a:p>
          <a:p>
            <a:endParaRPr lang="en-GB" sz="1200" b="1" dirty="0">
              <a:solidFill>
                <a:srgbClr val="0070C0"/>
              </a:solidFill>
            </a:endParaRPr>
          </a:p>
          <a:p>
            <a:endParaRPr lang="en-GB" sz="1200" b="1" dirty="0">
              <a:solidFill>
                <a:srgbClr val="0070C0"/>
              </a:solidFill>
            </a:endParaRP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p:txBody>
      </p:sp>
      <p:pic>
        <p:nvPicPr>
          <p:cNvPr id="13" name="Picture 12" descr="New HNS Logo">
            <a:extLst>
              <a:ext uri="{FF2B5EF4-FFF2-40B4-BE49-F238E27FC236}">
                <a16:creationId xmlns:a16="http://schemas.microsoft.com/office/drawing/2014/main" id="{6BB84E68-E17E-1C45-A918-382A96DDD9C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71419" y="375134"/>
            <a:ext cx="966919" cy="449511"/>
          </a:xfrm>
          <a:prstGeom prst="rect">
            <a:avLst/>
          </a:prstGeom>
          <a:noFill/>
        </p:spPr>
      </p:pic>
      <p:pic>
        <p:nvPicPr>
          <p:cNvPr id="14" name="Picture 13" descr="Text&#10;&#10;Description automatically generated">
            <a:extLst>
              <a:ext uri="{FF2B5EF4-FFF2-40B4-BE49-F238E27FC236}">
                <a16:creationId xmlns:a16="http://schemas.microsoft.com/office/drawing/2014/main" id="{1094C0A1-DBD7-6E4B-89F5-4E5092178D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4779" y="368424"/>
            <a:ext cx="1090616" cy="449511"/>
          </a:xfrm>
          <a:prstGeom prst="rect">
            <a:avLst/>
          </a:prstGeom>
        </p:spPr>
      </p:pic>
      <p:pic>
        <p:nvPicPr>
          <p:cNvPr id="15" name="Picture 14" descr="Icon&#10;&#10;Description automatically generated">
            <a:extLst>
              <a:ext uri="{FF2B5EF4-FFF2-40B4-BE49-F238E27FC236}">
                <a16:creationId xmlns:a16="http://schemas.microsoft.com/office/drawing/2014/main" id="{ECD2A35A-B068-B34A-9857-01244464F0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194" y="375134"/>
            <a:ext cx="794924" cy="449511"/>
          </a:xfrm>
          <a:prstGeom prst="rect">
            <a:avLst/>
          </a:prstGeom>
        </p:spPr>
      </p:pic>
      <p:sp>
        <p:nvSpPr>
          <p:cNvPr id="17" name="TextBox 16">
            <a:extLst>
              <a:ext uri="{FF2B5EF4-FFF2-40B4-BE49-F238E27FC236}">
                <a16:creationId xmlns:a16="http://schemas.microsoft.com/office/drawing/2014/main" id="{732F291F-A664-F343-B54B-7A48EC631C7F}"/>
              </a:ext>
            </a:extLst>
          </p:cNvPr>
          <p:cNvSpPr txBox="1"/>
          <p:nvPr/>
        </p:nvSpPr>
        <p:spPr>
          <a:xfrm>
            <a:off x="7764074" y="1333194"/>
            <a:ext cx="4250595" cy="1200329"/>
          </a:xfrm>
          <a:prstGeom prst="rect">
            <a:avLst/>
          </a:prstGeom>
          <a:noFill/>
        </p:spPr>
        <p:txBody>
          <a:bodyPr wrap="square" rtlCol="0">
            <a:spAutoFit/>
          </a:bodyPr>
          <a:lstStyle/>
          <a:p>
            <a:pPr marL="171450" indent="-171450" algn="just">
              <a:buFont typeface="Wingdings" charset="2"/>
              <a:buChar char="q"/>
            </a:pPr>
            <a:r>
              <a:rPr lang="en-US" sz="1200" b="1" dirty="0"/>
              <a:t>Phase 1</a:t>
            </a:r>
            <a:r>
              <a:rPr lang="en-US" sz="1200" dirty="0"/>
              <a:t>: Literature review and 11 ‘water walks’ with </a:t>
            </a:r>
            <a:r>
              <a:rPr lang="en-GB" sz="1200" dirty="0"/>
              <a:t>organisational representatives</a:t>
            </a:r>
            <a:r>
              <a:rPr lang="en-US" sz="1200" dirty="0"/>
              <a:t> involved in CWG in Scotland.</a:t>
            </a:r>
          </a:p>
          <a:p>
            <a:pPr marL="171450" indent="-171450" algn="just">
              <a:buFont typeface="Wingdings" charset="2"/>
              <a:buChar char="q"/>
            </a:pPr>
            <a:r>
              <a:rPr lang="en-US" sz="1200" b="1" dirty="0"/>
              <a:t>Phase 2</a:t>
            </a:r>
            <a:r>
              <a:rPr lang="en-US" sz="1200" dirty="0"/>
              <a:t>: Observations in water governance processes and 20 interviews with water professionals (</a:t>
            </a:r>
            <a:r>
              <a:rPr lang="en-US" sz="1200" b="1" dirty="0"/>
              <a:t>Figure 1</a:t>
            </a:r>
            <a:r>
              <a:rPr lang="en-US" sz="1200" dirty="0"/>
              <a:t>)</a:t>
            </a:r>
          </a:p>
          <a:p>
            <a:pPr marL="171450" indent="-171450" algn="just">
              <a:buFont typeface="Wingdings" charset="2"/>
              <a:buChar char="q"/>
            </a:pPr>
            <a:r>
              <a:rPr lang="en-US" sz="1200" b="1" dirty="0"/>
              <a:t>Phase 3</a:t>
            </a:r>
            <a:r>
              <a:rPr lang="en-US" sz="1200" dirty="0"/>
              <a:t>: Focus groups to understanding water governance from the community perspective (to begin later in 2021)</a:t>
            </a:r>
          </a:p>
        </p:txBody>
      </p:sp>
      <p:sp>
        <p:nvSpPr>
          <p:cNvPr id="18" name="TextBox 17">
            <a:extLst>
              <a:ext uri="{FF2B5EF4-FFF2-40B4-BE49-F238E27FC236}">
                <a16:creationId xmlns:a16="http://schemas.microsoft.com/office/drawing/2014/main" id="{1B66D598-D691-8047-AFAC-4A25BB732077}"/>
              </a:ext>
            </a:extLst>
          </p:cNvPr>
          <p:cNvSpPr txBox="1"/>
          <p:nvPr/>
        </p:nvSpPr>
        <p:spPr>
          <a:xfrm>
            <a:off x="1274189" y="1489685"/>
            <a:ext cx="184731" cy="369332"/>
          </a:xfrm>
          <a:prstGeom prst="rect">
            <a:avLst/>
          </a:prstGeom>
          <a:noFill/>
        </p:spPr>
        <p:txBody>
          <a:bodyPr wrap="none" rtlCol="0">
            <a:spAutoFit/>
          </a:bodyPr>
          <a:lstStyle/>
          <a:p>
            <a:endParaRPr lang="en-GB" dirty="0"/>
          </a:p>
        </p:txBody>
      </p:sp>
      <p:sp>
        <p:nvSpPr>
          <p:cNvPr id="24" name="Rectangle 23">
            <a:extLst>
              <a:ext uri="{FF2B5EF4-FFF2-40B4-BE49-F238E27FC236}">
                <a16:creationId xmlns:a16="http://schemas.microsoft.com/office/drawing/2014/main" id="{A59E07FB-9CDA-AA4B-A33A-8A211B0EB201}"/>
              </a:ext>
            </a:extLst>
          </p:cNvPr>
          <p:cNvSpPr/>
          <p:nvPr/>
        </p:nvSpPr>
        <p:spPr>
          <a:xfrm>
            <a:off x="7764074" y="1047421"/>
            <a:ext cx="2060374" cy="369332"/>
          </a:xfrm>
          <a:prstGeom prst="rect">
            <a:avLst/>
          </a:prstGeom>
        </p:spPr>
        <p:txBody>
          <a:bodyPr wrap="square">
            <a:spAutoFit/>
          </a:bodyPr>
          <a:lstStyle/>
          <a:p>
            <a:r>
              <a:rPr lang="en-GB" b="1" dirty="0">
                <a:solidFill>
                  <a:srgbClr val="0070C0"/>
                </a:solidFill>
              </a:rPr>
              <a:t>Methods</a:t>
            </a:r>
          </a:p>
        </p:txBody>
      </p:sp>
      <p:sp>
        <p:nvSpPr>
          <p:cNvPr id="47" name="TextBox 46">
            <a:extLst>
              <a:ext uri="{FF2B5EF4-FFF2-40B4-BE49-F238E27FC236}">
                <a16:creationId xmlns:a16="http://schemas.microsoft.com/office/drawing/2014/main" id="{0DFB1A74-423C-D24A-AFB5-3EFD00E24D95}"/>
              </a:ext>
            </a:extLst>
          </p:cNvPr>
          <p:cNvSpPr txBox="1"/>
          <p:nvPr/>
        </p:nvSpPr>
        <p:spPr>
          <a:xfrm>
            <a:off x="139062" y="1050450"/>
            <a:ext cx="7571497" cy="1846659"/>
          </a:xfrm>
          <a:prstGeom prst="rect">
            <a:avLst/>
          </a:prstGeom>
          <a:noFill/>
        </p:spPr>
        <p:txBody>
          <a:bodyPr wrap="square" rtlCol="0">
            <a:spAutoFit/>
          </a:bodyPr>
          <a:lstStyle/>
          <a:p>
            <a:r>
              <a:rPr lang="en-GB" b="1" dirty="0">
                <a:solidFill>
                  <a:srgbClr val="0070C0"/>
                </a:solidFill>
              </a:rPr>
              <a:t>Introduction</a:t>
            </a:r>
          </a:p>
          <a:p>
            <a:pPr algn="just"/>
            <a:r>
              <a:rPr lang="en-GB" sz="1200" dirty="0"/>
              <a:t>Communities matter in water governance. However, in Scotland water is a highly technical field, responsibilities are dispersed across regulatory and governmental bodies, and historically people are removed from the management and governance of water. My doctoral research focuses on community involvement in water governance (CWG) and aims to:</a:t>
            </a:r>
          </a:p>
          <a:p>
            <a:pPr marL="171450" indent="-171450" algn="just">
              <a:buFont typeface="Arial" panose="020B0604020202020204" pitchFamily="34" charset="0"/>
              <a:buChar char="•"/>
            </a:pPr>
            <a:r>
              <a:rPr lang="en-GB" sz="1200" dirty="0"/>
              <a:t>Map and categorise the potential roles of communities in water governance;</a:t>
            </a:r>
          </a:p>
          <a:p>
            <a:pPr marL="171450" indent="-171450" algn="just">
              <a:buFont typeface="Arial" panose="020B0604020202020204" pitchFamily="34" charset="0"/>
              <a:buChar char="•"/>
            </a:pPr>
            <a:r>
              <a:rPr lang="en-GB" sz="1200" dirty="0"/>
              <a:t>Explain how communities and their role in the water environment is understood by practitioners;</a:t>
            </a:r>
          </a:p>
          <a:p>
            <a:pPr marL="171450" indent="-171450" algn="just">
              <a:buFont typeface="Arial" panose="020B0604020202020204" pitchFamily="34" charset="0"/>
              <a:buChar char="•"/>
            </a:pPr>
            <a:r>
              <a:rPr lang="en-GB" sz="1200" dirty="0"/>
              <a:t>Interrogate how communities understand water governance and what shapes their involvement; and</a:t>
            </a:r>
          </a:p>
          <a:p>
            <a:pPr marL="171450" indent="-171450" algn="just">
              <a:buFont typeface="Arial" panose="020B0604020202020204" pitchFamily="34" charset="0"/>
              <a:buChar char="•"/>
            </a:pPr>
            <a:r>
              <a:rPr lang="en-GB" sz="1200" dirty="0"/>
              <a:t>Explore the implications for community involvement in governance in Scotland.</a:t>
            </a:r>
          </a:p>
        </p:txBody>
      </p:sp>
      <p:sp>
        <p:nvSpPr>
          <p:cNvPr id="25" name="TextBox 24">
            <a:extLst>
              <a:ext uri="{FF2B5EF4-FFF2-40B4-BE49-F238E27FC236}">
                <a16:creationId xmlns:a16="http://schemas.microsoft.com/office/drawing/2014/main" id="{B59F2B77-1D35-4443-8314-13D39505ACD1}"/>
              </a:ext>
            </a:extLst>
          </p:cNvPr>
          <p:cNvSpPr txBox="1"/>
          <p:nvPr/>
        </p:nvSpPr>
        <p:spPr>
          <a:xfrm>
            <a:off x="4709013" y="3214682"/>
            <a:ext cx="1276829" cy="1200329"/>
          </a:xfrm>
          <a:prstGeom prst="rect">
            <a:avLst/>
          </a:prstGeom>
          <a:noFill/>
        </p:spPr>
        <p:txBody>
          <a:bodyPr wrap="square" rtlCol="0">
            <a:spAutoFit/>
          </a:bodyPr>
          <a:lstStyle/>
          <a:p>
            <a:r>
              <a:rPr lang="en-GB" sz="1200" b="1" dirty="0"/>
              <a:t>Figure 1</a:t>
            </a:r>
            <a:r>
              <a:rPr lang="en-GB" sz="1200" dirty="0"/>
              <a:t>: Explaining challenges of community water governance.</a:t>
            </a:r>
          </a:p>
        </p:txBody>
      </p:sp>
      <p:sp>
        <p:nvSpPr>
          <p:cNvPr id="48" name="TextBox 47">
            <a:extLst>
              <a:ext uri="{FF2B5EF4-FFF2-40B4-BE49-F238E27FC236}">
                <a16:creationId xmlns:a16="http://schemas.microsoft.com/office/drawing/2014/main" id="{832E8992-DFF6-2A4B-8990-E3149EF4A346}"/>
              </a:ext>
            </a:extLst>
          </p:cNvPr>
          <p:cNvSpPr txBox="1"/>
          <p:nvPr/>
        </p:nvSpPr>
        <p:spPr>
          <a:xfrm>
            <a:off x="191098" y="3122350"/>
            <a:ext cx="4347448" cy="2769989"/>
          </a:xfrm>
          <a:prstGeom prst="rect">
            <a:avLst/>
          </a:prstGeom>
          <a:noFill/>
        </p:spPr>
        <p:txBody>
          <a:bodyPr wrap="square" rtlCol="0">
            <a:spAutoFit/>
          </a:bodyPr>
          <a:lstStyle/>
          <a:p>
            <a:r>
              <a:rPr lang="en-GB" b="1" dirty="0">
                <a:solidFill>
                  <a:srgbClr val="0070C0"/>
                </a:solidFill>
              </a:rPr>
              <a:t>Results </a:t>
            </a:r>
          </a:p>
          <a:p>
            <a:pPr algn="just"/>
            <a:r>
              <a:rPr lang="en-GB" sz="1200" dirty="0"/>
              <a:t>The results on this poster relate to </a:t>
            </a:r>
            <a:r>
              <a:rPr lang="en-GB" sz="1200" b="1" dirty="0"/>
              <a:t>phase 2 </a:t>
            </a:r>
            <a:r>
              <a:rPr lang="en-GB" sz="1200" dirty="0"/>
              <a:t>of this project only.  It focused on analysing the experiences of those who work directly with communities in a range of organisations including Local Authorities, Sepa and Scottish Water. </a:t>
            </a:r>
          </a:p>
          <a:p>
            <a:pPr algn="just"/>
            <a:endParaRPr lang="en-GB" sz="1200" b="1" dirty="0"/>
          </a:p>
          <a:p>
            <a:pPr algn="just"/>
            <a:r>
              <a:rPr lang="en-GB" sz="1200" b="1" dirty="0"/>
              <a:t>Figure 1 </a:t>
            </a:r>
            <a:r>
              <a:rPr lang="en-GB" sz="1200" dirty="0"/>
              <a:t>illustrates that Interactions with communities often do not have the desired affects for a number of reasons. </a:t>
            </a:r>
          </a:p>
          <a:p>
            <a:pPr algn="just"/>
            <a:endParaRPr lang="en-GB" sz="1200" dirty="0"/>
          </a:p>
          <a:p>
            <a:pPr algn="just"/>
            <a:r>
              <a:rPr lang="en-GB" sz="1200" dirty="0"/>
              <a:t>I outline some examples of ‘circuit breakers’. These interventions may help overcome the challenges associated with CWG. Some of these interventions are currently being discussed and implemented in public organisations responsible for water governance in Scotland.</a:t>
            </a:r>
            <a:endParaRPr lang="en-GB" dirty="0"/>
          </a:p>
        </p:txBody>
      </p:sp>
      <p:sp>
        <p:nvSpPr>
          <p:cNvPr id="55" name="TextBox 54">
            <a:extLst>
              <a:ext uri="{FF2B5EF4-FFF2-40B4-BE49-F238E27FC236}">
                <a16:creationId xmlns:a16="http://schemas.microsoft.com/office/drawing/2014/main" id="{B9A73A30-CF73-2A4E-94FA-303C84907266}"/>
              </a:ext>
            </a:extLst>
          </p:cNvPr>
          <p:cNvSpPr txBox="1"/>
          <p:nvPr/>
        </p:nvSpPr>
        <p:spPr>
          <a:xfrm>
            <a:off x="141223" y="6317041"/>
            <a:ext cx="5206205" cy="461665"/>
          </a:xfrm>
          <a:prstGeom prst="rect">
            <a:avLst/>
          </a:prstGeom>
          <a:noFill/>
          <a:ln>
            <a:solidFill>
              <a:schemeClr val="tx1"/>
            </a:solidFill>
          </a:ln>
        </p:spPr>
        <p:txBody>
          <a:bodyPr wrap="square" rtlCol="0">
            <a:spAutoFit/>
          </a:bodyPr>
          <a:lstStyle/>
          <a:p>
            <a:r>
              <a:rPr lang="en-GB" sz="1200" b="1" dirty="0"/>
              <a:t>Acknowledgements: </a:t>
            </a:r>
            <a:r>
              <a:rPr lang="en-GB" sz="1200" dirty="0"/>
              <a:t>Thank you to my supervisors for their guidance, and the Hydro Nation Scholars programme for funding this work.</a:t>
            </a:r>
          </a:p>
        </p:txBody>
      </p:sp>
      <p:pic>
        <p:nvPicPr>
          <p:cNvPr id="5" name="Picture 4" descr="Text&#10;&#10;Description automatically generated">
            <a:extLst>
              <a:ext uri="{FF2B5EF4-FFF2-40B4-BE49-F238E27FC236}">
                <a16:creationId xmlns:a16="http://schemas.microsoft.com/office/drawing/2014/main" id="{9F3E1D6C-C4C3-B942-997D-659C2B274490}"/>
              </a:ext>
            </a:extLst>
          </p:cNvPr>
          <p:cNvPicPr>
            <a:picLocks noChangeAspect="1"/>
          </p:cNvPicPr>
          <p:nvPr/>
        </p:nvPicPr>
        <p:blipFill>
          <a:blip r:embed="rId5"/>
          <a:stretch>
            <a:fillRect/>
          </a:stretch>
        </p:blipFill>
        <p:spPr>
          <a:xfrm>
            <a:off x="5677853" y="3199429"/>
            <a:ext cx="6437233" cy="3658571"/>
          </a:xfrm>
          <a:prstGeom prst="rect">
            <a:avLst/>
          </a:prstGeom>
        </p:spPr>
      </p:pic>
    </p:spTree>
    <p:extLst>
      <p:ext uri="{BB962C8B-B14F-4D97-AF65-F5344CB8AC3E}">
        <p14:creationId xmlns:p14="http://schemas.microsoft.com/office/powerpoint/2010/main" val="2232850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2962</TotalTime>
  <Words>349</Words>
  <Application>Microsoft Macintosh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Holstead</dc:creator>
  <cp:lastModifiedBy>Kirsty Holstead</cp:lastModifiedBy>
  <cp:revision>32</cp:revision>
  <dcterms:created xsi:type="dcterms:W3CDTF">2021-02-14T20:51:42Z</dcterms:created>
  <dcterms:modified xsi:type="dcterms:W3CDTF">2021-03-01T19:48:55Z</dcterms:modified>
</cp:coreProperties>
</file>