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0"/>
  </p:notesMasterIdLst>
  <p:sldIdLst>
    <p:sldId id="258" r:id="rId3"/>
    <p:sldId id="276" r:id="rId4"/>
    <p:sldId id="277" r:id="rId5"/>
    <p:sldId id="270" r:id="rId6"/>
    <p:sldId id="260" r:id="rId7"/>
    <p:sldId id="27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71818"/>
  </p:normalViewPr>
  <p:slideViewPr>
    <p:cSldViewPr snapToGrid="0">
      <p:cViewPr varScale="1">
        <p:scale>
          <a:sx n="80" d="100"/>
          <a:sy n="80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4263-A2B1-F244-A458-D89F0C638D5E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45E66EF7-A8B6-0844-825D-33563EE3B4C9}">
      <dgm:prSet phldrT="[Text]" custT="1"/>
      <dgm:spPr/>
      <dgm:t>
        <a:bodyPr/>
        <a:lstStyle/>
        <a:p>
          <a:r>
            <a:rPr lang="en-GB" sz="1400" b="1" dirty="0"/>
            <a:t>Policy and governance  studies</a:t>
          </a:r>
        </a:p>
        <a:p>
          <a:r>
            <a:rPr lang="en-GB" sz="1400" b="1" dirty="0"/>
            <a:t> </a:t>
          </a:r>
          <a:r>
            <a:rPr lang="en-GB" sz="1400" dirty="0"/>
            <a:t>(</a:t>
          </a:r>
          <a:r>
            <a:rPr lang="en-GB" sz="1400" dirty="0" err="1"/>
            <a:t>Yanow</a:t>
          </a:r>
          <a:r>
            <a:rPr lang="en-GB" sz="1400" dirty="0"/>
            <a:t> and Schwartz-Shea 2006, </a:t>
          </a:r>
          <a:r>
            <a:rPr lang="en-GB" sz="1400" dirty="0" err="1"/>
            <a:t>Bevir</a:t>
          </a:r>
          <a:r>
            <a:rPr lang="en-GB" sz="1400" dirty="0"/>
            <a:t>, 2002, 2020; </a:t>
          </a:r>
          <a:r>
            <a:rPr lang="en-GB" sz="1400" dirty="0" err="1"/>
            <a:t>Wagenaar</a:t>
          </a:r>
          <a:r>
            <a:rPr lang="en-GB" sz="1400" dirty="0"/>
            <a:t>, 2007)	</a:t>
          </a:r>
        </a:p>
      </dgm:t>
    </dgm:pt>
    <dgm:pt modelId="{B610315B-ECF3-BE48-92E2-A75BFFDDE1EE}" type="parTrans" cxnId="{0935A5DF-4B99-7748-9AA1-7DE273CB6FB5}">
      <dgm:prSet/>
      <dgm:spPr/>
      <dgm:t>
        <a:bodyPr/>
        <a:lstStyle/>
        <a:p>
          <a:endParaRPr lang="en-GB"/>
        </a:p>
      </dgm:t>
    </dgm:pt>
    <dgm:pt modelId="{016EBF17-038B-0741-B41E-B6AC60349EC6}" type="sibTrans" cxnId="{0935A5DF-4B99-7748-9AA1-7DE273CB6FB5}">
      <dgm:prSet/>
      <dgm:spPr/>
      <dgm:t>
        <a:bodyPr/>
        <a:lstStyle/>
        <a:p>
          <a:endParaRPr lang="en-GB"/>
        </a:p>
      </dgm:t>
    </dgm:pt>
    <dgm:pt modelId="{C9B2B84C-37F8-344B-A458-E0FFD6AB241E}">
      <dgm:prSet phldrT="[Text]" custT="1"/>
      <dgm:spPr/>
      <dgm:t>
        <a:bodyPr/>
        <a:lstStyle/>
        <a:p>
          <a:r>
            <a:rPr lang="en-GB" sz="1400" b="1" dirty="0"/>
            <a:t>Social studies of water</a:t>
          </a:r>
        </a:p>
        <a:p>
          <a:r>
            <a:rPr lang="en-GB" sz="1400" dirty="0"/>
            <a:t>(Sharpe, 2017; </a:t>
          </a:r>
          <a:r>
            <a:rPr lang="en-GB" sz="1400" dirty="0" err="1"/>
            <a:t>Hoolohan</a:t>
          </a:r>
          <a:r>
            <a:rPr lang="en-GB" sz="1400" dirty="0"/>
            <a:t> and Browne, 2018)</a:t>
          </a:r>
        </a:p>
      </dgm:t>
    </dgm:pt>
    <dgm:pt modelId="{1DD666DC-4DD1-E94E-AB15-3C3D648B5ED7}" type="parTrans" cxnId="{32AAE9ED-EFF0-D04D-98B7-11113DB6ADBC}">
      <dgm:prSet/>
      <dgm:spPr/>
      <dgm:t>
        <a:bodyPr/>
        <a:lstStyle/>
        <a:p>
          <a:endParaRPr lang="en-GB"/>
        </a:p>
      </dgm:t>
    </dgm:pt>
    <dgm:pt modelId="{CDF65706-10D5-9C49-9EB1-0F9073E10A44}" type="sibTrans" cxnId="{32AAE9ED-EFF0-D04D-98B7-11113DB6ADBC}">
      <dgm:prSet/>
      <dgm:spPr/>
      <dgm:t>
        <a:bodyPr/>
        <a:lstStyle/>
        <a:p>
          <a:endParaRPr lang="en-GB"/>
        </a:p>
      </dgm:t>
    </dgm:pt>
    <dgm:pt modelId="{D72C875B-1472-174B-B411-F3513E73B155}">
      <dgm:prSet phldrT="[Text]" custT="1"/>
      <dgm:spPr/>
      <dgm:t>
        <a:bodyPr/>
        <a:lstStyle/>
        <a:p>
          <a:pPr algn="ctr"/>
          <a:r>
            <a:rPr lang="en-GB" sz="1400" b="1" dirty="0"/>
            <a:t>Public Administration</a:t>
          </a:r>
        </a:p>
        <a:p>
          <a:pPr algn="ctr"/>
          <a:r>
            <a:rPr lang="en-GB" sz="1400" dirty="0"/>
            <a:t>(Lipsky, 1980; </a:t>
          </a:r>
          <a:r>
            <a:rPr lang="en-GB" sz="1400" dirty="0" err="1"/>
            <a:t>Hupe</a:t>
          </a:r>
          <a:r>
            <a:rPr lang="en-GB" sz="1400" dirty="0"/>
            <a:t> and Hill, 2006)		</a:t>
          </a:r>
        </a:p>
      </dgm:t>
    </dgm:pt>
    <dgm:pt modelId="{A115214D-DA44-C14B-B5F5-7E61F87661E8}" type="parTrans" cxnId="{DB414666-B5E2-8C4E-9161-4DC1C2DD429F}">
      <dgm:prSet/>
      <dgm:spPr/>
      <dgm:t>
        <a:bodyPr/>
        <a:lstStyle/>
        <a:p>
          <a:endParaRPr lang="en-GB"/>
        </a:p>
      </dgm:t>
    </dgm:pt>
    <dgm:pt modelId="{2D677389-7F7C-1A4D-A9BE-2C31647757F3}" type="sibTrans" cxnId="{DB414666-B5E2-8C4E-9161-4DC1C2DD429F}">
      <dgm:prSet/>
      <dgm:spPr/>
      <dgm:t>
        <a:bodyPr/>
        <a:lstStyle/>
        <a:p>
          <a:endParaRPr lang="en-GB"/>
        </a:p>
      </dgm:t>
    </dgm:pt>
    <dgm:pt modelId="{213C304D-9BE4-B345-9BE9-EA2C5A44678A}" type="pres">
      <dgm:prSet presAssocID="{C1134263-A2B1-F244-A458-D89F0C638D5E}" presName="compositeShape" presStyleCnt="0">
        <dgm:presLayoutVars>
          <dgm:chMax val="7"/>
          <dgm:dir/>
          <dgm:resizeHandles val="exact"/>
        </dgm:presLayoutVars>
      </dgm:prSet>
      <dgm:spPr/>
    </dgm:pt>
    <dgm:pt modelId="{DDFC1664-2CD9-944D-B112-7CAF6A4B3E1A}" type="pres">
      <dgm:prSet presAssocID="{45E66EF7-A8B6-0844-825D-33563EE3B4C9}" presName="circ1" presStyleLbl="vennNode1" presStyleIdx="0" presStyleCnt="3" custLinFactNeighborX="0" custLinFactNeighborY="-19716"/>
      <dgm:spPr/>
    </dgm:pt>
    <dgm:pt modelId="{3A850151-AF63-0B49-8E91-C9958DA0FBC6}" type="pres">
      <dgm:prSet presAssocID="{45E66EF7-A8B6-0844-825D-33563EE3B4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F3B7BB-8455-6941-95D2-F2C890FA69BE}" type="pres">
      <dgm:prSet presAssocID="{C9B2B84C-37F8-344B-A458-E0FFD6AB241E}" presName="circ2" presStyleLbl="vennNode1" presStyleIdx="1" presStyleCnt="3"/>
      <dgm:spPr/>
    </dgm:pt>
    <dgm:pt modelId="{35B9FF30-64A4-C24C-890D-FF57370CC495}" type="pres">
      <dgm:prSet presAssocID="{C9B2B84C-37F8-344B-A458-E0FFD6AB24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1F89F1-38FD-FA4D-BD55-C4C3A80A1859}" type="pres">
      <dgm:prSet presAssocID="{D72C875B-1472-174B-B411-F3513E73B155}" presName="circ3" presStyleLbl="vennNode1" presStyleIdx="2" presStyleCnt="3"/>
      <dgm:spPr/>
    </dgm:pt>
    <dgm:pt modelId="{B769C5D6-E9B2-5B4E-A38A-A90FA2D19754}" type="pres">
      <dgm:prSet presAssocID="{D72C875B-1472-174B-B411-F3513E73B1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A30700-0B0E-224E-B645-8EB070037E25}" type="presOf" srcId="{45E66EF7-A8B6-0844-825D-33563EE3B4C9}" destId="{DDFC1664-2CD9-944D-B112-7CAF6A4B3E1A}" srcOrd="0" destOrd="0" presId="urn:microsoft.com/office/officeart/2005/8/layout/venn1"/>
    <dgm:cxn modelId="{63678437-70E9-1C40-9851-1735DB0EDB77}" type="presOf" srcId="{45E66EF7-A8B6-0844-825D-33563EE3B4C9}" destId="{3A850151-AF63-0B49-8E91-C9958DA0FBC6}" srcOrd="1" destOrd="0" presId="urn:microsoft.com/office/officeart/2005/8/layout/venn1"/>
    <dgm:cxn modelId="{DB414666-B5E2-8C4E-9161-4DC1C2DD429F}" srcId="{C1134263-A2B1-F244-A458-D89F0C638D5E}" destId="{D72C875B-1472-174B-B411-F3513E73B155}" srcOrd="2" destOrd="0" parTransId="{A115214D-DA44-C14B-B5F5-7E61F87661E8}" sibTransId="{2D677389-7F7C-1A4D-A9BE-2C31647757F3}"/>
    <dgm:cxn modelId="{764FAC85-1CB6-CD43-8475-1DD8506F1CB7}" type="presOf" srcId="{C9B2B84C-37F8-344B-A458-E0FFD6AB241E}" destId="{35B9FF30-64A4-C24C-890D-FF57370CC495}" srcOrd="1" destOrd="0" presId="urn:microsoft.com/office/officeart/2005/8/layout/venn1"/>
    <dgm:cxn modelId="{84D0ADAE-9B13-6043-89F6-370C4B77C6DE}" type="presOf" srcId="{D72C875B-1472-174B-B411-F3513E73B155}" destId="{311F89F1-38FD-FA4D-BD55-C4C3A80A1859}" srcOrd="0" destOrd="0" presId="urn:microsoft.com/office/officeart/2005/8/layout/venn1"/>
    <dgm:cxn modelId="{F2194BCF-51AB-6749-A776-3A94BFA61B23}" type="presOf" srcId="{C9B2B84C-37F8-344B-A458-E0FFD6AB241E}" destId="{79F3B7BB-8455-6941-95D2-F2C890FA69BE}" srcOrd="0" destOrd="0" presId="urn:microsoft.com/office/officeart/2005/8/layout/venn1"/>
    <dgm:cxn modelId="{0935A5DF-4B99-7748-9AA1-7DE273CB6FB5}" srcId="{C1134263-A2B1-F244-A458-D89F0C638D5E}" destId="{45E66EF7-A8B6-0844-825D-33563EE3B4C9}" srcOrd="0" destOrd="0" parTransId="{B610315B-ECF3-BE48-92E2-A75BFFDDE1EE}" sibTransId="{016EBF17-038B-0741-B41E-B6AC60349EC6}"/>
    <dgm:cxn modelId="{32AAE9ED-EFF0-D04D-98B7-11113DB6ADBC}" srcId="{C1134263-A2B1-F244-A458-D89F0C638D5E}" destId="{C9B2B84C-37F8-344B-A458-E0FFD6AB241E}" srcOrd="1" destOrd="0" parTransId="{1DD666DC-4DD1-E94E-AB15-3C3D648B5ED7}" sibTransId="{CDF65706-10D5-9C49-9EB1-0F9073E10A44}"/>
    <dgm:cxn modelId="{6BF3B2F4-EFB4-824B-9CB6-E701CB1C05FD}" type="presOf" srcId="{D72C875B-1472-174B-B411-F3513E73B155}" destId="{B769C5D6-E9B2-5B4E-A38A-A90FA2D19754}" srcOrd="1" destOrd="0" presId="urn:microsoft.com/office/officeart/2005/8/layout/venn1"/>
    <dgm:cxn modelId="{B34089FC-0E3E-AE46-9458-32C0836F4C22}" type="presOf" srcId="{C1134263-A2B1-F244-A458-D89F0C638D5E}" destId="{213C304D-9BE4-B345-9BE9-EA2C5A44678A}" srcOrd="0" destOrd="0" presId="urn:microsoft.com/office/officeart/2005/8/layout/venn1"/>
    <dgm:cxn modelId="{481058BC-A9B3-624A-83F9-FB963860689F}" type="presParOf" srcId="{213C304D-9BE4-B345-9BE9-EA2C5A44678A}" destId="{DDFC1664-2CD9-944D-B112-7CAF6A4B3E1A}" srcOrd="0" destOrd="0" presId="urn:microsoft.com/office/officeart/2005/8/layout/venn1"/>
    <dgm:cxn modelId="{87B97C56-FBB2-C440-8992-874DC77068AC}" type="presParOf" srcId="{213C304D-9BE4-B345-9BE9-EA2C5A44678A}" destId="{3A850151-AF63-0B49-8E91-C9958DA0FBC6}" srcOrd="1" destOrd="0" presId="urn:microsoft.com/office/officeart/2005/8/layout/venn1"/>
    <dgm:cxn modelId="{C3EECE71-6BEA-4E4F-A0A4-A02901152DFE}" type="presParOf" srcId="{213C304D-9BE4-B345-9BE9-EA2C5A44678A}" destId="{79F3B7BB-8455-6941-95D2-F2C890FA69BE}" srcOrd="2" destOrd="0" presId="urn:microsoft.com/office/officeart/2005/8/layout/venn1"/>
    <dgm:cxn modelId="{01B24E89-EF75-F14D-AB6B-668387812D1A}" type="presParOf" srcId="{213C304D-9BE4-B345-9BE9-EA2C5A44678A}" destId="{35B9FF30-64A4-C24C-890D-FF57370CC495}" srcOrd="3" destOrd="0" presId="urn:microsoft.com/office/officeart/2005/8/layout/venn1"/>
    <dgm:cxn modelId="{287B37F7-5236-504A-A29A-9DDA08F9FB30}" type="presParOf" srcId="{213C304D-9BE4-B345-9BE9-EA2C5A44678A}" destId="{311F89F1-38FD-FA4D-BD55-C4C3A80A1859}" srcOrd="4" destOrd="0" presId="urn:microsoft.com/office/officeart/2005/8/layout/venn1"/>
    <dgm:cxn modelId="{17C30112-8B85-7045-88F4-1DD0A7BBC66B}" type="presParOf" srcId="{213C304D-9BE4-B345-9BE9-EA2C5A44678A}" destId="{B769C5D6-E9B2-5B4E-A38A-A90FA2D197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1664-2CD9-944D-B112-7CAF6A4B3E1A}">
      <dsp:nvSpPr>
        <dsp:cNvPr id="0" name=""/>
        <dsp:cNvSpPr/>
      </dsp:nvSpPr>
      <dsp:spPr>
        <a:xfrm>
          <a:off x="2025332" y="0"/>
          <a:ext cx="2184448" cy="2184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Policy and governance  studies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 </a:t>
          </a:r>
          <a:r>
            <a:rPr lang="en-GB" sz="1400" kern="1200" dirty="0"/>
            <a:t>(</a:t>
          </a:r>
          <a:r>
            <a:rPr lang="en-GB" sz="1400" kern="1200" dirty="0" err="1"/>
            <a:t>Yanow</a:t>
          </a:r>
          <a:r>
            <a:rPr lang="en-GB" sz="1400" kern="1200" dirty="0"/>
            <a:t> and Schwartz-Shea 2006, </a:t>
          </a:r>
          <a:r>
            <a:rPr lang="en-GB" sz="1400" kern="1200" dirty="0" err="1"/>
            <a:t>Bevir</a:t>
          </a:r>
          <a:r>
            <a:rPr lang="en-GB" sz="1400" kern="1200" dirty="0"/>
            <a:t>, 2002, 2020; </a:t>
          </a:r>
          <a:r>
            <a:rPr lang="en-GB" sz="1400" kern="1200" dirty="0" err="1"/>
            <a:t>Wagenaar</a:t>
          </a:r>
          <a:r>
            <a:rPr lang="en-GB" sz="1400" kern="1200" dirty="0"/>
            <a:t>, 2007)	</a:t>
          </a:r>
        </a:p>
      </dsp:txBody>
      <dsp:txXfrm>
        <a:off x="2316592" y="382278"/>
        <a:ext cx="1601929" cy="983002"/>
      </dsp:txXfrm>
    </dsp:sp>
    <dsp:sp modelId="{79F3B7BB-8455-6941-95D2-F2C890FA69BE}">
      <dsp:nvSpPr>
        <dsp:cNvPr id="0" name=""/>
        <dsp:cNvSpPr/>
      </dsp:nvSpPr>
      <dsp:spPr>
        <a:xfrm>
          <a:off x="2813554" y="1470862"/>
          <a:ext cx="2184448" cy="2184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Social studies of water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(Sharpe, 2017; </a:t>
          </a:r>
          <a:r>
            <a:rPr lang="en-GB" sz="1400" kern="1200" dirty="0" err="1"/>
            <a:t>Hoolohan</a:t>
          </a:r>
          <a:r>
            <a:rPr lang="en-GB" sz="1400" kern="1200" dirty="0"/>
            <a:t> and Browne, 2018)</a:t>
          </a:r>
        </a:p>
      </dsp:txBody>
      <dsp:txXfrm>
        <a:off x="3481631" y="2035178"/>
        <a:ext cx="1310669" cy="1201446"/>
      </dsp:txXfrm>
    </dsp:sp>
    <dsp:sp modelId="{311F89F1-38FD-FA4D-BD55-C4C3A80A1859}">
      <dsp:nvSpPr>
        <dsp:cNvPr id="0" name=""/>
        <dsp:cNvSpPr/>
      </dsp:nvSpPr>
      <dsp:spPr>
        <a:xfrm>
          <a:off x="1237110" y="1470862"/>
          <a:ext cx="2184448" cy="2184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Public Administration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(Lipsky, 1980; </a:t>
          </a:r>
          <a:r>
            <a:rPr lang="en-GB" sz="1400" kern="1200" dirty="0" err="1"/>
            <a:t>Hupe</a:t>
          </a:r>
          <a:r>
            <a:rPr lang="en-GB" sz="1400" kern="1200" dirty="0"/>
            <a:t> and Hill, 2006)		</a:t>
          </a:r>
        </a:p>
      </dsp:txBody>
      <dsp:txXfrm>
        <a:off x="1442812" y="2035178"/>
        <a:ext cx="1310669" cy="120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F1410-8F21-8745-A000-8242AF4A03C9}" type="datetimeFigureOut">
              <a:rPr lang="es-ES_tradnl" smtClean="0"/>
              <a:t>18/3/21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A9E9F-9CF8-AF43-A2B2-167D1617DDB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109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461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23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753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267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95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A9E9F-9CF8-AF43-A2B2-167D1617DDB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290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-9472" y="1298826"/>
            <a:ext cx="12192000" cy="56302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472" y="1196752"/>
            <a:ext cx="12201472" cy="18722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411601"/>
            <a:ext cx="2208245" cy="700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792088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64" y="2420888"/>
            <a:ext cx="8534400" cy="57606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C48D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3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0E48-C19E-484F-B159-7358598A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1F6C-9A9A-4DBF-9E4E-2DCEFD7F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10F5-4459-45DD-9A8E-9C84EF30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9DC9-97B4-4279-9BBD-3B4198F1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D8DB-2B9C-4726-A94B-5DF38F75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3805-9F4B-462D-B552-C934B01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8114-5056-4693-AE2C-346A8C0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AF5F7-602D-4EE4-8A47-7209D04F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9BE87-E69F-4789-A774-ABF9FD59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1CB5-10B9-4E81-8590-9E0A026FD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4CA06-7C7A-4F4D-A942-C82651C9F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868E0-F2B9-4D7D-A56E-615513D5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CB1B0-6B1B-44C9-B69F-733AFB8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438B4-F397-4F8E-B01F-3FEFB9A9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9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1F7E-2E30-4C8B-9DF8-62455BE6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9BDEB-1C73-41DA-9211-EAF15B9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AE020-F16D-424C-A4EF-62AE648B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76A6-B9AA-4263-85DC-320FFB2D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9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B36E3-9252-49E3-B214-89DCFBCA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FD39F-B504-42F2-B025-BD362DE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D1F9-D6C8-4130-BE3B-7FD108F9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3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5350-3A69-4625-A177-F1E32022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7663-5DBC-4979-B869-611701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5D1A2-5DE5-428C-BB9B-7442C3A5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17A8D-0A73-4A06-B1A8-628EE7C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72FA7-FD67-45A4-8E2F-151FB2A5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ED51-2A13-4C6E-B41B-53DC0F6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2C2D-A8F0-46E0-9D85-FE48E459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AA544-5729-422D-BC21-170736923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942A-E7D4-487B-9FEA-C5954FE2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84AF1-F866-46A6-9127-E2B2601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0A67-04CC-46A1-A157-613FA59B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49BD-1F6C-402D-ACCC-8546D944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459-BF71-4D54-8614-688E19A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26E19-633F-4530-B051-AC25DEF2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1C7E-5EEB-4470-8CA1-D893C001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C851-0E52-4E9A-98F7-FBE0E8ED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5A12-1EB3-42B8-B585-144AB79B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5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E120B-D7B6-4551-A3F5-02925C75B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666D9-FC80-4785-859B-5AA91674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B6D5-383D-4348-80B1-96B4B483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F7C6-784A-4053-AB89-E1ABCC7C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1A84-10E1-407D-B6BC-DCA009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2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50649"/>
            <a:ext cx="11640012" cy="4525963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333705" y="1287749"/>
            <a:ext cx="11641667" cy="45545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9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50649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1255747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258218"/>
            <a:ext cx="4224469" cy="454704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250649"/>
            <a:ext cx="6914579" cy="455461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977" y="4797152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03712" y="1412776"/>
            <a:ext cx="5472608" cy="3106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133" y="4581128"/>
            <a:ext cx="7315200" cy="432048"/>
          </a:xfrm>
        </p:spPr>
        <p:txBody>
          <a:bodyPr/>
          <a:lstStyle>
            <a:lvl1pPr marL="0" indent="0" algn="ctr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390A-4D5B-4DDB-A050-27FCA31C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95932-EF01-4485-999C-BF9BC3FF4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F89C-9542-4640-85FF-FC4D2FF0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DB06B-0E4D-44D2-9063-41464763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E661-B2BD-4AD6-9F7E-A2326667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8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1C4E-E010-49C2-ACDC-D0A06A5F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715C-C032-4D78-A1E7-25027613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723-D6DA-4966-95F7-BC4D9A45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7BD98-0A8F-42A9-AECE-1799D35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7F3B-C861-4495-B0CD-F159C966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81C2-6564-44C3-A7EF-0A136B6F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5115-BE5F-4CEA-8F75-54784B97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8433E-87E4-4D18-9815-10B5B007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2A38-C329-4704-99E8-BDB3DE38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021B-75E3-4B5C-AC3D-45DDC656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340769"/>
            <a:ext cx="112519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1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1A49-3202-44A4-B8EB-9EAD7EBE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A92B5-AE51-4AA8-8437-82E1D424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6108-95A4-4D49-9071-A9C6DF7F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A7DB-5808-4383-9D34-C51D71432FBB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9F33-1CEC-4A96-8F46-DEBC7906E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E36D-C514-48DA-86AD-B94C4C7D6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in/hydro-nation-scholars-b75b92142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hydronationscholars.scot/scholars/Kirsty-holstead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hydronationscholars.scot/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2629530"/>
            <a:ext cx="8534400" cy="1401812"/>
          </a:xfrm>
        </p:spPr>
        <p:txBody>
          <a:bodyPr>
            <a:normAutofit/>
          </a:bodyPr>
          <a:lstStyle/>
          <a:p>
            <a:r>
              <a:rPr lang="en-GB" sz="2800" dirty="0"/>
              <a:t>Kirsty Holstead, Shona Russell and Kerry Waylen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35203-CB87-453A-A012-DFC501E25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92" y="187144"/>
            <a:ext cx="2587022" cy="109301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E499DE-D648-3542-88E0-61DFA9663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0"/>
            <a:ext cx="2865392" cy="118100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3089D6A-385E-2447-B9F2-00C9B88CB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65765"/>
            <a:ext cx="1765300" cy="998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593AC-2252-A14F-B76A-F53DA636A762}"/>
              </a:ext>
            </a:extLst>
          </p:cNvPr>
          <p:cNvSpPr txBox="1"/>
          <p:nvPr/>
        </p:nvSpPr>
        <p:spPr>
          <a:xfrm>
            <a:off x="914400" y="1727953"/>
            <a:ext cx="10621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Enacting community water governance in water services: Exploring the experiences of ‘street-level bureaucrats’ in Scotland 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9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B104-561D-874D-814B-7516515A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‘Community’ involvement in water services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143D04D-E27D-B040-95B9-D90FB430D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3" y="4180899"/>
            <a:ext cx="3962401" cy="1173577"/>
          </a:xfrm>
          <a:prstGeom prst="rect">
            <a:avLst/>
          </a:prstGeom>
        </p:spPr>
      </p:pic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11208D2-5089-294E-A84E-4423D37A1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54" y="1861274"/>
            <a:ext cx="3962400" cy="2222500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138228BC-1421-0245-B729-9D4998F54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64" y="1784350"/>
            <a:ext cx="2273300" cy="3276600"/>
          </a:xfrm>
          <a:prstGeom prst="rect">
            <a:avLst/>
          </a:prstGeom>
        </p:spPr>
      </p:pic>
      <p:pic>
        <p:nvPicPr>
          <p:cNvPr id="10" name="Picture 9" descr="Graphical user interface, application, background pattern&#10;&#10;Description automatically generated">
            <a:extLst>
              <a:ext uri="{FF2B5EF4-FFF2-40B4-BE49-F238E27FC236}">
                <a16:creationId xmlns:a16="http://schemas.microsoft.com/office/drawing/2014/main" id="{63FD59CF-F43C-4E49-BFDF-22F9DB54E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8" y="1784350"/>
            <a:ext cx="2565400" cy="3657600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BD0BCADD-280F-DD4F-9ED8-8718283AF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52" y="5200176"/>
            <a:ext cx="1595591" cy="1397176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160A980F-8464-BA4C-BFD0-31ED7BFED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09" y="1784350"/>
            <a:ext cx="2286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3058-F337-2B4D-B89D-7641CDC2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303290"/>
            <a:ext cx="9025003" cy="778098"/>
          </a:xfrm>
        </p:spPr>
        <p:txBody>
          <a:bodyPr>
            <a:normAutofit/>
          </a:bodyPr>
          <a:lstStyle/>
          <a:p>
            <a:r>
              <a:rPr lang="en-GB" dirty="0"/>
              <a:t>The conundrum of ‘street-level bureaucracy’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D0DB-6158-CE4B-9564-F0102BD5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Street level bureaucrats: Front line public sector workers who come into contact with the public in their work (Lipsky, 1980/2010).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High degree of agency</a:t>
            </a:r>
          </a:p>
          <a:p>
            <a:pPr>
              <a:lnSpc>
                <a:spcPct val="100000"/>
              </a:lnSpc>
            </a:pPr>
            <a:r>
              <a:rPr lang="en-GB" dirty="0"/>
              <a:t>Poorly resourced/over reached</a:t>
            </a:r>
          </a:p>
          <a:p>
            <a:pPr>
              <a:lnSpc>
                <a:spcPct val="100000"/>
              </a:lnSpc>
            </a:pPr>
            <a:r>
              <a:rPr lang="en-GB" dirty="0"/>
              <a:t>Conflicting goals and expectations (Should teachers educate and socialise or discipline?)</a:t>
            </a:r>
          </a:p>
          <a:p>
            <a:pPr>
              <a:lnSpc>
                <a:spcPct val="100000"/>
              </a:lnSpc>
            </a:pPr>
            <a:r>
              <a:rPr lang="en-GB" dirty="0"/>
              <a:t>Clients are nonvoluntary so SLBs have other important reference points</a:t>
            </a:r>
          </a:p>
          <a:p>
            <a:pPr>
              <a:lnSpc>
                <a:spcPct val="100000"/>
              </a:lnSpc>
            </a:pPr>
            <a:r>
              <a:rPr lang="en-GB" dirty="0"/>
              <a:t>Advocacy and alienation (tension between them being advocates for people, but are working in a bureaucratic system)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= they employ their agency and judgement to cope with these challenges, leading to action (sometimes informal, not sanctioned, well understood by their organisations).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05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54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856640" cy="778098"/>
          </a:xfrm>
        </p:spPr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28" y="752677"/>
            <a:ext cx="11640012" cy="47072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Key focus:</a:t>
            </a:r>
          </a:p>
          <a:p>
            <a:r>
              <a:rPr lang="en-GB" dirty="0"/>
              <a:t>What do street-level bureaucrats do, why do they do it, and with which outcomes.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Theoretical approach:</a:t>
            </a:r>
            <a:endParaRPr lang="en-GB" dirty="0"/>
          </a:p>
          <a:p>
            <a:r>
              <a:rPr lang="en-GB" dirty="0"/>
              <a:t>Interpretive study (</a:t>
            </a:r>
            <a:r>
              <a:rPr lang="en-GB" dirty="0" err="1"/>
              <a:t>Yanow</a:t>
            </a:r>
            <a:r>
              <a:rPr lang="en-GB" dirty="0"/>
              <a:t> and Schwartz-Shea 2006): interested in how SLBs understand </a:t>
            </a:r>
          </a:p>
          <a:p>
            <a:pPr marL="0" indent="0">
              <a:buNone/>
            </a:pPr>
            <a:r>
              <a:rPr lang="en-GB" dirty="0"/>
              <a:t>and make sense of what they are doing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Methods:</a:t>
            </a:r>
          </a:p>
          <a:p>
            <a:r>
              <a:rPr lang="en-GB" dirty="0"/>
              <a:t>Phase 1: 10 x ‘water walks’ with practitioners.</a:t>
            </a:r>
          </a:p>
          <a:p>
            <a:r>
              <a:rPr lang="en-GB" dirty="0"/>
              <a:t>Data collection Phase 2: interviews and observations with practitioners.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8DE6F-0AF6-4467-8D7D-482ACF6EA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399D6F-5864-314C-9A22-2213AE825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458880"/>
              </p:ext>
            </p:extLst>
          </p:nvPr>
        </p:nvGraphicFramePr>
        <p:xfrm>
          <a:off x="6915470" y="2408898"/>
          <a:ext cx="6235114" cy="376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01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0EC5-C097-47FE-B188-0A25896A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43230"/>
            <a:ext cx="9025003" cy="778098"/>
          </a:xfrm>
        </p:spPr>
        <p:txBody>
          <a:bodyPr/>
          <a:lstStyle/>
          <a:p>
            <a:r>
              <a:rPr lang="en-GB" dirty="0"/>
              <a:t>Findings: Dilemmas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1703-9DE8-4444-A1B8-C46F86EE1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50649"/>
            <a:ext cx="1053584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7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7200" b="1" dirty="0"/>
              <a:t>1. Managing relationships and resources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7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7200" b="1" dirty="0"/>
              <a:t>2. Varying goals and expectations (with communities and colleagues)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sz="7200" b="1" dirty="0"/>
            </a:br>
            <a:r>
              <a:rPr lang="en-GB" sz="7200" b="1" dirty="0"/>
              <a:t>2.A Diffuse ideas from communities about their role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7200" b="1" dirty="0"/>
              <a:t>2.B Maintaining organisational legitimacy</a:t>
            </a:r>
            <a:endParaRPr lang="en-GB" sz="7200" dirty="0"/>
          </a:p>
          <a:p>
            <a:pPr marL="0" indent="0">
              <a:buNone/>
            </a:pPr>
            <a:r>
              <a:rPr lang="en-GB" sz="7200" b="1" dirty="0"/>
              <a:t>2.C Pressure not to complicate delivery of services</a:t>
            </a:r>
          </a:p>
          <a:p>
            <a:pPr marL="0" indent="0">
              <a:buNone/>
            </a:pPr>
            <a:endParaRPr lang="en-GB" sz="7200" b="1" dirty="0"/>
          </a:p>
          <a:p>
            <a:pPr marL="0" lvl="0" indent="0">
              <a:buNone/>
            </a:pPr>
            <a:r>
              <a:rPr lang="en-GB" sz="7200" b="1" dirty="0"/>
              <a:t>3. ‘Seeing like a community’ vs ‘seeing like a water problem’</a:t>
            </a:r>
          </a:p>
          <a:p>
            <a:pPr marL="0" indent="0">
              <a:lnSpc>
                <a:spcPct val="100000"/>
              </a:lnSpc>
              <a:buNone/>
            </a:pPr>
            <a:endParaRPr lang="en-GB" sz="72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6400" b="1" dirty="0"/>
              <a:t> </a:t>
            </a:r>
            <a:endParaRPr lang="en-GB" sz="6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05F2-359C-44E8-8663-3B349FCCB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7047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59B-8709-0B42-BC13-9934544F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“Gymnastics of the self” (</a:t>
            </a:r>
            <a:r>
              <a:rPr lang="en-GB" dirty="0" err="1"/>
              <a:t>Zacka</a:t>
            </a:r>
            <a:r>
              <a:rPr lang="en-GB" dirty="0"/>
              <a:t>, 2017)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D1AFB-C111-EB4A-BB3D-4298B9919B82}"/>
              </a:ext>
            </a:extLst>
          </p:cNvPr>
          <p:cNvCxnSpPr/>
          <p:nvPr/>
        </p:nvCxnSpPr>
        <p:spPr>
          <a:xfrm>
            <a:off x="5205705" y="2605671"/>
            <a:ext cx="41546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90E4E-DD50-CD42-931F-A4B6891444A2}"/>
              </a:ext>
            </a:extLst>
          </p:cNvPr>
          <p:cNvCxnSpPr/>
          <p:nvPr/>
        </p:nvCxnSpPr>
        <p:spPr>
          <a:xfrm>
            <a:off x="5381666" y="4148702"/>
            <a:ext cx="41546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ED71C9-F0F4-4445-B508-2A081749FBBA}"/>
              </a:ext>
            </a:extLst>
          </p:cNvPr>
          <p:cNvSpPr txBox="1"/>
          <p:nvPr/>
        </p:nvSpPr>
        <p:spPr>
          <a:xfrm>
            <a:off x="3916304" y="1852492"/>
            <a:ext cx="225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Caregiver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5DA8F8-8AFE-ED44-AE2F-C89FC663D7CA}"/>
              </a:ext>
            </a:extLst>
          </p:cNvPr>
          <p:cNvSpPr txBox="1"/>
          <p:nvPr/>
        </p:nvSpPr>
        <p:spPr>
          <a:xfrm>
            <a:off x="3916304" y="3244334"/>
            <a:ext cx="180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Enforcer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B285D-6F86-AE4A-82F9-1C14E25FB334}"/>
              </a:ext>
            </a:extLst>
          </p:cNvPr>
          <p:cNvSpPr txBox="1"/>
          <p:nvPr/>
        </p:nvSpPr>
        <p:spPr>
          <a:xfrm>
            <a:off x="3916304" y="4900823"/>
            <a:ext cx="180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Indifferent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989E2-FEB0-DD4B-9FB7-FDE43FC368A0}"/>
              </a:ext>
            </a:extLst>
          </p:cNvPr>
          <p:cNvSpPr txBox="1"/>
          <p:nvPr/>
        </p:nvSpPr>
        <p:spPr>
          <a:xfrm>
            <a:off x="5381666" y="1164161"/>
            <a:ext cx="4645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Interact as a member of the community</a:t>
            </a:r>
          </a:p>
          <a:p>
            <a:r>
              <a:rPr lang="en-GB" dirty="0"/>
              <a:t>Attentive to particularities of individuals Understanding</a:t>
            </a:r>
          </a:p>
          <a:p>
            <a:r>
              <a:rPr lang="en-GB" dirty="0"/>
              <a:t>See self as embedded in community</a:t>
            </a:r>
          </a:p>
          <a:p>
            <a:r>
              <a:rPr lang="en-GB" dirty="0"/>
              <a:t>Giving emotional support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DF1E0-8D7A-C949-9003-FA8060D2C237}"/>
              </a:ext>
            </a:extLst>
          </p:cNvPr>
          <p:cNvSpPr txBox="1"/>
          <p:nvPr/>
        </p:nvSpPr>
        <p:spPr>
          <a:xfrm>
            <a:off x="5381666" y="2533754"/>
            <a:ext cx="602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r>
              <a:rPr lang="en-GB" dirty="0"/>
              <a:t>Interact as public agents</a:t>
            </a:r>
          </a:p>
          <a:p>
            <a:r>
              <a:rPr lang="en-GB" dirty="0"/>
              <a:t>Concerned with legislation and legal requirements</a:t>
            </a:r>
          </a:p>
          <a:p>
            <a:r>
              <a:rPr lang="en-GB" dirty="0"/>
              <a:t>Feel responsible for protecting the moral spirit of the law</a:t>
            </a:r>
          </a:p>
          <a:p>
            <a:r>
              <a:rPr lang="en-GB" dirty="0"/>
              <a:t>Use legal language and language of responsibility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00040-7FF5-A14A-BBA0-B2870BBE15EE}"/>
              </a:ext>
            </a:extLst>
          </p:cNvPr>
          <p:cNvSpPr txBox="1"/>
          <p:nvPr/>
        </p:nvSpPr>
        <p:spPr>
          <a:xfrm>
            <a:off x="5381666" y="4208326"/>
            <a:ext cx="524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Interact as public officials </a:t>
            </a:r>
          </a:p>
          <a:p>
            <a:r>
              <a:rPr lang="en-GB" dirty="0"/>
              <a:t>Provide information, technical duty</a:t>
            </a:r>
          </a:p>
          <a:p>
            <a:r>
              <a:rPr lang="en-GB" dirty="0"/>
              <a:t>Do not get involved personally</a:t>
            </a:r>
          </a:p>
          <a:p>
            <a:r>
              <a:rPr lang="en-GB" dirty="0"/>
              <a:t>Provide water services.  </a:t>
            </a:r>
          </a:p>
          <a:p>
            <a:r>
              <a:rPr lang="en-GB" dirty="0"/>
              <a:t>Facilitator</a:t>
            </a:r>
          </a:p>
          <a:p>
            <a:r>
              <a:rPr lang="en-GB" dirty="0"/>
              <a:t>Respect, information, technical problem solving.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3590F594-B2B1-AE48-90A3-BD1D8443BF24}"/>
              </a:ext>
            </a:extLst>
          </p:cNvPr>
          <p:cNvSpPr/>
          <p:nvPr/>
        </p:nvSpPr>
        <p:spPr>
          <a:xfrm>
            <a:off x="787789" y="2097326"/>
            <a:ext cx="1589649" cy="1859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47388-7FC3-2644-A36F-744B8CC4D075}"/>
              </a:ext>
            </a:extLst>
          </p:cNvPr>
          <p:cNvSpPr txBox="1"/>
          <p:nvPr/>
        </p:nvSpPr>
        <p:spPr>
          <a:xfrm>
            <a:off x="996329" y="1607021"/>
            <a:ext cx="12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Indifferent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87251-5690-4449-B729-3C71FFC4085A}"/>
              </a:ext>
            </a:extLst>
          </p:cNvPr>
          <p:cNvSpPr txBox="1"/>
          <p:nvPr/>
        </p:nvSpPr>
        <p:spPr>
          <a:xfrm>
            <a:off x="2026770" y="4111963"/>
            <a:ext cx="12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Caregiver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0BD6A-AF3F-3B4C-B4B3-37BE3729F908}"/>
              </a:ext>
            </a:extLst>
          </p:cNvPr>
          <p:cNvSpPr txBox="1"/>
          <p:nvPr/>
        </p:nvSpPr>
        <p:spPr>
          <a:xfrm>
            <a:off x="36088" y="4089357"/>
            <a:ext cx="12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Enforcer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6B09B9-2A84-EE42-A074-9992A9B3D357}"/>
              </a:ext>
            </a:extLst>
          </p:cNvPr>
          <p:cNvSpPr txBox="1"/>
          <p:nvPr/>
        </p:nvSpPr>
        <p:spPr>
          <a:xfrm>
            <a:off x="65786" y="5115433"/>
            <a:ext cx="497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(Adapted from Lipsky, 1980;</a:t>
            </a:r>
          </a:p>
          <a:p>
            <a:r>
              <a:rPr lang="en-GB" dirty="0" err="1"/>
              <a:t>Zacka</a:t>
            </a:r>
            <a:r>
              <a:rPr lang="en-GB" dirty="0"/>
              <a:t>, 2017)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35A4A1-00A3-3F46-AB1C-0ED0F0A5CBEB}"/>
              </a:ext>
            </a:extLst>
          </p:cNvPr>
          <p:cNvCxnSpPr/>
          <p:nvPr/>
        </p:nvCxnSpPr>
        <p:spPr>
          <a:xfrm flipH="1">
            <a:off x="671963" y="2234810"/>
            <a:ext cx="520700" cy="955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E14A2C-98CF-D441-A687-060FBF27DEDA}"/>
              </a:ext>
            </a:extLst>
          </p:cNvPr>
          <p:cNvCxnSpPr>
            <a:cxnSpLocks/>
          </p:cNvCxnSpPr>
          <p:nvPr/>
        </p:nvCxnSpPr>
        <p:spPr>
          <a:xfrm>
            <a:off x="2003224" y="2197600"/>
            <a:ext cx="433335" cy="10014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3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45B3D-B340-4BE0-99CE-8C8BEF713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22311"/>
          <a:stretch/>
        </p:blipFill>
        <p:spPr>
          <a:xfrm>
            <a:off x="5797543" y="256343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AF41FE75-BCBC-4349-A882-99ED547CAF83}"/>
              </a:ext>
            </a:extLst>
          </p:cNvPr>
          <p:cNvSpPr txBox="1">
            <a:spLocks/>
          </p:cNvSpPr>
          <p:nvPr/>
        </p:nvSpPr>
        <p:spPr>
          <a:xfrm>
            <a:off x="451476" y="25618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Clr>
                <a:srgbClr val="799934"/>
              </a:buClr>
              <a:buFont typeface="Arial"/>
              <a:buNone/>
              <a:defRPr sz="2400" b="0" i="0" kern="1200">
                <a:solidFill>
                  <a:srgbClr val="00A0E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99934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2FB902D-83AE-4B62-9CD5-F207A354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006" y="2276364"/>
            <a:ext cx="4436537" cy="27629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www.hydronationscholars.scot/scholars/Kirsty-holstead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@KirstyHolstead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6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linkedin.com/in/hydro-nation-scholars-b75b92142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F9A00-EFE4-49EA-BAFF-E7E1A5EA2B0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991" y="3685338"/>
            <a:ext cx="631190" cy="509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75F47-87A7-4B3C-9D91-29A149BAECA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87" y="4432159"/>
            <a:ext cx="567927" cy="56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E54E1-5DBD-40B9-885D-841ED8FFD8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7" y="5709087"/>
            <a:ext cx="2123337" cy="897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B62CE-BB2D-4D88-AC41-510CBC322B34}"/>
              </a:ext>
            </a:extLst>
          </p:cNvPr>
          <p:cNvSpPr txBox="1"/>
          <p:nvPr/>
        </p:nvSpPr>
        <p:spPr>
          <a:xfrm>
            <a:off x="553991" y="1444558"/>
            <a:ext cx="4979127" cy="77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further information &amp; updates, please contact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/>
              </a:rPr>
              <a:t> (kh38@st-andrews.ac.uk)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06731E2-E0FF-6F4E-9989-CCD162FA2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94" y="5566792"/>
            <a:ext cx="2520989" cy="103905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2C08D59-483F-9446-83B6-0DD14C4C1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18" y="5659035"/>
            <a:ext cx="1765300" cy="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552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for scholars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11189</TotalTime>
  <Words>482</Words>
  <Application>Microsoft Macintosh PowerPoint</Application>
  <PresentationFormat>Widescreen</PresentationFormat>
  <Paragraphs>89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Powerpoint template for scholars 2016</vt:lpstr>
      <vt:lpstr>Office Theme</vt:lpstr>
      <vt:lpstr> </vt:lpstr>
      <vt:lpstr>‘Community’ involvement in water services</vt:lpstr>
      <vt:lpstr>The conundrum of ‘street-level bureaucracy’  </vt:lpstr>
      <vt:lpstr>Approach</vt:lpstr>
      <vt:lpstr>Findings: Dilemmas</vt:lpstr>
      <vt:lpstr>“Gymnastics of the self” (Zacka, 2017)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Dodd</dc:creator>
  <cp:lastModifiedBy>Kirsty Holstead</cp:lastModifiedBy>
  <cp:revision>115</cp:revision>
  <dcterms:created xsi:type="dcterms:W3CDTF">2020-11-20T09:28:03Z</dcterms:created>
  <dcterms:modified xsi:type="dcterms:W3CDTF">2021-03-18T19:45:46Z</dcterms:modified>
</cp:coreProperties>
</file>