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588FC42-463C-4688-96DC-4EFB78386E61}">
          <p14:sldIdLst>
            <p14:sldId id="256"/>
          </p14:sldIdLst>
        </p14:section>
      </p14:sectionLst>
    </p:ex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B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41"/>
  </p:normalViewPr>
  <p:slideViewPr>
    <p:cSldViewPr>
      <p:cViewPr>
        <p:scale>
          <a:sx n="180" d="100"/>
          <a:sy n="180" d="100"/>
        </p:scale>
        <p:origin x="-438" y="25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31F7A2-3B3E-EE46-B533-8602CD593254}"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6951F82F-EE56-0142-8977-54B0354BA0EB}">
      <dgm:prSet phldrT="[Text]" custT="1"/>
      <dgm:spPr/>
      <dgm:t>
        <a:bodyPr/>
        <a:lstStyle/>
        <a:p>
          <a:r>
            <a:rPr lang="en-US" sz="700" b="1" dirty="0" smtClean="0"/>
            <a:t>Meanings: </a:t>
          </a:r>
          <a:r>
            <a:rPr lang="en-US" sz="700" dirty="0" smtClean="0"/>
            <a:t>Cultural conventions, expectation, shared meanings</a:t>
          </a:r>
          <a:endParaRPr lang="en-US" sz="700" dirty="0"/>
        </a:p>
      </dgm:t>
    </dgm:pt>
    <dgm:pt modelId="{9679EC3C-43BB-6941-92E3-AADF438EEBD7}" type="parTrans" cxnId="{339FB91B-0314-EA40-A5A4-19D2128A8350}">
      <dgm:prSet/>
      <dgm:spPr/>
      <dgm:t>
        <a:bodyPr/>
        <a:lstStyle/>
        <a:p>
          <a:endParaRPr lang="en-US"/>
        </a:p>
      </dgm:t>
    </dgm:pt>
    <dgm:pt modelId="{6CC92D88-FC94-BA46-9EA6-F1B0FC13683B}" type="sibTrans" cxnId="{339FB91B-0314-EA40-A5A4-19D2128A8350}">
      <dgm:prSet/>
      <dgm:spPr/>
      <dgm:t>
        <a:bodyPr/>
        <a:lstStyle/>
        <a:p>
          <a:endParaRPr lang="en-US"/>
        </a:p>
      </dgm:t>
    </dgm:pt>
    <dgm:pt modelId="{204895CF-3C4F-9541-928A-20FF639F7F84}">
      <dgm:prSet phldrT="[Text]"/>
      <dgm:spPr/>
      <dgm:t>
        <a:bodyPr/>
        <a:lstStyle/>
        <a:p>
          <a:r>
            <a:rPr lang="en-US" b="1" dirty="0" smtClean="0"/>
            <a:t>Competence: </a:t>
          </a:r>
          <a:r>
            <a:rPr lang="en-US" b="0" dirty="0" smtClean="0"/>
            <a:t>knowledge, embodied skills</a:t>
          </a:r>
          <a:endParaRPr lang="en-US" b="0" dirty="0"/>
        </a:p>
      </dgm:t>
    </dgm:pt>
    <dgm:pt modelId="{550B1B6D-056E-2B43-A2B7-57ECD62A935D}" type="parTrans" cxnId="{A0930C1C-44E8-0C40-B2B7-EC2718BAD4E4}">
      <dgm:prSet/>
      <dgm:spPr/>
      <dgm:t>
        <a:bodyPr/>
        <a:lstStyle/>
        <a:p>
          <a:endParaRPr lang="en-US"/>
        </a:p>
      </dgm:t>
    </dgm:pt>
    <dgm:pt modelId="{8FBA7852-81C6-BC41-8690-A92A4B1C6161}" type="sibTrans" cxnId="{A0930C1C-44E8-0C40-B2B7-EC2718BAD4E4}">
      <dgm:prSet/>
      <dgm:spPr/>
      <dgm:t>
        <a:bodyPr/>
        <a:lstStyle/>
        <a:p>
          <a:endParaRPr lang="en-US"/>
        </a:p>
      </dgm:t>
    </dgm:pt>
    <dgm:pt modelId="{B94BA204-D202-B143-8013-E436706622F2}">
      <dgm:prSet phldrT="[Text]"/>
      <dgm:spPr/>
      <dgm:t>
        <a:bodyPr/>
        <a:lstStyle/>
        <a:p>
          <a:r>
            <a:rPr lang="en-US" b="1" dirty="0" smtClean="0"/>
            <a:t>Materials: </a:t>
          </a:r>
          <a:r>
            <a:rPr lang="en-US" dirty="0" smtClean="0"/>
            <a:t>Objects, tools, infrastructure</a:t>
          </a:r>
          <a:endParaRPr lang="en-US" dirty="0"/>
        </a:p>
      </dgm:t>
    </dgm:pt>
    <dgm:pt modelId="{207217BB-B5EF-DD42-B14F-BC6764906AEB}" type="parTrans" cxnId="{3E460B1F-B8C0-A745-B8A2-7B2891DEFCCB}">
      <dgm:prSet/>
      <dgm:spPr/>
      <dgm:t>
        <a:bodyPr/>
        <a:lstStyle/>
        <a:p>
          <a:endParaRPr lang="en-US"/>
        </a:p>
      </dgm:t>
    </dgm:pt>
    <dgm:pt modelId="{B6824B8D-02A3-6A46-A166-7AA3F90086BC}" type="sibTrans" cxnId="{3E460B1F-B8C0-A745-B8A2-7B2891DEFCCB}">
      <dgm:prSet/>
      <dgm:spPr/>
      <dgm:t>
        <a:bodyPr/>
        <a:lstStyle/>
        <a:p>
          <a:endParaRPr lang="en-US"/>
        </a:p>
      </dgm:t>
    </dgm:pt>
    <dgm:pt modelId="{E64D7F2F-C4FF-2B4D-A431-3C6BEA510648}">
      <dgm:prSet phldrT="[Text]" custT="1"/>
      <dgm:spPr/>
      <dgm:t>
        <a:bodyPr/>
        <a:lstStyle/>
        <a:p>
          <a:r>
            <a:rPr lang="en-US" sz="800" b="1" dirty="0" smtClean="0"/>
            <a:t>Practice</a:t>
          </a:r>
          <a:r>
            <a:rPr lang="en-US" sz="1700" dirty="0" smtClean="0"/>
            <a:t> </a:t>
          </a:r>
          <a:endParaRPr lang="en-US" sz="1700" dirty="0"/>
        </a:p>
      </dgm:t>
    </dgm:pt>
    <dgm:pt modelId="{021A4AD0-5FB5-DC48-94E7-AB6F082DEC0A}" type="sibTrans" cxnId="{86A220D2-6358-C74C-80FD-CADDF2DD9703}">
      <dgm:prSet/>
      <dgm:spPr/>
      <dgm:t>
        <a:bodyPr/>
        <a:lstStyle/>
        <a:p>
          <a:endParaRPr lang="en-US"/>
        </a:p>
      </dgm:t>
    </dgm:pt>
    <dgm:pt modelId="{C7593070-D5A9-5740-80D5-F016A8872561}" type="parTrans" cxnId="{86A220D2-6358-C74C-80FD-CADDF2DD9703}">
      <dgm:prSet/>
      <dgm:spPr/>
      <dgm:t>
        <a:bodyPr/>
        <a:lstStyle/>
        <a:p>
          <a:endParaRPr lang="en-US"/>
        </a:p>
      </dgm:t>
    </dgm:pt>
    <dgm:pt modelId="{672D889D-9D3A-4A4C-918D-A6E87EF19878}" type="pres">
      <dgm:prSet presAssocID="{E331F7A2-3B3E-EE46-B533-8602CD593254}" presName="Name0" presStyleCnt="0">
        <dgm:presLayoutVars>
          <dgm:chMax val="1"/>
          <dgm:chPref val="1"/>
          <dgm:dir/>
          <dgm:animOne val="branch"/>
          <dgm:animLvl val="lvl"/>
        </dgm:presLayoutVars>
      </dgm:prSet>
      <dgm:spPr/>
      <dgm:t>
        <a:bodyPr/>
        <a:lstStyle/>
        <a:p>
          <a:endParaRPr lang="en-GB"/>
        </a:p>
      </dgm:t>
    </dgm:pt>
    <dgm:pt modelId="{D8F6DC23-8315-1F41-8F8F-CD3E26E9E51A}" type="pres">
      <dgm:prSet presAssocID="{E64D7F2F-C4FF-2B4D-A431-3C6BEA510648}" presName="singleCycle" presStyleCnt="0"/>
      <dgm:spPr/>
    </dgm:pt>
    <dgm:pt modelId="{5EB4CEEB-3DBF-2445-8943-C6CB746FD30E}" type="pres">
      <dgm:prSet presAssocID="{E64D7F2F-C4FF-2B4D-A431-3C6BEA510648}" presName="singleCenter" presStyleLbl="node1" presStyleIdx="0" presStyleCnt="4" custScaleX="62999" custScaleY="38759" custLinFactNeighborX="-1771" custLinFactNeighborY="-1840">
        <dgm:presLayoutVars>
          <dgm:chMax val="7"/>
          <dgm:chPref val="7"/>
        </dgm:presLayoutVars>
      </dgm:prSet>
      <dgm:spPr/>
      <dgm:t>
        <a:bodyPr/>
        <a:lstStyle/>
        <a:p>
          <a:endParaRPr lang="en-US"/>
        </a:p>
      </dgm:t>
    </dgm:pt>
    <dgm:pt modelId="{52ED7762-1677-CD4C-980A-BE30AF090265}" type="pres">
      <dgm:prSet presAssocID="{9679EC3C-43BB-6941-92E3-AADF438EEBD7}" presName="Name56" presStyleLbl="parChTrans1D2" presStyleIdx="0" presStyleCnt="3"/>
      <dgm:spPr/>
      <dgm:t>
        <a:bodyPr/>
        <a:lstStyle/>
        <a:p>
          <a:endParaRPr lang="en-GB"/>
        </a:p>
      </dgm:t>
    </dgm:pt>
    <dgm:pt modelId="{B0A360EF-E100-F746-9832-0D068A6E4CC3}" type="pres">
      <dgm:prSet presAssocID="{6951F82F-EE56-0142-8977-54B0354BA0EB}" presName="text0" presStyleLbl="node1" presStyleIdx="1" presStyleCnt="4" custScaleX="167694" custScaleY="99241" custRadScaleRad="51635" custRadScaleInc="-8882">
        <dgm:presLayoutVars>
          <dgm:bulletEnabled val="1"/>
        </dgm:presLayoutVars>
      </dgm:prSet>
      <dgm:spPr/>
      <dgm:t>
        <a:bodyPr/>
        <a:lstStyle/>
        <a:p>
          <a:endParaRPr lang="en-US"/>
        </a:p>
      </dgm:t>
    </dgm:pt>
    <dgm:pt modelId="{339B97F3-1977-144D-A843-5BC2F7E0D8B1}" type="pres">
      <dgm:prSet presAssocID="{550B1B6D-056E-2B43-A2B7-57ECD62A935D}" presName="Name56" presStyleLbl="parChTrans1D2" presStyleIdx="1" presStyleCnt="3"/>
      <dgm:spPr/>
      <dgm:t>
        <a:bodyPr/>
        <a:lstStyle/>
        <a:p>
          <a:endParaRPr lang="en-GB"/>
        </a:p>
      </dgm:t>
    </dgm:pt>
    <dgm:pt modelId="{5823CE76-39F4-0140-B54E-BEB6FE6F72E6}" type="pres">
      <dgm:prSet presAssocID="{204895CF-3C4F-9541-928A-20FF639F7F84}" presName="text0" presStyleLbl="node1" presStyleIdx="2" presStyleCnt="4" custScaleX="138203" custScaleY="82922" custRadScaleRad="77733" custRadScaleInc="-10011">
        <dgm:presLayoutVars>
          <dgm:bulletEnabled val="1"/>
        </dgm:presLayoutVars>
      </dgm:prSet>
      <dgm:spPr/>
      <dgm:t>
        <a:bodyPr/>
        <a:lstStyle/>
        <a:p>
          <a:endParaRPr lang="en-US"/>
        </a:p>
      </dgm:t>
    </dgm:pt>
    <dgm:pt modelId="{E4F4DC40-788D-774E-AB6B-9F14408FCEB4}" type="pres">
      <dgm:prSet presAssocID="{207217BB-B5EF-DD42-B14F-BC6764906AEB}" presName="Name56" presStyleLbl="parChTrans1D2" presStyleIdx="2" presStyleCnt="3"/>
      <dgm:spPr/>
      <dgm:t>
        <a:bodyPr/>
        <a:lstStyle/>
        <a:p>
          <a:endParaRPr lang="en-GB"/>
        </a:p>
      </dgm:t>
    </dgm:pt>
    <dgm:pt modelId="{F54C4447-3B0C-E24B-90A4-2B83F199F853}" type="pres">
      <dgm:prSet presAssocID="{B94BA204-D202-B143-8013-E436706622F2}" presName="text0" presStyleLbl="node1" presStyleIdx="3" presStyleCnt="4" custScaleX="138175" custScaleY="82857" custRadScaleRad="84235" custRadScaleInc="12375">
        <dgm:presLayoutVars>
          <dgm:bulletEnabled val="1"/>
        </dgm:presLayoutVars>
      </dgm:prSet>
      <dgm:spPr/>
      <dgm:t>
        <a:bodyPr/>
        <a:lstStyle/>
        <a:p>
          <a:endParaRPr lang="en-US"/>
        </a:p>
      </dgm:t>
    </dgm:pt>
  </dgm:ptLst>
  <dgm:cxnLst>
    <dgm:cxn modelId="{A0930C1C-44E8-0C40-B2B7-EC2718BAD4E4}" srcId="{E64D7F2F-C4FF-2B4D-A431-3C6BEA510648}" destId="{204895CF-3C4F-9541-928A-20FF639F7F84}" srcOrd="1" destOrd="0" parTransId="{550B1B6D-056E-2B43-A2B7-57ECD62A935D}" sibTransId="{8FBA7852-81C6-BC41-8690-A92A4B1C6161}"/>
    <dgm:cxn modelId="{1DD49471-E05D-744A-AD91-67DF91252EF7}" type="presOf" srcId="{9679EC3C-43BB-6941-92E3-AADF438EEBD7}" destId="{52ED7762-1677-CD4C-980A-BE30AF090265}" srcOrd="0" destOrd="0" presId="urn:microsoft.com/office/officeart/2008/layout/RadialCluster"/>
    <dgm:cxn modelId="{30D94559-686B-D740-AC26-A2F7144AEA34}" type="presOf" srcId="{204895CF-3C4F-9541-928A-20FF639F7F84}" destId="{5823CE76-39F4-0140-B54E-BEB6FE6F72E6}" srcOrd="0" destOrd="0" presId="urn:microsoft.com/office/officeart/2008/layout/RadialCluster"/>
    <dgm:cxn modelId="{3E460B1F-B8C0-A745-B8A2-7B2891DEFCCB}" srcId="{E64D7F2F-C4FF-2B4D-A431-3C6BEA510648}" destId="{B94BA204-D202-B143-8013-E436706622F2}" srcOrd="2" destOrd="0" parTransId="{207217BB-B5EF-DD42-B14F-BC6764906AEB}" sibTransId="{B6824B8D-02A3-6A46-A166-7AA3F90086BC}"/>
    <dgm:cxn modelId="{93100F4F-A576-0F4D-90D8-19DCF4D231FA}" type="presOf" srcId="{E331F7A2-3B3E-EE46-B533-8602CD593254}" destId="{672D889D-9D3A-4A4C-918D-A6E87EF19878}" srcOrd="0" destOrd="0" presId="urn:microsoft.com/office/officeart/2008/layout/RadialCluster"/>
    <dgm:cxn modelId="{339FB91B-0314-EA40-A5A4-19D2128A8350}" srcId="{E64D7F2F-C4FF-2B4D-A431-3C6BEA510648}" destId="{6951F82F-EE56-0142-8977-54B0354BA0EB}" srcOrd="0" destOrd="0" parTransId="{9679EC3C-43BB-6941-92E3-AADF438EEBD7}" sibTransId="{6CC92D88-FC94-BA46-9EA6-F1B0FC13683B}"/>
    <dgm:cxn modelId="{86A220D2-6358-C74C-80FD-CADDF2DD9703}" srcId="{E331F7A2-3B3E-EE46-B533-8602CD593254}" destId="{E64D7F2F-C4FF-2B4D-A431-3C6BEA510648}" srcOrd="0" destOrd="0" parTransId="{C7593070-D5A9-5740-80D5-F016A8872561}" sibTransId="{021A4AD0-5FB5-DC48-94E7-AB6F082DEC0A}"/>
    <dgm:cxn modelId="{7C5253D5-6776-124E-92E0-6F9ACDAD44E7}" type="presOf" srcId="{B94BA204-D202-B143-8013-E436706622F2}" destId="{F54C4447-3B0C-E24B-90A4-2B83F199F853}" srcOrd="0" destOrd="0" presId="urn:microsoft.com/office/officeart/2008/layout/RadialCluster"/>
    <dgm:cxn modelId="{A78EE70D-5C97-B84C-9D72-9E37432B5BA8}" type="presOf" srcId="{550B1B6D-056E-2B43-A2B7-57ECD62A935D}" destId="{339B97F3-1977-144D-A843-5BC2F7E0D8B1}" srcOrd="0" destOrd="0" presId="urn:microsoft.com/office/officeart/2008/layout/RadialCluster"/>
    <dgm:cxn modelId="{D4F672C4-EDE4-8B47-8D86-E78A7D80112F}" type="presOf" srcId="{6951F82F-EE56-0142-8977-54B0354BA0EB}" destId="{B0A360EF-E100-F746-9832-0D068A6E4CC3}" srcOrd="0" destOrd="0" presId="urn:microsoft.com/office/officeart/2008/layout/RadialCluster"/>
    <dgm:cxn modelId="{6455596E-0787-F848-8218-17EA226363F4}" type="presOf" srcId="{207217BB-B5EF-DD42-B14F-BC6764906AEB}" destId="{E4F4DC40-788D-774E-AB6B-9F14408FCEB4}" srcOrd="0" destOrd="0" presId="urn:microsoft.com/office/officeart/2008/layout/RadialCluster"/>
    <dgm:cxn modelId="{A6F01188-E10F-8F4F-AE0D-4D8450C7AFA7}" type="presOf" srcId="{E64D7F2F-C4FF-2B4D-A431-3C6BEA510648}" destId="{5EB4CEEB-3DBF-2445-8943-C6CB746FD30E}" srcOrd="0" destOrd="0" presId="urn:microsoft.com/office/officeart/2008/layout/RadialCluster"/>
    <dgm:cxn modelId="{3D2034B1-FB71-7A43-8BF0-52F6AEA21B57}" type="presParOf" srcId="{672D889D-9D3A-4A4C-918D-A6E87EF19878}" destId="{D8F6DC23-8315-1F41-8F8F-CD3E26E9E51A}" srcOrd="0" destOrd="0" presId="urn:microsoft.com/office/officeart/2008/layout/RadialCluster"/>
    <dgm:cxn modelId="{FDABA064-7D22-E043-A832-BB2600C2BB88}" type="presParOf" srcId="{D8F6DC23-8315-1F41-8F8F-CD3E26E9E51A}" destId="{5EB4CEEB-3DBF-2445-8943-C6CB746FD30E}" srcOrd="0" destOrd="0" presId="urn:microsoft.com/office/officeart/2008/layout/RadialCluster"/>
    <dgm:cxn modelId="{13729D8A-14B2-3543-A54C-B1F0E735AFD0}" type="presParOf" srcId="{D8F6DC23-8315-1F41-8F8F-CD3E26E9E51A}" destId="{52ED7762-1677-CD4C-980A-BE30AF090265}" srcOrd="1" destOrd="0" presId="urn:microsoft.com/office/officeart/2008/layout/RadialCluster"/>
    <dgm:cxn modelId="{A6E2446C-AF64-6249-A05F-A54C98CB2C66}" type="presParOf" srcId="{D8F6DC23-8315-1F41-8F8F-CD3E26E9E51A}" destId="{B0A360EF-E100-F746-9832-0D068A6E4CC3}" srcOrd="2" destOrd="0" presId="urn:microsoft.com/office/officeart/2008/layout/RadialCluster"/>
    <dgm:cxn modelId="{F5A81B6B-A01A-CE42-9AB8-D2E72C79A8B6}" type="presParOf" srcId="{D8F6DC23-8315-1F41-8F8F-CD3E26E9E51A}" destId="{339B97F3-1977-144D-A843-5BC2F7E0D8B1}" srcOrd="3" destOrd="0" presId="urn:microsoft.com/office/officeart/2008/layout/RadialCluster"/>
    <dgm:cxn modelId="{379CDFAF-A33B-7A47-A5E8-B452A63B3460}" type="presParOf" srcId="{D8F6DC23-8315-1F41-8F8F-CD3E26E9E51A}" destId="{5823CE76-39F4-0140-B54E-BEB6FE6F72E6}" srcOrd="4" destOrd="0" presId="urn:microsoft.com/office/officeart/2008/layout/RadialCluster"/>
    <dgm:cxn modelId="{602FE99E-A8E9-D849-AEA8-22F54931E7A7}" type="presParOf" srcId="{D8F6DC23-8315-1F41-8F8F-CD3E26E9E51A}" destId="{E4F4DC40-788D-774E-AB6B-9F14408FCEB4}" srcOrd="5" destOrd="0" presId="urn:microsoft.com/office/officeart/2008/layout/RadialCluster"/>
    <dgm:cxn modelId="{15C3640E-23B8-D240-A995-462D0F7043B5}" type="presParOf" srcId="{D8F6DC23-8315-1F41-8F8F-CD3E26E9E51A}" destId="{F54C4447-3B0C-E24B-90A4-2B83F199F853}"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4CEEB-3DBF-2445-8943-C6CB746FD30E}">
      <dsp:nvSpPr>
        <dsp:cNvPr id="0" name=""/>
        <dsp:cNvSpPr/>
      </dsp:nvSpPr>
      <dsp:spPr>
        <a:xfrm>
          <a:off x="1780108" y="1456759"/>
          <a:ext cx="502108" cy="30891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b="1" kern="1200" dirty="0" smtClean="0"/>
            <a:t>Practice</a:t>
          </a:r>
          <a:r>
            <a:rPr lang="en-US" sz="1700" kern="1200" dirty="0" smtClean="0"/>
            <a:t> </a:t>
          </a:r>
          <a:endParaRPr lang="en-US" sz="1700" kern="1200" dirty="0"/>
        </a:p>
      </dsp:txBody>
      <dsp:txXfrm>
        <a:off x="1795188" y="1471839"/>
        <a:ext cx="471948" cy="278753"/>
      </dsp:txXfrm>
    </dsp:sp>
    <dsp:sp modelId="{52ED7762-1677-CD4C-980A-BE30AF090265}">
      <dsp:nvSpPr>
        <dsp:cNvPr id="0" name=""/>
        <dsp:cNvSpPr/>
      </dsp:nvSpPr>
      <dsp:spPr>
        <a:xfrm rot="16109722">
          <a:off x="1942367" y="1374218"/>
          <a:ext cx="165139" cy="0"/>
        </a:xfrm>
        <a:custGeom>
          <a:avLst/>
          <a:gdLst/>
          <a:ahLst/>
          <a:cxnLst/>
          <a:rect l="0" t="0" r="0" b="0"/>
          <a:pathLst>
            <a:path>
              <a:moveTo>
                <a:pt x="0" y="0"/>
              </a:moveTo>
              <a:lnTo>
                <a:pt x="16513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0A360EF-E100-F746-9832-0D068A6E4CC3}">
      <dsp:nvSpPr>
        <dsp:cNvPr id="0" name=""/>
        <dsp:cNvSpPr/>
      </dsp:nvSpPr>
      <dsp:spPr>
        <a:xfrm>
          <a:off x="1568068" y="761732"/>
          <a:ext cx="895481" cy="5299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311150">
            <a:lnSpc>
              <a:spcPct val="90000"/>
            </a:lnSpc>
            <a:spcBef>
              <a:spcPct val="0"/>
            </a:spcBef>
            <a:spcAft>
              <a:spcPct val="35000"/>
            </a:spcAft>
          </a:pPr>
          <a:r>
            <a:rPr lang="en-US" sz="700" b="1" kern="1200" dirty="0" smtClean="0"/>
            <a:t>Meanings: </a:t>
          </a:r>
          <a:r>
            <a:rPr lang="en-US" sz="700" kern="1200" dirty="0" smtClean="0"/>
            <a:t>Cultural conventions, expectation, shared meanings</a:t>
          </a:r>
          <a:endParaRPr lang="en-US" sz="700" kern="1200" dirty="0"/>
        </a:p>
      </dsp:txBody>
      <dsp:txXfrm>
        <a:off x="1593938" y="787602"/>
        <a:ext cx="843741" cy="478204"/>
      </dsp:txXfrm>
    </dsp:sp>
    <dsp:sp modelId="{339B97F3-1977-144D-A843-5BC2F7E0D8B1}">
      <dsp:nvSpPr>
        <dsp:cNvPr id="0" name=""/>
        <dsp:cNvSpPr/>
      </dsp:nvSpPr>
      <dsp:spPr>
        <a:xfrm rot="1519701">
          <a:off x="2266638" y="1799372"/>
          <a:ext cx="324124" cy="0"/>
        </a:xfrm>
        <a:custGeom>
          <a:avLst/>
          <a:gdLst/>
          <a:ahLst/>
          <a:cxnLst/>
          <a:rect l="0" t="0" r="0" b="0"/>
          <a:pathLst>
            <a:path>
              <a:moveTo>
                <a:pt x="0" y="0"/>
              </a:moveTo>
              <a:lnTo>
                <a:pt x="32412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23CE76-39F4-0140-B54E-BEB6FE6F72E6}">
      <dsp:nvSpPr>
        <dsp:cNvPr id="0" name=""/>
        <dsp:cNvSpPr/>
      </dsp:nvSpPr>
      <dsp:spPr>
        <a:xfrm>
          <a:off x="2575183" y="1821951"/>
          <a:ext cx="738000" cy="44280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311150">
            <a:lnSpc>
              <a:spcPct val="90000"/>
            </a:lnSpc>
            <a:spcBef>
              <a:spcPct val="0"/>
            </a:spcBef>
            <a:spcAft>
              <a:spcPct val="35000"/>
            </a:spcAft>
          </a:pPr>
          <a:r>
            <a:rPr lang="en-US" sz="700" b="1" kern="1200" dirty="0" smtClean="0"/>
            <a:t>Competence: </a:t>
          </a:r>
          <a:r>
            <a:rPr lang="en-US" sz="700" b="0" kern="1200" dirty="0" smtClean="0"/>
            <a:t>knowledge, embodied skills</a:t>
          </a:r>
          <a:endParaRPr lang="en-US" sz="700" b="0" kern="1200" dirty="0"/>
        </a:p>
      </dsp:txBody>
      <dsp:txXfrm>
        <a:off x="2596799" y="1843567"/>
        <a:ext cx="694768" cy="399569"/>
      </dsp:txXfrm>
    </dsp:sp>
    <dsp:sp modelId="{E4F4DC40-788D-774E-AB6B-9F14408FCEB4}">
      <dsp:nvSpPr>
        <dsp:cNvPr id="0" name=""/>
        <dsp:cNvSpPr/>
      </dsp:nvSpPr>
      <dsp:spPr>
        <a:xfrm rot="9247170">
          <a:off x="1474864" y="1803152"/>
          <a:ext cx="321358" cy="0"/>
        </a:xfrm>
        <a:custGeom>
          <a:avLst/>
          <a:gdLst/>
          <a:ahLst/>
          <a:cxnLst/>
          <a:rect l="0" t="0" r="0" b="0"/>
          <a:pathLst>
            <a:path>
              <a:moveTo>
                <a:pt x="0" y="0"/>
              </a:moveTo>
              <a:lnTo>
                <a:pt x="32135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4C4447-3B0C-E24B-90A4-2B83F199F853}">
      <dsp:nvSpPr>
        <dsp:cNvPr id="0" name=""/>
        <dsp:cNvSpPr/>
      </dsp:nvSpPr>
      <dsp:spPr>
        <a:xfrm>
          <a:off x="753129" y="1831046"/>
          <a:ext cx="737850" cy="44245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311150">
            <a:lnSpc>
              <a:spcPct val="90000"/>
            </a:lnSpc>
            <a:spcBef>
              <a:spcPct val="0"/>
            </a:spcBef>
            <a:spcAft>
              <a:spcPct val="35000"/>
            </a:spcAft>
          </a:pPr>
          <a:r>
            <a:rPr lang="en-US" sz="700" b="1" kern="1200" dirty="0" smtClean="0"/>
            <a:t>Materials: </a:t>
          </a:r>
          <a:r>
            <a:rPr lang="en-US" sz="700" kern="1200" dirty="0" smtClean="0"/>
            <a:t>Objects, tools, infrastructure</a:t>
          </a:r>
          <a:endParaRPr lang="en-US" sz="700" kern="1200" dirty="0"/>
        </a:p>
      </dsp:txBody>
      <dsp:txXfrm>
        <a:off x="774728" y="1852645"/>
        <a:ext cx="694652" cy="399256"/>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B9D647B-245A-C941-A739-D14E1ABA05F3}" type="datetimeFigureOut">
              <a:rPr lang="en-US" smtClean="0"/>
              <a:t>11/20/2017</a:t>
            </a:fld>
            <a:endParaRPr lang="en-US"/>
          </a:p>
        </p:txBody>
      </p:sp>
      <p:sp>
        <p:nvSpPr>
          <p:cNvPr id="4" name="Slide Image Placehold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2C85363-8E75-C24B-8A80-94BDAE08F595}" type="slidenum">
              <a:rPr lang="en-US" smtClean="0"/>
              <a:t>‹#›</a:t>
            </a:fld>
            <a:endParaRPr lang="en-US"/>
          </a:p>
        </p:txBody>
      </p:sp>
    </p:spTree>
    <p:extLst>
      <p:ext uri="{BB962C8B-B14F-4D97-AF65-F5344CB8AC3E}">
        <p14:creationId xmlns:p14="http://schemas.microsoft.com/office/powerpoint/2010/main" val="129519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Title: </a:t>
            </a:r>
            <a:r>
              <a:rPr lang="en-US" b="0" i="1" dirty="0" smtClean="0"/>
              <a:t>Why use ‘local’ in the title? This hasn’t really been used in the body</a:t>
            </a:r>
            <a:r>
              <a:rPr lang="en-US" b="0" i="1" baseline="0" dirty="0" smtClean="0"/>
              <a:t> of the poster. Why did you choose these specific questions? </a:t>
            </a:r>
          </a:p>
          <a:p>
            <a:endParaRPr lang="en-US" b="0" i="1" baseline="0" dirty="0" smtClean="0"/>
          </a:p>
          <a:p>
            <a:r>
              <a:rPr lang="en-US" i="1" dirty="0" smtClean="0"/>
              <a:t>Note of changes </a:t>
            </a:r>
            <a:r>
              <a:rPr lang="mr-IN" i="1" dirty="0" smtClean="0"/>
              <a:t>–</a:t>
            </a:r>
            <a:r>
              <a:rPr lang="en-US" i="1" dirty="0" smtClean="0"/>
              <a:t> move email to after your name</a:t>
            </a:r>
            <a:r>
              <a:rPr lang="en-US" i="1" baseline="0" dirty="0" smtClean="0"/>
              <a:t> to reduce space. </a:t>
            </a:r>
          </a:p>
          <a:p>
            <a:endParaRPr lang="en-US" baseline="0" dirty="0" smtClean="0"/>
          </a:p>
          <a:p>
            <a:pPr lvl="0">
              <a:buSzPct val="100000"/>
            </a:pPr>
            <a:r>
              <a:rPr lang="en-US" b="1" baseline="0" dirty="0" smtClean="0"/>
              <a:t>1. Introduction: </a:t>
            </a:r>
            <a:r>
              <a:rPr lang="en-GB" sz="1200" dirty="0" smtClean="0"/>
              <a:t>Communities are considered to be important for water governance.</a:t>
            </a:r>
            <a:r>
              <a:rPr lang="en-GB" sz="1200" baseline="0" dirty="0" smtClean="0"/>
              <a:t> I</a:t>
            </a:r>
            <a:r>
              <a:rPr lang="en-GB" sz="1200" dirty="0" smtClean="0"/>
              <a:t>n Scotland,</a:t>
            </a:r>
            <a:r>
              <a:rPr lang="en-GB" sz="1200" baseline="0" dirty="0" smtClean="0"/>
              <a:t> c</a:t>
            </a:r>
            <a:r>
              <a:rPr lang="en-GB" sz="1200" dirty="0" smtClean="0"/>
              <a:t>ommunities</a:t>
            </a:r>
            <a:r>
              <a:rPr lang="en-GB" sz="1200" baseline="0" dirty="0" smtClean="0"/>
              <a:t> manage water in their own homes and businesses. They also use the water environment and, potentially, influence it through certain activities. Governments increasingly expect communities to play </a:t>
            </a:r>
            <a:r>
              <a:rPr lang="en-GB" sz="1200" dirty="0" smtClean="0"/>
              <a:t>a greater role in water management through involvement</a:t>
            </a:r>
            <a:r>
              <a:rPr lang="en-GB" sz="1200" baseline="0" dirty="0" smtClean="0"/>
              <a:t> in</a:t>
            </a:r>
            <a:r>
              <a:rPr lang="en-GB" sz="1200" dirty="0" smtClean="0"/>
              <a:t> legislation,</a:t>
            </a:r>
            <a:r>
              <a:rPr lang="en-GB" sz="1200" baseline="0" dirty="0" smtClean="0"/>
              <a:t> planning budgets and monitoring outcomes. Or ‘Legislation and budgetary systems increasingly expect communities to play a greater role in water management’. </a:t>
            </a:r>
          </a:p>
          <a:p>
            <a:pPr lvl="0">
              <a:buSzPct val="100000"/>
            </a:pPr>
            <a:endParaRPr lang="en-GB" sz="1200" dirty="0" smtClean="0"/>
          </a:p>
          <a:p>
            <a:pPr lvl="0">
              <a:buSzPct val="100000"/>
            </a:pPr>
            <a:r>
              <a:rPr lang="en-GB" sz="1200" dirty="0" smtClean="0"/>
              <a:t>Despite</a:t>
            </a:r>
            <a:r>
              <a:rPr lang="en-GB" sz="1200" baseline="0" dirty="0" smtClean="0"/>
              <a:t> growing interest in community water governance (CWG), there remains a lack of </a:t>
            </a:r>
            <a:r>
              <a:rPr lang="en-GB" sz="1200" dirty="0" smtClean="0"/>
              <a:t>conceptual clarity amongst academics, policy makers</a:t>
            </a:r>
            <a:r>
              <a:rPr lang="en-GB" sz="1200" baseline="0" dirty="0" smtClean="0"/>
              <a:t> and practitioners. </a:t>
            </a:r>
            <a:r>
              <a:rPr lang="en-GB" sz="1200" dirty="0" smtClean="0"/>
              <a:t>Different conceptions of community, water and governance are all in use (ranging from community ownership to increased involvement in decision makings, engaging with different water issues </a:t>
            </a:r>
            <a:r>
              <a:rPr lang="mr-IN" sz="1200" dirty="0" smtClean="0"/>
              <a:t>–</a:t>
            </a:r>
            <a:r>
              <a:rPr lang="en-GB" sz="1200" dirty="0" smtClean="0"/>
              <a:t> quality, flooding, drinking water, and with diverse ideas about what ’community’ is).  Central</a:t>
            </a:r>
            <a:r>
              <a:rPr lang="en-GB" sz="1200" baseline="0" dirty="0" smtClean="0"/>
              <a:t> to all conceptions, is the presumption that CWG will lead to more </a:t>
            </a:r>
            <a:r>
              <a:rPr lang="en-GB" sz="1200" dirty="0" smtClean="0"/>
              <a:t>sustainable and equitable outcomes, as</a:t>
            </a:r>
            <a:r>
              <a:rPr lang="en-GB" sz="1200" baseline="0" dirty="0" smtClean="0"/>
              <a:t> an integral </a:t>
            </a:r>
            <a:r>
              <a:rPr lang="en-GB" sz="1200" dirty="0" smtClean="0"/>
              <a:t>aspect of ‘good governance’.</a:t>
            </a:r>
          </a:p>
          <a:p>
            <a:pPr lvl="0">
              <a:buSzPct val="100000"/>
            </a:pPr>
            <a:endParaRPr lang="en-GB" sz="1200" dirty="0" smtClean="0"/>
          </a:p>
          <a:p>
            <a:pPr lvl="0">
              <a:buSzPct val="100000"/>
            </a:pPr>
            <a:r>
              <a:rPr lang="en-GB" sz="1200" dirty="0" smtClean="0"/>
              <a:t>In order to enhance understand about the conceptual, organisational and practical aspects of CWG, this PhD aims to examine (i) what</a:t>
            </a:r>
            <a:r>
              <a:rPr lang="en-GB" sz="1200" baseline="0" dirty="0" smtClean="0"/>
              <a:t> shapes decision-making, (ii) how communities relate to water, and (iii) how does CWG contribute to more sustainable and equitable outcomes.  </a:t>
            </a:r>
            <a:endParaRPr lang="en-GB" sz="1200" i="1" baseline="0" dirty="0" smtClean="0"/>
          </a:p>
          <a:p>
            <a:pPr lvl="0">
              <a:buSzPct val="100000"/>
            </a:pPr>
            <a:endParaRPr lang="en-GB" sz="1200" i="0" baseline="0" dirty="0" smtClean="0"/>
          </a:p>
          <a:p>
            <a:pPr lvl="0">
              <a:buSzPct val="100000"/>
            </a:pPr>
            <a:r>
              <a:rPr lang="en-GB" sz="1200" i="1" baseline="0" dirty="0" smtClean="0"/>
              <a:t>This is a potential set of words that may be useful as an introduction. I’ve added a third research question that may align with the preceding text. </a:t>
            </a:r>
            <a:endParaRPr lang="en-US" i="1" baseline="0" dirty="0" smtClean="0"/>
          </a:p>
          <a:p>
            <a:endParaRPr lang="en-US" baseline="0" dirty="0" smtClean="0"/>
          </a:p>
          <a:p>
            <a:r>
              <a:rPr lang="en-US" b="1" baseline="0" dirty="0" smtClean="0"/>
              <a:t>2. The literature: </a:t>
            </a:r>
            <a:r>
              <a:rPr lang="en-US" b="0" i="1" baseline="0" dirty="0" smtClean="0"/>
              <a:t>how about ‘insights from the literature’ as the title for this section? </a:t>
            </a:r>
          </a:p>
          <a:p>
            <a:endParaRPr lang="en-US" b="0" i="1" baseline="0"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GB" sz="1200" dirty="0" smtClean="0"/>
              <a:t>It is presumed that community views can be understood and implemented relatively </a:t>
            </a:r>
            <a:r>
              <a:rPr lang="en-GB" sz="1200" dirty="0" err="1" smtClean="0"/>
              <a:t>unproblematically</a:t>
            </a:r>
            <a:r>
              <a:rPr lang="en-GB" sz="1200" dirty="0" smtClean="0"/>
              <a:t> through providing the right structural opportunities (for example forums for participation and consultation) and information provision </a:t>
            </a:r>
            <a:r>
              <a:rPr lang="en-GB" sz="1200" i="1" dirty="0" smtClean="0"/>
              <a:t>(can</a:t>
            </a:r>
            <a:r>
              <a:rPr lang="en-GB" sz="1200" i="1" baseline="0" dirty="0" smtClean="0"/>
              <a:t> you add references to support this statement?)</a:t>
            </a:r>
            <a:r>
              <a:rPr lang="en-GB" sz="1200" i="1" dirty="0" smtClean="0"/>
              <a:t>.</a:t>
            </a:r>
            <a:r>
              <a:rPr lang="en-GB" sz="1200" dirty="0" smtClean="0"/>
              <a:t>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dirty="0" smtClean="0"/>
              <a:t>Understanding community views and decision making processes tends to focus on economic and psychological theory which emphasize the importance of information provision and </a:t>
            </a:r>
            <a:r>
              <a:rPr lang="en-US" sz="1200" dirty="0" err="1" smtClean="0"/>
              <a:t>behaviour</a:t>
            </a:r>
            <a:r>
              <a:rPr lang="en-US" sz="1200" dirty="0" smtClean="0"/>
              <a:t> change.</a:t>
            </a:r>
          </a:p>
          <a:p>
            <a:pPr marL="171450" indent="-171450">
              <a:buFont typeface="Arial" charset="0"/>
              <a:buChar char="•"/>
            </a:pPr>
            <a:r>
              <a:rPr lang="en-US" sz="1200" dirty="0" smtClean="0"/>
              <a:t>Work in water and energy consumption (Shove and Walker, 2007; Browne, 2015) show that understanding communities perceptions and values is more complex, and information does not lead to action.</a:t>
            </a:r>
          </a:p>
          <a:p>
            <a:pPr marL="171450" indent="-171450">
              <a:buFont typeface="Arial" charset="0"/>
              <a:buChar char="•"/>
            </a:pPr>
            <a:r>
              <a:rPr lang="en-US" sz="1200" dirty="0" smtClean="0"/>
              <a:t>A practice approach is an alternative approach to understanding community water governance (see Figure 1). </a:t>
            </a:r>
          </a:p>
          <a:p>
            <a:pPr marL="171450" indent="-171450">
              <a:buFont typeface="Arial" charset="0"/>
              <a:buChar char="•"/>
            </a:pPr>
            <a:r>
              <a:rPr lang="en-US" sz="1200" dirty="0" smtClean="0"/>
              <a:t>This approach is more appropriate because it focuses on the collective or ‘socially mediated’ factors which shape decision making. </a:t>
            </a:r>
          </a:p>
          <a:p>
            <a:pPr marL="171450" indent="-171450">
              <a:buFont typeface="Arial" charset="0"/>
              <a:buChar char="•"/>
            </a:pPr>
            <a:endParaRPr lang="en-US" sz="1200" dirty="0" smtClean="0"/>
          </a:p>
          <a:p>
            <a:pPr marL="171450" indent="-171450">
              <a:buFont typeface="Arial" charset="0"/>
              <a:buChar char="•"/>
            </a:pPr>
            <a:endParaRPr lang="en-US" sz="1200" dirty="0" smtClean="0"/>
          </a:p>
          <a:p>
            <a:r>
              <a:rPr lang="en-US" b="1" baseline="0" dirty="0" smtClean="0"/>
              <a:t>4. Phase 1 of research  - </a:t>
            </a:r>
            <a:r>
              <a:rPr lang="en-US" b="0" i="1" baseline="0" dirty="0" smtClean="0"/>
              <a:t>suggest adding the timeframe for this work (i.e. Sept </a:t>
            </a:r>
            <a:r>
              <a:rPr lang="mr-IN" b="0" i="1" baseline="0" dirty="0" smtClean="0"/>
              <a:t>–</a:t>
            </a:r>
            <a:r>
              <a:rPr lang="en-US" b="0" i="1" baseline="0" dirty="0" smtClean="0"/>
              <a:t> Nov 2017) and reorder the list</a:t>
            </a:r>
            <a:endParaRPr lang="en-US" b="1" baseline="0" dirty="0" smtClean="0"/>
          </a:p>
          <a:p>
            <a:pPr marL="171450" indent="-171450">
              <a:buFont typeface="Wingdings" charset="2"/>
              <a:buChar char="q"/>
            </a:pPr>
            <a:r>
              <a:rPr lang="en-US" sz="1200" dirty="0" smtClean="0"/>
              <a:t>Aims: to understand how practitioners' communities are currently involved in the water sector in Scotland, and what the hopes and expectations for community engagement</a:t>
            </a:r>
            <a:r>
              <a:rPr lang="en-US" sz="1200" baseline="0" dirty="0" smtClean="0"/>
              <a:t> in water governance </a:t>
            </a:r>
            <a:endParaRPr lang="en-US" sz="1200" dirty="0" smtClean="0"/>
          </a:p>
          <a:p>
            <a:pPr marL="171450" indent="-171450">
              <a:buFont typeface="Wingdings" charset="2"/>
              <a:buChar char="q"/>
            </a:pPr>
            <a:r>
              <a:rPr lang="en-US" sz="1200" dirty="0" smtClean="0"/>
              <a:t>The research aimed to understand practitioners experiences of the water sector, and how their ‘practices’ (Figure 1) influence how communities are </a:t>
            </a:r>
            <a:r>
              <a:rPr lang="en-US" sz="1200" dirty="0" err="1" smtClean="0"/>
              <a:t>conceptualised</a:t>
            </a:r>
            <a:r>
              <a:rPr lang="en-US" sz="1200" baseline="0" dirty="0" smtClean="0"/>
              <a:t> and ways in which communities </a:t>
            </a:r>
            <a:r>
              <a:rPr lang="en-US" sz="1200" dirty="0" smtClean="0"/>
              <a:t>can play a role in water governance. </a:t>
            </a:r>
            <a:r>
              <a:rPr lang="mr-IN" sz="1200" dirty="0" smtClean="0"/>
              <a:t>–</a:t>
            </a:r>
            <a:endParaRPr lang="en-US" sz="1200" dirty="0" smtClean="0"/>
          </a:p>
          <a:p>
            <a:pPr marL="171450" indent="-171450">
              <a:buFont typeface="Wingdings" charset="2"/>
              <a:buChar char="q"/>
            </a:pPr>
            <a:r>
              <a:rPr lang="en-US" sz="1200" i="1" dirty="0" smtClean="0"/>
              <a:t>The two aims here overlap.</a:t>
            </a:r>
            <a:r>
              <a:rPr lang="en-US" sz="1200" i="1" baseline="0" dirty="0" smtClean="0"/>
              <a:t> Can then be combined or clarified. I’ve redrafted the second aim. Is this clearer than the first? </a:t>
            </a:r>
            <a:endParaRPr lang="en-US" sz="1200" i="1" dirty="0" smtClean="0"/>
          </a:p>
          <a:p>
            <a:pPr marL="171450" indent="-171450">
              <a:buFont typeface="Wingdings" charset="2"/>
              <a:buChar char="q"/>
            </a:pPr>
            <a:endParaRPr lang="en-US" sz="1200" dirty="0" smtClean="0"/>
          </a:p>
          <a:p>
            <a:pPr marL="171450" indent="-171450">
              <a:buFont typeface="Wingdings" charset="2"/>
              <a:buChar char="q"/>
            </a:pPr>
            <a:r>
              <a:rPr lang="en-US" sz="1200" dirty="0" smtClean="0"/>
              <a:t>Most</a:t>
            </a:r>
            <a:r>
              <a:rPr lang="en-US" sz="1200" baseline="0" dirty="0" smtClean="0"/>
              <a:t> </a:t>
            </a:r>
            <a:r>
              <a:rPr lang="en-US" sz="1200" dirty="0" smtClean="0"/>
              <a:t>practice theory studies have focused on domestic water use. Here, we ’invert the lens’ to understand practitioners’ practices. </a:t>
            </a:r>
            <a:r>
              <a:rPr lang="en-US" sz="1200" i="1" dirty="0" smtClean="0"/>
              <a:t>Suggest that you include</a:t>
            </a:r>
            <a:r>
              <a:rPr lang="en-US" sz="1200" i="1" baseline="0" dirty="0" smtClean="0"/>
              <a:t> </a:t>
            </a:r>
            <a:r>
              <a:rPr lang="en-US" sz="1200" i="1" dirty="0" smtClean="0"/>
              <a:t>some comment about this literature in section</a:t>
            </a:r>
            <a:r>
              <a:rPr lang="en-US" sz="1200" i="1" baseline="0" dirty="0" smtClean="0"/>
              <a:t> 2. </a:t>
            </a: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Wingdings" charset="2"/>
              <a:buChar char="q"/>
              <a:tabLst/>
              <a:defRPr/>
            </a:pPr>
            <a:r>
              <a:rPr lang="en-US" sz="1200" dirty="0" smtClean="0"/>
              <a:t>12 semi structured interviews with </a:t>
            </a:r>
            <a:r>
              <a:rPr lang="en-GB" sz="1200" dirty="0" smtClean="0"/>
              <a:t>organisational representatives</a:t>
            </a:r>
            <a:r>
              <a:rPr lang="en-US" sz="1200" dirty="0" smtClean="0"/>
              <a:t> who play a role in water governance, and shape how communities are involved in the water environment (Scottish Government, SEPA, Customer Advice Scotland etc.).</a:t>
            </a:r>
          </a:p>
          <a:p>
            <a:pPr marL="171450" indent="-171450">
              <a:buFont typeface="Wingdings" charset="2"/>
              <a:buChar char="q"/>
            </a:pPr>
            <a:r>
              <a:rPr lang="en-US" sz="1200" dirty="0" smtClean="0"/>
              <a:t>Trialed and tested a ‘water walk’ methodology</a:t>
            </a:r>
            <a:r>
              <a:rPr lang="en-US" sz="1200" baseline="0" dirty="0" smtClean="0"/>
              <a:t> with interviewees.</a:t>
            </a:r>
            <a:endParaRPr lang="en-US" sz="1200" dirty="0" smtClean="0"/>
          </a:p>
          <a:p>
            <a:pPr marL="171450" indent="-171450">
              <a:buFont typeface="Wingdings" charset="2"/>
              <a:buChar char="q"/>
            </a:pPr>
            <a:r>
              <a:rPr lang="en-US" sz="1200" dirty="0" smtClean="0"/>
              <a:t>Thematic analysis of transcripts using MAXQDA qualitative data software.</a:t>
            </a:r>
          </a:p>
          <a:p>
            <a:pPr marL="0" indent="0">
              <a:buFontTx/>
              <a:buNone/>
            </a:pPr>
            <a:endParaRPr lang="en-US" sz="1200" dirty="0" smtClean="0"/>
          </a:p>
          <a:p>
            <a:pPr marL="0" indent="0">
              <a:buFontTx/>
              <a:buNone/>
            </a:pPr>
            <a:r>
              <a:rPr lang="en-US" sz="1200" b="1" dirty="0" smtClean="0"/>
              <a:t>5.</a:t>
            </a:r>
            <a:r>
              <a:rPr lang="en-US" sz="1200" b="1" baseline="0" dirty="0" smtClean="0"/>
              <a:t> Preliminary findings </a:t>
            </a:r>
          </a:p>
          <a:p>
            <a:pPr marL="0" indent="0">
              <a:buFontTx/>
              <a:buNone/>
            </a:pPr>
            <a:r>
              <a:rPr lang="en-US" sz="1200" b="0" i="1" baseline="0" dirty="0" smtClean="0"/>
              <a:t>Reorder the list of findings to discussion so that the first finding articulates the demarcation of different parts of water governance in Scotland and the second illustrates the ways in which practitioners’ practices frame issues of involvement around information provision and lack of community understanding of water infrastructure. This second bullet point leads in to the next phase of research thus, I’d put this towards the end and highlight it somehow (bold??). I’d put quotes in between the two bullet points. </a:t>
            </a:r>
          </a:p>
          <a:p>
            <a:pPr marL="0" indent="0">
              <a:buFontTx/>
              <a:buNone/>
            </a:pPr>
            <a:endParaRPr lang="en-US" sz="1200" b="0" i="1" baseline="0" dirty="0" smtClean="0"/>
          </a:p>
          <a:p>
            <a:pPr marL="0" indent="0">
              <a:buFontTx/>
              <a:buNone/>
            </a:pP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92C85363-8E75-C24B-8A80-94BDAE08F595}" type="slidenum">
              <a:rPr lang="en-US" smtClean="0"/>
              <a:t>1</a:t>
            </a:fld>
            <a:endParaRPr lang="en-US"/>
          </a:p>
        </p:txBody>
      </p:sp>
    </p:spTree>
    <p:extLst>
      <p:ext uri="{BB962C8B-B14F-4D97-AF65-F5344CB8AC3E}">
        <p14:creationId xmlns:p14="http://schemas.microsoft.com/office/powerpoint/2010/main" val="147929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52483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79252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51013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70678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079F67-2E2C-4D4B-85F3-642926497124}" type="datetimeFigureOut">
              <a:rPr lang="en-GB" smtClean="0"/>
              <a:t>20/11/2017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99375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079F67-2E2C-4D4B-85F3-642926497124}" type="datetimeFigureOut">
              <a:rPr lang="en-GB" smtClean="0"/>
              <a:t>20/11/2017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88561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079F67-2E2C-4D4B-85F3-642926497124}" type="datetimeFigureOut">
              <a:rPr lang="en-GB" smtClean="0"/>
              <a:t>20/11/2017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247943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079F67-2E2C-4D4B-85F3-642926497124}" type="datetimeFigureOut">
              <a:rPr lang="en-GB" smtClean="0"/>
              <a:t>20/11/2017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53846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79F67-2E2C-4D4B-85F3-642926497124}" type="datetimeFigureOut">
              <a:rPr lang="en-GB" smtClean="0"/>
              <a:t>20/11/2017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7380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79F67-2E2C-4D4B-85F3-642926497124}" type="datetimeFigureOut">
              <a:rPr lang="en-GB" smtClean="0"/>
              <a:t>20/11/2017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52025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79F67-2E2C-4D4B-85F3-642926497124}" type="datetimeFigureOut">
              <a:rPr lang="en-GB" smtClean="0"/>
              <a:t>20/11/2017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288939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8079F67-2E2C-4D4B-85F3-642926497124}" type="datetimeFigureOut">
              <a:rPr lang="en-GB" smtClean="0"/>
              <a:t>20/11/2017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47E9850-7E20-41F6-9CA2-F70413BA5925}" type="slidenum">
              <a:rPr lang="en-GB" smtClean="0"/>
              <a:t>‹#›</a:t>
            </a:fld>
            <a:endParaRPr lang="en-GB"/>
          </a:p>
        </p:txBody>
      </p:sp>
    </p:spTree>
    <p:extLst>
      <p:ext uri="{BB962C8B-B14F-4D97-AF65-F5344CB8AC3E}">
        <p14:creationId xmlns:p14="http://schemas.microsoft.com/office/powerpoint/2010/main" val="65325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hyperlink" Target="https://www.st-andrews.ac.uk/management/aboutus/people/researchstudents/kirstyholstead/" TargetMode="External"/><Relationship Id="rId7"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3.png"/><Relationship Id="rId11" Type="http://schemas.microsoft.com/office/2007/relationships/diagramDrawing" Target="../diagrams/drawing1.xml"/><Relationship Id="rId5" Type="http://schemas.openxmlformats.org/officeDocument/2006/relationships/image" Target="../media/image2.png"/><Relationship Id="rId10" Type="http://schemas.openxmlformats.org/officeDocument/2006/relationships/diagramColors" Target="../diagrams/colors1.xml"/><Relationship Id="rId4" Type="http://schemas.openxmlformats.org/officeDocument/2006/relationships/image" Target="../media/image1.jpeg"/><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697" y="107504"/>
            <a:ext cx="6685087" cy="1050675"/>
          </a:xfrm>
          <a:prstGeom prst="roundRect">
            <a:avLst/>
          </a:prstGeom>
          <a:solidFill>
            <a:schemeClr val="tx2">
              <a:lumMod val="60000"/>
              <a:lumOff val="40000"/>
            </a:schemeClr>
          </a:solidFill>
        </p:spPr>
        <p:txBody>
          <a:bodyPr>
            <a:normAutofit fontScale="90000"/>
          </a:bodyPr>
          <a:lstStyle/>
          <a:p>
            <a:pPr algn="l"/>
            <a:r>
              <a:rPr lang="en-GB" sz="2000" b="1" dirty="0" smtClean="0">
                <a:solidFill>
                  <a:schemeClr val="bg1"/>
                </a:solidFill>
              </a:rPr>
              <a:t>Understanding community water governance: What shapes decision-making and what are the outcomes?</a:t>
            </a:r>
            <a:r>
              <a:rPr lang="en-GB" dirty="0" smtClean="0">
                <a:solidFill>
                  <a:schemeClr val="bg1"/>
                </a:solidFill>
              </a:rPr>
              <a:t/>
            </a:r>
            <a:br>
              <a:rPr lang="en-GB" dirty="0" smtClean="0">
                <a:solidFill>
                  <a:schemeClr val="bg1"/>
                </a:solidFill>
              </a:rPr>
            </a:br>
            <a:r>
              <a:rPr lang="en-GB" sz="1100" b="1" dirty="0" smtClean="0"/>
              <a:t>Kirsty Holstead </a:t>
            </a:r>
            <a:r>
              <a:rPr lang="en-GB" sz="1100" dirty="0" smtClean="0"/>
              <a:t>(</a:t>
            </a:r>
            <a:r>
              <a:rPr lang="en-GB" sz="1000" dirty="0"/>
              <a:t>kh38@st-andrews.ac.uk </a:t>
            </a:r>
            <a:r>
              <a:rPr lang="en-GB" sz="1000" dirty="0" smtClean="0"/>
              <a:t>)</a:t>
            </a:r>
            <a:br>
              <a:rPr lang="en-GB" sz="1000" dirty="0" smtClean="0"/>
            </a:br>
            <a:r>
              <a:rPr lang="en-GB" sz="1000" dirty="0" smtClean="0"/>
              <a:t>The University of St Andrews and The James Hutton Institute</a:t>
            </a:r>
            <a:br>
              <a:rPr lang="en-GB" sz="1000" dirty="0" smtClean="0"/>
            </a:br>
            <a:r>
              <a:rPr lang="en-GB" sz="1000" dirty="0">
                <a:hlinkClick r:id="rId3"/>
              </a:rPr>
              <a:t>https://www.st-andrews.ac.uk/management/aboutus/people/researchstudents/kirstyholstead</a:t>
            </a:r>
            <a:r>
              <a:rPr lang="en-GB" sz="1000" dirty="0" smtClean="0">
                <a:hlinkClick r:id="rId3"/>
              </a:rPr>
              <a:t>/</a:t>
            </a:r>
            <a:r>
              <a:rPr lang="en-GB" sz="1000" dirty="0" smtClean="0"/>
              <a:t> </a:t>
            </a:r>
            <a:r>
              <a:rPr lang="en-GB" sz="1100" dirty="0" smtClean="0"/>
              <a:t/>
            </a:r>
            <a:br>
              <a:rPr lang="en-GB" sz="1100" dirty="0" smtClean="0"/>
            </a:br>
            <a:endParaRPr lang="en-GB" sz="1100" dirty="0">
              <a:solidFill>
                <a:schemeClr val="bg1"/>
              </a:solidFill>
            </a:endParaRPr>
          </a:p>
        </p:txBody>
      </p:sp>
      <p:sp>
        <p:nvSpPr>
          <p:cNvPr id="18" name="Title 3"/>
          <p:cNvSpPr txBox="1">
            <a:spLocks/>
          </p:cNvSpPr>
          <p:nvPr/>
        </p:nvSpPr>
        <p:spPr>
          <a:xfrm>
            <a:off x="79623" y="5966104"/>
            <a:ext cx="6674145" cy="2470178"/>
          </a:xfrm>
          <a:prstGeom prst="roundRect">
            <a:avLst/>
          </a:prstGeom>
          <a:solidFill>
            <a:schemeClr val="tx2">
              <a:lumMod val="60000"/>
              <a:lumOff val="4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71450" indent="-171450" algn="l">
              <a:buFont typeface="Arial" charset="0"/>
              <a:buChar char="•"/>
            </a:pPr>
            <a:endParaRPr lang="en-GB" sz="2000" b="1" dirty="0" smtClean="0">
              <a:solidFill>
                <a:schemeClr val="bg1"/>
              </a:solidFill>
            </a:endParaRPr>
          </a:p>
          <a:p>
            <a:pPr algn="l"/>
            <a:endParaRPr lang="en-GB" sz="2000" b="1" dirty="0" smtClean="0">
              <a:solidFill>
                <a:schemeClr val="bg1"/>
              </a:solidFill>
            </a:endParaRPr>
          </a:p>
          <a:p>
            <a:pPr algn="l"/>
            <a:endParaRPr lang="en-GB" sz="1800" b="1" dirty="0">
              <a:solidFill>
                <a:schemeClr val="bg1"/>
              </a:solidFill>
            </a:endParaRPr>
          </a:p>
          <a:p>
            <a:pPr algn="l"/>
            <a:r>
              <a:rPr lang="en-GB" sz="1200" dirty="0" smtClean="0">
                <a:solidFill>
                  <a:schemeClr val="bg1"/>
                </a:solidFill>
              </a:rPr>
              <a:t/>
            </a:r>
            <a:br>
              <a:rPr lang="en-GB" sz="1200" dirty="0" smtClean="0">
                <a:solidFill>
                  <a:schemeClr val="bg1"/>
                </a:solidFill>
              </a:rPr>
            </a:br>
            <a:endParaRPr lang="en-GB" sz="1200" dirty="0">
              <a:solidFill>
                <a:schemeClr val="bg1"/>
              </a:solidFill>
            </a:endParaRPr>
          </a:p>
        </p:txBody>
      </p:sp>
      <p:sp>
        <p:nvSpPr>
          <p:cNvPr id="21" name="TextBox 20"/>
          <p:cNvSpPr txBox="1"/>
          <p:nvPr/>
        </p:nvSpPr>
        <p:spPr>
          <a:xfrm>
            <a:off x="698973" y="8904233"/>
            <a:ext cx="5624933" cy="215444"/>
          </a:xfrm>
          <a:prstGeom prst="rect">
            <a:avLst/>
          </a:prstGeom>
          <a:noFill/>
          <a:ln>
            <a:solidFill>
              <a:schemeClr val="tx2">
                <a:lumMod val="60000"/>
                <a:lumOff val="40000"/>
              </a:schemeClr>
            </a:solidFill>
          </a:ln>
        </p:spPr>
        <p:txBody>
          <a:bodyPr wrap="square" rtlCol="0">
            <a:spAutoFit/>
          </a:bodyPr>
          <a:lstStyle/>
          <a:p>
            <a:pPr algn="ctr"/>
            <a:r>
              <a:rPr lang="en-GB" sz="800" dirty="0" smtClean="0"/>
              <a:t>Thank you to Shona Russell and Kerry </a:t>
            </a:r>
            <a:r>
              <a:rPr lang="en-GB" sz="800" dirty="0" err="1" smtClean="0"/>
              <a:t>Waylen</a:t>
            </a:r>
            <a:r>
              <a:rPr lang="en-GB" sz="800" dirty="0" smtClean="0"/>
              <a:t> for their supervision and to the Hydro Nation Scholars Program for funding this PhD. </a:t>
            </a:r>
            <a:endParaRPr lang="en-GB" sz="800" dirty="0"/>
          </a:p>
        </p:txBody>
      </p:sp>
      <p:pic>
        <p:nvPicPr>
          <p:cNvPr id="12" name="Picture 11" descr="New HN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68082" y="365586"/>
            <a:ext cx="991262" cy="374017"/>
          </a:xfrm>
          <a:prstGeom prst="rect">
            <a:avLst/>
          </a:prstGeom>
          <a:noFill/>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55288" y="802629"/>
            <a:ext cx="575074" cy="313916"/>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98650" y="803726"/>
            <a:ext cx="1001487" cy="307703"/>
          </a:xfrm>
          <a:prstGeom prst="rect">
            <a:avLst/>
          </a:prstGeom>
        </p:spPr>
      </p:pic>
      <p:sp>
        <p:nvSpPr>
          <p:cNvPr id="23" name="Content Placeholder 1"/>
          <p:cNvSpPr>
            <a:spLocks noGrp="1"/>
          </p:cNvSpPr>
          <p:nvPr>
            <p:ph sz="quarter" idx="4"/>
          </p:nvPr>
        </p:nvSpPr>
        <p:spPr>
          <a:xfrm>
            <a:off x="379765" y="1691680"/>
            <a:ext cx="2764702" cy="1708667"/>
          </a:xfrm>
        </p:spPr>
        <p:txBody>
          <a:bodyPr>
            <a:normAutofit/>
          </a:bodyPr>
          <a:lstStyle/>
          <a:p>
            <a:pPr marL="0" lvl="0" indent="0">
              <a:spcBef>
                <a:spcPts val="0"/>
              </a:spcBef>
              <a:buSzPct val="100000"/>
              <a:buNone/>
            </a:pPr>
            <a:endParaRPr lang="en-GB" sz="1000" dirty="0"/>
          </a:p>
          <a:p>
            <a:pPr marL="0" marR="0" lvl="0" indent="0" defTabSz="914400" eaLnBrk="1" fontAlgn="auto" latinLnBrk="0" hangingPunct="1">
              <a:lnSpc>
                <a:spcPct val="100000"/>
              </a:lnSpc>
              <a:spcBef>
                <a:spcPts val="0"/>
              </a:spcBef>
              <a:spcAft>
                <a:spcPts val="0"/>
              </a:spcAft>
              <a:buClrTx/>
              <a:buSzPct val="100000"/>
              <a:buFont typeface="Wingdings" charset="2"/>
              <a:buNone/>
              <a:tabLst/>
              <a:defRPr/>
            </a:pPr>
            <a:endParaRPr lang="en-GB" sz="900" dirty="0" smtClean="0"/>
          </a:p>
        </p:txBody>
      </p:sp>
      <p:sp>
        <p:nvSpPr>
          <p:cNvPr id="24" name="TextBox 23"/>
          <p:cNvSpPr txBox="1"/>
          <p:nvPr/>
        </p:nvSpPr>
        <p:spPr>
          <a:xfrm>
            <a:off x="300585" y="4218197"/>
            <a:ext cx="968175" cy="830997"/>
          </a:xfrm>
          <a:prstGeom prst="rect">
            <a:avLst/>
          </a:prstGeom>
          <a:noFill/>
        </p:spPr>
        <p:txBody>
          <a:bodyPr wrap="square" rtlCol="0">
            <a:spAutoFit/>
          </a:bodyPr>
          <a:lstStyle/>
          <a:p>
            <a:r>
              <a:rPr lang="en-US" sz="800" b="1" dirty="0" smtClean="0"/>
              <a:t>Figure 1</a:t>
            </a:r>
            <a:r>
              <a:rPr lang="en-US" sz="800" dirty="0" smtClean="0"/>
              <a:t>: Conceptual Framework: A practice approach. (Shove, </a:t>
            </a:r>
            <a:r>
              <a:rPr lang="en-US" sz="800" dirty="0" err="1" smtClean="0"/>
              <a:t>Pantzar</a:t>
            </a:r>
            <a:r>
              <a:rPr lang="en-US" sz="800" dirty="0" smtClean="0"/>
              <a:t> and Watson, 2012)</a:t>
            </a:r>
            <a:endParaRPr lang="en-US" sz="800" dirty="0"/>
          </a:p>
        </p:txBody>
      </p:sp>
      <p:sp>
        <p:nvSpPr>
          <p:cNvPr id="25" name="TextBox 24"/>
          <p:cNvSpPr txBox="1"/>
          <p:nvPr/>
        </p:nvSpPr>
        <p:spPr>
          <a:xfrm>
            <a:off x="54968" y="5906566"/>
            <a:ext cx="3456471" cy="338554"/>
          </a:xfrm>
          <a:prstGeom prst="rect">
            <a:avLst/>
          </a:prstGeom>
          <a:noFill/>
        </p:spPr>
        <p:txBody>
          <a:bodyPr wrap="square" rtlCol="0">
            <a:spAutoFit/>
          </a:bodyPr>
          <a:lstStyle/>
          <a:p>
            <a:r>
              <a:rPr lang="en-US" sz="1600" b="1" dirty="0" smtClean="0"/>
              <a:t>     </a:t>
            </a:r>
            <a:r>
              <a:rPr lang="en-US" sz="1600" b="1" dirty="0"/>
              <a:t>5</a:t>
            </a:r>
            <a:r>
              <a:rPr lang="en-US" sz="1600" b="1" dirty="0" smtClean="0"/>
              <a:t>. </a:t>
            </a:r>
            <a:r>
              <a:rPr lang="en-US" sz="1600" b="1" smtClean="0"/>
              <a:t>Preliminary findings</a:t>
            </a:r>
            <a:endParaRPr lang="en-US" sz="900" dirty="0" smtClean="0"/>
          </a:p>
        </p:txBody>
      </p:sp>
      <p:sp>
        <p:nvSpPr>
          <p:cNvPr id="29" name="Rounded Rectangle 28"/>
          <p:cNvSpPr/>
          <p:nvPr/>
        </p:nvSpPr>
        <p:spPr>
          <a:xfrm>
            <a:off x="117697" y="1192355"/>
            <a:ext cx="3247418" cy="2823268"/>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70178" y="1419880"/>
            <a:ext cx="3200152" cy="2831544"/>
          </a:xfrm>
          <a:prstGeom prst="rect">
            <a:avLst/>
          </a:prstGeom>
          <a:noFill/>
        </p:spPr>
        <p:txBody>
          <a:bodyPr wrap="square" rtlCol="0">
            <a:spAutoFit/>
          </a:bodyPr>
          <a:lstStyle/>
          <a:p>
            <a:pPr lvl="0" algn="just">
              <a:buSzPct val="100000"/>
            </a:pPr>
            <a:r>
              <a:rPr lang="en-GB" sz="800" dirty="0" smtClean="0"/>
              <a:t>Communities are considered to be </a:t>
            </a:r>
            <a:r>
              <a:rPr lang="en-GB" sz="800" dirty="0"/>
              <a:t>important for water </a:t>
            </a:r>
            <a:r>
              <a:rPr lang="en-GB" sz="800" dirty="0" smtClean="0"/>
              <a:t>governance. In Scotland, communities manage water </a:t>
            </a:r>
            <a:r>
              <a:rPr lang="en-GB" sz="800" dirty="0"/>
              <a:t>in their </a:t>
            </a:r>
            <a:r>
              <a:rPr lang="en-GB" sz="800" dirty="0" smtClean="0"/>
              <a:t>homes and businesses, and also use and influence the water environment. Governments increasingly expect communities to play to </a:t>
            </a:r>
            <a:r>
              <a:rPr lang="en-GB" sz="800" dirty="0"/>
              <a:t>play a </a:t>
            </a:r>
            <a:r>
              <a:rPr lang="en-GB" sz="800" dirty="0" smtClean="0"/>
              <a:t>role </a:t>
            </a:r>
            <a:r>
              <a:rPr lang="en-GB" sz="800" dirty="0"/>
              <a:t>in water management </a:t>
            </a:r>
            <a:r>
              <a:rPr lang="en-GB" sz="800" dirty="0" smtClean="0"/>
              <a:t>in legislation, planning budgets and monitoring outcomes.  </a:t>
            </a:r>
          </a:p>
          <a:p>
            <a:pPr lvl="0" algn="just">
              <a:buSzPct val="100000"/>
            </a:pPr>
            <a:endParaRPr lang="en-GB" sz="800" dirty="0"/>
          </a:p>
          <a:p>
            <a:pPr lvl="0" algn="just">
              <a:buSzPct val="100000"/>
            </a:pPr>
            <a:r>
              <a:rPr lang="en-GB" sz="800" dirty="0"/>
              <a:t>Despite growing interest in community water governance (CWG), there remains a lack of conceptual clarity amongst academics, policy makers and </a:t>
            </a:r>
            <a:r>
              <a:rPr lang="en-GB" sz="800" dirty="0" err="1" smtClean="0"/>
              <a:t>practioners</a:t>
            </a:r>
            <a:r>
              <a:rPr lang="en-GB" sz="800" dirty="0" smtClean="0"/>
              <a:t>. Different conceptions of community, water and governance are all in use (ranging from community ownership to increased involvement in decision makings, engaging with different water issues </a:t>
            </a:r>
            <a:r>
              <a:rPr lang="mr-IN" sz="800" dirty="0" smtClean="0"/>
              <a:t>–</a:t>
            </a:r>
            <a:r>
              <a:rPr lang="en-GB" sz="800" dirty="0" smtClean="0"/>
              <a:t> quality, flooding, drinking water, and with diverse ideas about what ’community’ is). Central to all conceptions, is the presumption that CWG will lead to more sustainable and equitable outcomes, as an integral aspect of ‘good governance’.</a:t>
            </a:r>
          </a:p>
          <a:p>
            <a:pPr lvl="0" algn="just">
              <a:buSzPct val="100000"/>
            </a:pPr>
            <a:endParaRPr lang="en-GB" sz="800" dirty="0" smtClean="0"/>
          </a:p>
          <a:p>
            <a:pPr lvl="0" algn="just">
              <a:buSzPct val="100000"/>
            </a:pPr>
            <a:r>
              <a:rPr lang="en-GB" sz="800" dirty="0"/>
              <a:t>In order to enhance understand about the conceptual, organisational and practical aspects of CWG, this PhD aims to examine (</a:t>
            </a:r>
            <a:r>
              <a:rPr lang="en-GB" sz="800" dirty="0" err="1"/>
              <a:t>i</a:t>
            </a:r>
            <a:r>
              <a:rPr lang="en-GB" sz="800" dirty="0"/>
              <a:t>) what shapes decision-making, (ii) how communities relate to water, and (iii) how does CWG contribute to more sustainable and equitable outcomes. </a:t>
            </a:r>
          </a:p>
          <a:p>
            <a:endParaRPr lang="en-US" dirty="0"/>
          </a:p>
        </p:txBody>
      </p:sp>
      <p:sp>
        <p:nvSpPr>
          <p:cNvPr id="32" name="Rounded Rectangle 31"/>
          <p:cNvSpPr/>
          <p:nvPr/>
        </p:nvSpPr>
        <p:spPr>
          <a:xfrm>
            <a:off x="3446524" y="1215151"/>
            <a:ext cx="3319078" cy="255957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416696" y="3826301"/>
            <a:ext cx="3308137" cy="208156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593977" y="1185048"/>
            <a:ext cx="2808312" cy="338554"/>
          </a:xfrm>
          <a:prstGeom prst="rect">
            <a:avLst/>
          </a:prstGeom>
          <a:noFill/>
        </p:spPr>
        <p:txBody>
          <a:bodyPr wrap="square" rtlCol="0">
            <a:spAutoFit/>
          </a:bodyPr>
          <a:lstStyle/>
          <a:p>
            <a:r>
              <a:rPr lang="en-US" sz="1600" b="1" dirty="0" smtClean="0"/>
              <a:t>2. Insights from the literature</a:t>
            </a:r>
            <a:r>
              <a:rPr lang="en-GB" sz="1600" b="1" dirty="0" smtClean="0"/>
              <a:t> </a:t>
            </a:r>
            <a:endParaRPr lang="en-US" sz="1600" b="1" dirty="0"/>
          </a:p>
        </p:txBody>
      </p:sp>
      <p:sp>
        <p:nvSpPr>
          <p:cNvPr id="6" name="TextBox 5"/>
          <p:cNvSpPr txBox="1"/>
          <p:nvPr/>
        </p:nvSpPr>
        <p:spPr>
          <a:xfrm>
            <a:off x="3445717" y="1434582"/>
            <a:ext cx="3320693" cy="2431435"/>
          </a:xfrm>
          <a:prstGeom prst="rect">
            <a:avLst/>
          </a:prstGeom>
          <a:noFill/>
        </p:spPr>
        <p:txBody>
          <a:bodyPr wrap="square" rtlCol="0">
            <a:spAutoFit/>
          </a:bodyPr>
          <a:lstStyle/>
          <a:p>
            <a:pPr marL="171450" indent="-171450" algn="just">
              <a:buFont typeface="Arial" charset="0"/>
              <a:buChar char="•"/>
            </a:pPr>
            <a:r>
              <a:rPr lang="en-GB" sz="800" dirty="0"/>
              <a:t> It </a:t>
            </a:r>
            <a:r>
              <a:rPr lang="en-GB" sz="800" dirty="0" smtClean="0"/>
              <a:t>is often </a:t>
            </a:r>
            <a:r>
              <a:rPr lang="en-GB" sz="800" dirty="0"/>
              <a:t>presumed that community views can be understood and implemented relatively </a:t>
            </a:r>
            <a:r>
              <a:rPr lang="en-GB" sz="800" dirty="0" err="1"/>
              <a:t>unproblematically</a:t>
            </a:r>
            <a:r>
              <a:rPr lang="en-GB" sz="800" dirty="0"/>
              <a:t> through providing the right structural opportunities (for example forums for participation and consultation) and information </a:t>
            </a:r>
            <a:r>
              <a:rPr lang="en-GB" sz="800" dirty="0" smtClean="0"/>
              <a:t>provision.</a:t>
            </a:r>
          </a:p>
          <a:p>
            <a:pPr marL="171450" indent="-171450" algn="just">
              <a:buFont typeface="Arial" charset="0"/>
              <a:buChar char="•"/>
            </a:pPr>
            <a:r>
              <a:rPr lang="en-US" sz="800" dirty="0" smtClean="0"/>
              <a:t>Understanding community views and decision making processes tends to focus on economic and psychological theory which emphasize the importance of information provision, </a:t>
            </a:r>
            <a:r>
              <a:rPr lang="en-US" sz="800" dirty="0" err="1" smtClean="0"/>
              <a:t>behaviour</a:t>
            </a:r>
            <a:r>
              <a:rPr lang="en-US" sz="800" dirty="0" smtClean="0"/>
              <a:t> change and take an individualist approach.</a:t>
            </a:r>
          </a:p>
          <a:p>
            <a:pPr marL="171450" indent="-171450" algn="just">
              <a:buFont typeface="Arial" charset="0"/>
              <a:buChar char="•"/>
            </a:pPr>
            <a:r>
              <a:rPr lang="en-US" sz="800" dirty="0" smtClean="0"/>
              <a:t>Work in water and energy consumption (Shove and Walker, 2007; Browne, 2015) show that understanding communities perceptions and values is more complex, and information does not lead to action.</a:t>
            </a:r>
          </a:p>
          <a:p>
            <a:pPr marL="171450" indent="-171450" algn="just">
              <a:buFont typeface="Arial" charset="0"/>
              <a:buChar char="•"/>
            </a:pPr>
            <a:r>
              <a:rPr lang="en-US" sz="800" dirty="0" smtClean="0"/>
              <a:t>A practice approach is an alternative approach to understanding community water governance (see Figure 1). </a:t>
            </a:r>
          </a:p>
          <a:p>
            <a:pPr marL="171450" indent="-171450" algn="just">
              <a:buFont typeface="Arial" charset="0"/>
              <a:buChar char="•"/>
            </a:pPr>
            <a:r>
              <a:rPr lang="en-US" sz="800" dirty="0" smtClean="0"/>
              <a:t>This approach is useful because it highlights collective or ‘socially mediated’ factors which shape decision making. </a:t>
            </a:r>
          </a:p>
          <a:p>
            <a:pPr marL="171450" indent="-171450" algn="just">
              <a:buFont typeface="Arial" charset="0"/>
              <a:buChar char="•"/>
            </a:pPr>
            <a:r>
              <a:rPr lang="en-US" sz="800" dirty="0"/>
              <a:t>Most practice theory studies have focused on domestic water use, however we think </a:t>
            </a:r>
            <a:r>
              <a:rPr lang="en-US" sz="800" dirty="0" smtClean="0"/>
              <a:t>it </a:t>
            </a:r>
            <a:r>
              <a:rPr lang="en-US" sz="800" dirty="0"/>
              <a:t>will also help understanding community involvement out with the home and in </a:t>
            </a:r>
            <a:r>
              <a:rPr lang="en-US" sz="800" dirty="0" err="1"/>
              <a:t>organisations</a:t>
            </a:r>
            <a:r>
              <a:rPr lang="en-US" sz="800" dirty="0"/>
              <a:t> who shape CWG.</a:t>
            </a:r>
          </a:p>
          <a:p>
            <a:pPr marL="171450" indent="-171450" algn="just">
              <a:buFont typeface="Arial" charset="0"/>
              <a:buChar char="•"/>
            </a:pPr>
            <a:endParaRPr lang="en-US" sz="800" dirty="0" smtClean="0"/>
          </a:p>
        </p:txBody>
      </p:sp>
      <p:sp>
        <p:nvSpPr>
          <p:cNvPr id="34" name="TextBox 33"/>
          <p:cNvSpPr txBox="1"/>
          <p:nvPr/>
        </p:nvSpPr>
        <p:spPr>
          <a:xfrm>
            <a:off x="3421911" y="4044564"/>
            <a:ext cx="3343691" cy="1815882"/>
          </a:xfrm>
          <a:prstGeom prst="rect">
            <a:avLst/>
          </a:prstGeom>
          <a:noFill/>
        </p:spPr>
        <p:txBody>
          <a:bodyPr wrap="square" rtlCol="0">
            <a:spAutoFit/>
          </a:bodyPr>
          <a:lstStyle/>
          <a:p>
            <a:pPr marL="171450" indent="-171450" algn="just">
              <a:buFont typeface="Wingdings" charset="2"/>
              <a:buChar char="q"/>
            </a:pPr>
            <a:r>
              <a:rPr lang="en-US" sz="800" dirty="0" smtClean="0"/>
              <a:t>Aims: to </a:t>
            </a:r>
            <a:r>
              <a:rPr lang="en-US" sz="800" dirty="0"/>
              <a:t>understand how </a:t>
            </a:r>
            <a:r>
              <a:rPr lang="en-US" sz="800" dirty="0" err="1" smtClean="0"/>
              <a:t>practioners</a:t>
            </a:r>
            <a:r>
              <a:rPr lang="en-US" sz="800" dirty="0" smtClean="0"/>
              <a:t> and communities </a:t>
            </a:r>
            <a:r>
              <a:rPr lang="en-US" sz="800" dirty="0"/>
              <a:t>are </a:t>
            </a:r>
            <a:r>
              <a:rPr lang="en-US" sz="800" dirty="0" smtClean="0"/>
              <a:t>currently involved </a:t>
            </a:r>
            <a:r>
              <a:rPr lang="en-US" sz="800" dirty="0"/>
              <a:t>in the water sector in </a:t>
            </a:r>
            <a:r>
              <a:rPr lang="en-US" sz="800" dirty="0" smtClean="0"/>
              <a:t>Scotland, </a:t>
            </a:r>
            <a:r>
              <a:rPr lang="en-US" sz="800" dirty="0"/>
              <a:t>and </a:t>
            </a:r>
            <a:r>
              <a:rPr lang="en-US" sz="800" dirty="0" smtClean="0"/>
              <a:t>what the </a:t>
            </a:r>
            <a:r>
              <a:rPr lang="en-US" sz="800" dirty="0"/>
              <a:t>hopes and expectations for </a:t>
            </a:r>
            <a:r>
              <a:rPr lang="en-US" sz="800" dirty="0" smtClean="0"/>
              <a:t>community engagement are.</a:t>
            </a:r>
          </a:p>
          <a:p>
            <a:pPr marL="171450" indent="-171450" algn="just">
              <a:buFont typeface="Wingdings" charset="2"/>
              <a:buChar char="q"/>
            </a:pPr>
            <a:r>
              <a:rPr lang="en-US" sz="800" dirty="0" smtClean="0"/>
              <a:t>The research aimed to understand practitioners’ experiences of the water sector, and how their ‘practices’ (Figure 1) influence how communities </a:t>
            </a:r>
            <a:r>
              <a:rPr lang="en-US" sz="800" dirty="0"/>
              <a:t>are </a:t>
            </a:r>
            <a:r>
              <a:rPr lang="en-US" sz="800" dirty="0" err="1"/>
              <a:t>conceptualised</a:t>
            </a:r>
            <a:r>
              <a:rPr lang="en-US" sz="800" dirty="0"/>
              <a:t> and ways in which communities can play a role in water </a:t>
            </a:r>
            <a:r>
              <a:rPr lang="en-US" sz="800" dirty="0" smtClean="0"/>
              <a:t>governance</a:t>
            </a:r>
          </a:p>
          <a:p>
            <a:pPr marL="171450" indent="-171450" algn="just">
              <a:buFont typeface="Wingdings" charset="2"/>
              <a:buChar char="q"/>
            </a:pPr>
            <a:r>
              <a:rPr lang="en-US" sz="800" dirty="0" smtClean="0"/>
              <a:t>12 </a:t>
            </a:r>
            <a:r>
              <a:rPr lang="en-US" sz="800" dirty="0"/>
              <a:t>semi structured interviews with </a:t>
            </a:r>
            <a:r>
              <a:rPr lang="en-GB" sz="800" dirty="0" smtClean="0"/>
              <a:t>organisational representatives</a:t>
            </a:r>
            <a:r>
              <a:rPr lang="en-US" sz="800" dirty="0" smtClean="0"/>
              <a:t> </a:t>
            </a:r>
            <a:r>
              <a:rPr lang="en-US" sz="800" dirty="0"/>
              <a:t>who play a role in water governance, and shape how communities are involved in the water environment (Scottish </a:t>
            </a:r>
            <a:r>
              <a:rPr lang="en-US" sz="800" dirty="0" smtClean="0"/>
              <a:t>Government</a:t>
            </a:r>
            <a:r>
              <a:rPr lang="en-US" sz="800" dirty="0"/>
              <a:t>, SEPA, Customer Advice Scotland etc</a:t>
            </a:r>
            <a:r>
              <a:rPr lang="en-US" sz="800" dirty="0" smtClean="0"/>
              <a:t>.).</a:t>
            </a:r>
          </a:p>
          <a:p>
            <a:pPr marL="171450" indent="-171450" algn="just">
              <a:buFont typeface="Wingdings" charset="2"/>
              <a:buChar char="q"/>
            </a:pPr>
            <a:r>
              <a:rPr lang="en-US" sz="800" dirty="0"/>
              <a:t>Trialed and tested a ‘water walk’ methodology with interviewees</a:t>
            </a:r>
            <a:r>
              <a:rPr lang="en-US" sz="800" dirty="0" smtClean="0"/>
              <a:t>.</a:t>
            </a:r>
          </a:p>
          <a:p>
            <a:pPr marL="171450" indent="-171450" algn="just">
              <a:buFont typeface="Wingdings" charset="2"/>
              <a:buChar char="q"/>
            </a:pPr>
            <a:r>
              <a:rPr lang="en-US" sz="800" dirty="0"/>
              <a:t>T</a:t>
            </a:r>
            <a:r>
              <a:rPr lang="en-US" sz="800" dirty="0" smtClean="0"/>
              <a:t>hematic analysis of transcripts using MAXQDA qualitative data software.</a:t>
            </a:r>
            <a:endParaRPr lang="en-US" sz="800" dirty="0"/>
          </a:p>
        </p:txBody>
      </p:sp>
      <p:sp>
        <p:nvSpPr>
          <p:cNvPr id="27" name="TextBox 26"/>
          <p:cNvSpPr txBox="1"/>
          <p:nvPr/>
        </p:nvSpPr>
        <p:spPr>
          <a:xfrm>
            <a:off x="346951" y="3972745"/>
            <a:ext cx="2647684" cy="338554"/>
          </a:xfrm>
          <a:prstGeom prst="rect">
            <a:avLst/>
          </a:prstGeom>
          <a:noFill/>
        </p:spPr>
        <p:txBody>
          <a:bodyPr wrap="square" rtlCol="0">
            <a:spAutoFit/>
          </a:bodyPr>
          <a:lstStyle/>
          <a:p>
            <a:r>
              <a:rPr lang="en-US" sz="1600" b="1" dirty="0" smtClean="0"/>
              <a:t>3. A practice </a:t>
            </a:r>
            <a:r>
              <a:rPr lang="en-US" sz="1600" b="1" dirty="0"/>
              <a:t>a</a:t>
            </a:r>
            <a:r>
              <a:rPr lang="en-US" sz="1600" b="1" dirty="0" smtClean="0"/>
              <a:t>pproach</a:t>
            </a:r>
            <a:endParaRPr lang="en-US" sz="1600" dirty="0"/>
          </a:p>
        </p:txBody>
      </p:sp>
      <p:sp>
        <p:nvSpPr>
          <p:cNvPr id="8" name="TextBox 7"/>
          <p:cNvSpPr txBox="1"/>
          <p:nvPr/>
        </p:nvSpPr>
        <p:spPr>
          <a:xfrm>
            <a:off x="3531870" y="3797715"/>
            <a:ext cx="2456559" cy="338554"/>
          </a:xfrm>
          <a:prstGeom prst="rect">
            <a:avLst/>
          </a:prstGeom>
          <a:noFill/>
        </p:spPr>
        <p:txBody>
          <a:bodyPr wrap="square" rtlCol="0">
            <a:spAutoFit/>
          </a:bodyPr>
          <a:lstStyle/>
          <a:p>
            <a:r>
              <a:rPr lang="en-US" sz="1600" b="1" dirty="0" smtClean="0"/>
              <a:t>4. Phase 1 of research </a:t>
            </a:r>
            <a:endParaRPr lang="en-US" sz="1600" b="1" dirty="0"/>
          </a:p>
        </p:txBody>
      </p:sp>
      <p:sp>
        <p:nvSpPr>
          <p:cNvPr id="9" name="Oval 8"/>
          <p:cNvSpPr/>
          <p:nvPr/>
        </p:nvSpPr>
        <p:spPr>
          <a:xfrm>
            <a:off x="4242094" y="6427902"/>
            <a:ext cx="995251" cy="10057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Water Industry</a:t>
            </a:r>
            <a:endParaRPr lang="en-US" sz="800" dirty="0"/>
          </a:p>
        </p:txBody>
      </p:sp>
      <p:sp>
        <p:nvSpPr>
          <p:cNvPr id="28" name="Oval 27"/>
          <p:cNvSpPr/>
          <p:nvPr/>
        </p:nvSpPr>
        <p:spPr>
          <a:xfrm>
            <a:off x="5001685" y="6435212"/>
            <a:ext cx="1064804" cy="10057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Water Environment</a:t>
            </a:r>
            <a:endParaRPr lang="en-US" sz="800" dirty="0"/>
          </a:p>
        </p:txBody>
      </p:sp>
      <p:sp>
        <p:nvSpPr>
          <p:cNvPr id="16" name="Right Arrow 15"/>
          <p:cNvSpPr/>
          <p:nvPr/>
        </p:nvSpPr>
        <p:spPr>
          <a:xfrm>
            <a:off x="5691723" y="6397533"/>
            <a:ext cx="336417"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5718871" y="7276668"/>
            <a:ext cx="336417"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014275" y="6294086"/>
            <a:ext cx="845837" cy="461665"/>
          </a:xfrm>
          <a:prstGeom prst="rect">
            <a:avLst/>
          </a:prstGeom>
          <a:noFill/>
        </p:spPr>
        <p:txBody>
          <a:bodyPr wrap="square" rtlCol="0">
            <a:spAutoFit/>
          </a:bodyPr>
          <a:lstStyle/>
          <a:p>
            <a:r>
              <a:rPr lang="en-US" sz="800" b="1" dirty="0" smtClean="0"/>
              <a:t>RBMP: </a:t>
            </a:r>
            <a:r>
              <a:rPr lang="en-US" sz="800" dirty="0" smtClean="0"/>
              <a:t>“the public”, “Stakeholders”</a:t>
            </a:r>
            <a:endParaRPr lang="en-US" sz="800" dirty="0"/>
          </a:p>
        </p:txBody>
      </p:sp>
      <p:sp>
        <p:nvSpPr>
          <p:cNvPr id="37" name="TextBox 36"/>
          <p:cNvSpPr txBox="1"/>
          <p:nvPr/>
        </p:nvSpPr>
        <p:spPr>
          <a:xfrm>
            <a:off x="6028140" y="7198412"/>
            <a:ext cx="907132" cy="461665"/>
          </a:xfrm>
          <a:prstGeom prst="rect">
            <a:avLst/>
          </a:prstGeom>
          <a:noFill/>
        </p:spPr>
        <p:txBody>
          <a:bodyPr wrap="square" rtlCol="0">
            <a:spAutoFit/>
          </a:bodyPr>
          <a:lstStyle/>
          <a:p>
            <a:r>
              <a:rPr lang="en-US" sz="800" b="1" dirty="0" smtClean="0"/>
              <a:t>River flooding: </a:t>
            </a:r>
            <a:r>
              <a:rPr lang="en-US" sz="800" dirty="0" smtClean="0"/>
              <a:t>“the public”, ”communities”</a:t>
            </a:r>
            <a:endParaRPr lang="en-US" sz="800" dirty="0"/>
          </a:p>
        </p:txBody>
      </p:sp>
      <p:sp>
        <p:nvSpPr>
          <p:cNvPr id="38" name="Left Arrow 37"/>
          <p:cNvSpPr/>
          <p:nvPr/>
        </p:nvSpPr>
        <p:spPr>
          <a:xfrm>
            <a:off x="4097502" y="6445690"/>
            <a:ext cx="342804" cy="1558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 Arrow 38"/>
          <p:cNvSpPr/>
          <p:nvPr/>
        </p:nvSpPr>
        <p:spPr>
          <a:xfrm>
            <a:off x="3960520" y="6825182"/>
            <a:ext cx="342804" cy="1558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Left Arrow 39"/>
          <p:cNvSpPr/>
          <p:nvPr/>
        </p:nvSpPr>
        <p:spPr>
          <a:xfrm>
            <a:off x="4107684" y="7261999"/>
            <a:ext cx="342804" cy="1558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289609" y="6221826"/>
            <a:ext cx="773028" cy="338554"/>
          </a:xfrm>
          <a:prstGeom prst="rect">
            <a:avLst/>
          </a:prstGeom>
          <a:noFill/>
        </p:spPr>
        <p:txBody>
          <a:bodyPr wrap="square" rtlCol="0">
            <a:spAutoFit/>
          </a:bodyPr>
          <a:lstStyle/>
          <a:p>
            <a:r>
              <a:rPr lang="en-US" sz="800" b="1" dirty="0" smtClean="0"/>
              <a:t>Mains water:</a:t>
            </a:r>
            <a:r>
              <a:rPr lang="en-US" sz="800" dirty="0" smtClean="0"/>
              <a:t> “customers”</a:t>
            </a:r>
            <a:endParaRPr lang="en-US" sz="800" dirty="0"/>
          </a:p>
        </p:txBody>
      </p:sp>
      <p:sp>
        <p:nvSpPr>
          <p:cNvPr id="42" name="TextBox 41"/>
          <p:cNvSpPr txBox="1"/>
          <p:nvPr/>
        </p:nvSpPr>
        <p:spPr>
          <a:xfrm>
            <a:off x="3273500" y="6541549"/>
            <a:ext cx="872968" cy="584775"/>
          </a:xfrm>
          <a:prstGeom prst="rect">
            <a:avLst/>
          </a:prstGeom>
          <a:noFill/>
        </p:spPr>
        <p:txBody>
          <a:bodyPr wrap="square" rtlCol="0">
            <a:spAutoFit/>
          </a:bodyPr>
          <a:lstStyle/>
          <a:p>
            <a:r>
              <a:rPr lang="en-US" sz="800" b="1" dirty="0" smtClean="0"/>
              <a:t>Private supply: </a:t>
            </a:r>
            <a:r>
              <a:rPr lang="en-US" sz="800" dirty="0" smtClean="0"/>
              <a:t>"service providers”, “communities”</a:t>
            </a:r>
            <a:endParaRPr lang="en-US" sz="800" dirty="0"/>
          </a:p>
        </p:txBody>
      </p:sp>
      <p:sp>
        <p:nvSpPr>
          <p:cNvPr id="43" name="TextBox 42"/>
          <p:cNvSpPr txBox="1"/>
          <p:nvPr/>
        </p:nvSpPr>
        <p:spPr>
          <a:xfrm>
            <a:off x="3367449" y="7170448"/>
            <a:ext cx="776423" cy="461665"/>
          </a:xfrm>
          <a:prstGeom prst="rect">
            <a:avLst/>
          </a:prstGeom>
          <a:noFill/>
        </p:spPr>
        <p:txBody>
          <a:bodyPr wrap="square" rtlCol="0">
            <a:spAutoFit/>
          </a:bodyPr>
          <a:lstStyle/>
          <a:p>
            <a:r>
              <a:rPr lang="en-US" sz="800" b="1" dirty="0" smtClean="0"/>
              <a:t>Waste water flooding: </a:t>
            </a:r>
            <a:r>
              <a:rPr lang="en-US" sz="800" dirty="0" smtClean="0"/>
              <a:t>“customers”</a:t>
            </a:r>
            <a:endParaRPr lang="en-US" sz="800" dirty="0"/>
          </a:p>
        </p:txBody>
      </p:sp>
      <p:sp>
        <p:nvSpPr>
          <p:cNvPr id="44" name="TextBox 43"/>
          <p:cNvSpPr txBox="1"/>
          <p:nvPr/>
        </p:nvSpPr>
        <p:spPr>
          <a:xfrm>
            <a:off x="-28341" y="8355019"/>
            <a:ext cx="6906752" cy="584775"/>
          </a:xfrm>
          <a:prstGeom prst="rect">
            <a:avLst/>
          </a:prstGeom>
          <a:noFill/>
        </p:spPr>
        <p:txBody>
          <a:bodyPr wrap="square" rtlCol="0">
            <a:spAutoFit/>
          </a:bodyPr>
          <a:lstStyle/>
          <a:p>
            <a:r>
              <a:rPr lang="en-US" sz="1600" b="1" dirty="0" smtClean="0"/>
              <a:t>6</a:t>
            </a:r>
            <a:r>
              <a:rPr lang="en-US" sz="1600" b="1" dirty="0"/>
              <a:t>. Next steps:</a:t>
            </a:r>
          </a:p>
          <a:p>
            <a:r>
              <a:rPr lang="en-US" sz="800" dirty="0"/>
              <a:t>I am on maternity leave for 9 months from </a:t>
            </a:r>
            <a:r>
              <a:rPr lang="en-US" sz="800" dirty="0" smtClean="0"/>
              <a:t>December. Upon return, </a:t>
            </a:r>
            <a:r>
              <a:rPr lang="en-US" sz="800" dirty="0"/>
              <a:t>I will undertake stage 2 of research, </a:t>
            </a:r>
            <a:r>
              <a:rPr lang="en-US" sz="800" dirty="0" smtClean="0"/>
              <a:t>doing </a:t>
            </a:r>
            <a:r>
              <a:rPr lang="en-US" sz="800" dirty="0"/>
              <a:t>ethnographic work in the area of water governance with communities. I </a:t>
            </a:r>
            <a:r>
              <a:rPr lang="en-US" sz="800" dirty="0" smtClean="0"/>
              <a:t>would like to </a:t>
            </a:r>
            <a:r>
              <a:rPr lang="en-US" sz="800" dirty="0"/>
              <a:t>explore the idea of water visibility, and how the ’invisibility’ of water </a:t>
            </a:r>
            <a:r>
              <a:rPr lang="en-US" sz="800" dirty="0" smtClean="0"/>
              <a:t>(infrastructure) affects </a:t>
            </a:r>
            <a:r>
              <a:rPr lang="en-US" sz="800" dirty="0"/>
              <a:t>how </a:t>
            </a:r>
            <a:r>
              <a:rPr lang="en-US" sz="800" dirty="0" smtClean="0"/>
              <a:t>people relate </a:t>
            </a:r>
            <a:r>
              <a:rPr lang="en-US" sz="800" dirty="0"/>
              <a:t>to it</a:t>
            </a:r>
            <a:r>
              <a:rPr lang="en-US" sz="800" dirty="0" smtClean="0"/>
              <a:t>.</a:t>
            </a:r>
            <a:endParaRPr lang="en-US" dirty="0"/>
          </a:p>
        </p:txBody>
      </p:sp>
      <p:sp>
        <p:nvSpPr>
          <p:cNvPr id="45" name="TextBox 44"/>
          <p:cNvSpPr txBox="1"/>
          <p:nvPr/>
        </p:nvSpPr>
        <p:spPr>
          <a:xfrm>
            <a:off x="3310598" y="5983397"/>
            <a:ext cx="3414235" cy="338554"/>
          </a:xfrm>
          <a:prstGeom prst="rect">
            <a:avLst/>
          </a:prstGeom>
          <a:noFill/>
        </p:spPr>
        <p:txBody>
          <a:bodyPr wrap="square" rtlCol="0">
            <a:spAutoFit/>
          </a:bodyPr>
          <a:lstStyle/>
          <a:p>
            <a:pPr algn="ctr"/>
            <a:r>
              <a:rPr lang="en-US" sz="800" b="1" dirty="0" smtClean="0"/>
              <a:t>Figure 2: </a:t>
            </a:r>
            <a:r>
              <a:rPr lang="en-US" sz="800" dirty="0" smtClean="0"/>
              <a:t>Water governance demarcation and their associated </a:t>
            </a:r>
            <a:r>
              <a:rPr lang="en-US" sz="800" dirty="0" err="1" smtClean="0"/>
              <a:t>conceptualisations</a:t>
            </a:r>
            <a:r>
              <a:rPr lang="en-US" sz="800" dirty="0" smtClean="0"/>
              <a:t> of communities in Scotland</a:t>
            </a:r>
            <a:endParaRPr lang="en-US" sz="800" dirty="0"/>
          </a:p>
        </p:txBody>
      </p:sp>
      <p:sp>
        <p:nvSpPr>
          <p:cNvPr id="46" name="TextBox 45"/>
          <p:cNvSpPr txBox="1"/>
          <p:nvPr/>
        </p:nvSpPr>
        <p:spPr>
          <a:xfrm>
            <a:off x="272665" y="6929443"/>
            <a:ext cx="3096469" cy="1446550"/>
          </a:xfrm>
          <a:prstGeom prst="rect">
            <a:avLst/>
          </a:prstGeom>
          <a:noFill/>
        </p:spPr>
        <p:txBody>
          <a:bodyPr wrap="square" rtlCol="0">
            <a:spAutoFit/>
          </a:bodyPr>
          <a:lstStyle/>
          <a:p>
            <a:pPr algn="just"/>
            <a:endParaRPr lang="en-US" sz="800" dirty="0"/>
          </a:p>
          <a:p>
            <a:pPr algn="just"/>
            <a:r>
              <a:rPr lang="en-US" sz="800" b="1" i="1" dirty="0" smtClean="0"/>
              <a:t>Mains water: </a:t>
            </a:r>
            <a:r>
              <a:rPr lang="en-US" sz="800" i="1" dirty="0"/>
              <a:t>“Customers are </a:t>
            </a:r>
            <a:r>
              <a:rPr lang="en-US" sz="800" i="1" dirty="0" smtClean="0"/>
              <a:t>remote…{</a:t>
            </a:r>
            <a:r>
              <a:rPr lang="mr-IN" sz="800" i="1" dirty="0" smtClean="0"/>
              <a:t>…</a:t>
            </a:r>
            <a:r>
              <a:rPr lang="en-GB" sz="800" i="1" dirty="0" smtClean="0"/>
              <a:t>}</a:t>
            </a:r>
            <a:r>
              <a:rPr lang="en-US" sz="800" i="1" dirty="0" smtClean="0"/>
              <a:t>it’s </a:t>
            </a:r>
            <a:r>
              <a:rPr lang="en-US" sz="800" i="1" dirty="0"/>
              <a:t>the whole of Scotland you’re serving. It’s all a bit </a:t>
            </a:r>
            <a:r>
              <a:rPr lang="en-US" sz="800" i="1" dirty="0" smtClean="0"/>
              <a:t>remote</a:t>
            </a:r>
            <a:r>
              <a:rPr lang="en-US" sz="800" i="1" dirty="0"/>
              <a:t> </a:t>
            </a:r>
            <a:r>
              <a:rPr lang="en-US" sz="800" i="1" dirty="0" smtClean="0"/>
              <a:t>{</a:t>
            </a:r>
            <a:r>
              <a:rPr lang="mr-IN" sz="800" i="1" dirty="0" smtClean="0"/>
              <a:t>…</a:t>
            </a:r>
            <a:r>
              <a:rPr lang="en-GB" sz="800" i="1" dirty="0" smtClean="0"/>
              <a:t>} [asking customers for their priorities for improvements]</a:t>
            </a:r>
            <a:r>
              <a:rPr lang="en-US" sz="800" i="1" dirty="0" smtClean="0"/>
              <a:t> gives </a:t>
            </a:r>
            <a:r>
              <a:rPr lang="en-US" sz="800" i="1" dirty="0"/>
              <a:t>us one </a:t>
            </a:r>
            <a:r>
              <a:rPr lang="en-GB" sz="800" i="1" dirty="0" smtClean="0"/>
              <a:t>idea</a:t>
            </a:r>
            <a:r>
              <a:rPr lang="en-US" sz="800" i="1" dirty="0" smtClean="0"/>
              <a:t> </a:t>
            </a:r>
            <a:r>
              <a:rPr lang="en-US" sz="800" i="1" dirty="0"/>
              <a:t>of, ‘oh, ok, we’re going to have to spend this much here and this much here.’ That’s </a:t>
            </a:r>
            <a:r>
              <a:rPr lang="en-US" sz="800" i="1" dirty="0" smtClean="0"/>
              <a:t>one way to </a:t>
            </a:r>
            <a:r>
              <a:rPr lang="en-US" sz="800" i="1" dirty="0" err="1" smtClean="0"/>
              <a:t>prioritise</a:t>
            </a:r>
            <a:r>
              <a:rPr lang="en-US" sz="800" i="1" dirty="0" smtClean="0"/>
              <a:t> relative </a:t>
            </a:r>
            <a:r>
              <a:rPr lang="en-US" sz="800" i="1" dirty="0"/>
              <a:t>weights of expenditure</a:t>
            </a:r>
            <a:r>
              <a:rPr lang="en-US" sz="800" i="1" dirty="0" smtClean="0"/>
              <a:t>.”</a:t>
            </a:r>
          </a:p>
          <a:p>
            <a:pPr algn="just"/>
            <a:endParaRPr lang="en-US" sz="800" i="1" dirty="0" smtClean="0"/>
          </a:p>
          <a:p>
            <a:pPr algn="just"/>
            <a:r>
              <a:rPr lang="en-US" sz="800" b="1" dirty="0" smtClean="0"/>
              <a:t>River flooding</a:t>
            </a:r>
            <a:r>
              <a:rPr lang="en-US" sz="800" dirty="0" smtClean="0"/>
              <a:t>: “</a:t>
            </a:r>
            <a:r>
              <a:rPr lang="en-US" sz="800" i="1" dirty="0" smtClean="0"/>
              <a:t>The </a:t>
            </a:r>
            <a:r>
              <a:rPr lang="en-US" sz="800" i="1" dirty="0"/>
              <a:t>public are your communities. You’re only as strong as your communities. If your communities aren’t strong, then you’re not a strong </a:t>
            </a:r>
            <a:r>
              <a:rPr lang="en-US" sz="800" i="1" dirty="0" err="1"/>
              <a:t>organisation</a:t>
            </a:r>
            <a:r>
              <a:rPr lang="en-US" sz="800" i="1" dirty="0"/>
              <a:t>. You’re just working like a robot. That’s the way I see it.  I</a:t>
            </a:r>
            <a:r>
              <a:rPr lang="en-US" sz="800" i="1" dirty="0" smtClean="0"/>
              <a:t>t’s </a:t>
            </a:r>
            <a:r>
              <a:rPr lang="en-US" sz="800" i="1" dirty="0"/>
              <a:t>the way I’ve always seen it</a:t>
            </a:r>
            <a:r>
              <a:rPr lang="en-US" sz="800" i="1" dirty="0" smtClean="0"/>
              <a:t>.”</a:t>
            </a:r>
            <a:endParaRPr lang="en-US" sz="800" dirty="0"/>
          </a:p>
        </p:txBody>
      </p:sp>
      <p:sp>
        <p:nvSpPr>
          <p:cNvPr id="47" name="TextBox 46"/>
          <p:cNvSpPr txBox="1"/>
          <p:nvPr/>
        </p:nvSpPr>
        <p:spPr>
          <a:xfrm>
            <a:off x="58635" y="6132021"/>
            <a:ext cx="3304899" cy="1231106"/>
          </a:xfrm>
          <a:prstGeom prst="rect">
            <a:avLst/>
          </a:prstGeom>
          <a:noFill/>
        </p:spPr>
        <p:txBody>
          <a:bodyPr wrap="square" rtlCol="0">
            <a:spAutoFit/>
          </a:bodyPr>
          <a:lstStyle/>
          <a:p>
            <a:pPr marL="171450" indent="-171450" algn="just">
              <a:buFont typeface="Arial" charset="0"/>
              <a:buChar char="•"/>
            </a:pPr>
            <a:r>
              <a:rPr lang="en-US" sz="800" dirty="0" smtClean="0"/>
              <a:t>Water governance in Scotland is configured by the division of ‘water </a:t>
            </a:r>
            <a:r>
              <a:rPr lang="en-US" sz="800" dirty="0"/>
              <a:t>industry’ and ‘water environment’. </a:t>
            </a:r>
            <a:r>
              <a:rPr lang="en-US" sz="800" dirty="0" smtClean="0"/>
              <a:t>These demarcations each have different visions of communities and engage with them in different ways </a:t>
            </a:r>
            <a:r>
              <a:rPr lang="en-US" sz="800" dirty="0"/>
              <a:t>(Figure 2). </a:t>
            </a:r>
            <a:endParaRPr lang="en-US" sz="800" dirty="0" smtClean="0"/>
          </a:p>
          <a:p>
            <a:pPr marL="171450" indent="-171450" algn="just">
              <a:buFont typeface="Arial" charset="0"/>
              <a:buChar char="•"/>
            </a:pPr>
            <a:r>
              <a:rPr lang="en-US" sz="800" dirty="0" smtClean="0"/>
              <a:t>Each demarcation of water has its own practices (Figure 1) related to communities. It is important to interrogate how these practices may influence the </a:t>
            </a:r>
            <a:r>
              <a:rPr lang="en-US" sz="800" dirty="0"/>
              <a:t>role of communities </a:t>
            </a:r>
            <a:r>
              <a:rPr lang="en-US" sz="800" dirty="0" smtClean="0"/>
              <a:t>in </a:t>
            </a:r>
            <a:r>
              <a:rPr lang="en-US" sz="800" dirty="0"/>
              <a:t>water governance</a:t>
            </a:r>
            <a:r>
              <a:rPr lang="en-US" sz="800" dirty="0" smtClean="0"/>
              <a:t>.</a:t>
            </a:r>
            <a:endParaRPr lang="en-US" sz="800" dirty="0"/>
          </a:p>
          <a:p>
            <a:pPr algn="just"/>
            <a:r>
              <a:rPr lang="en-US" dirty="0" smtClean="0"/>
              <a:t>  </a:t>
            </a:r>
            <a:endParaRPr lang="en-US" dirty="0"/>
          </a:p>
        </p:txBody>
      </p:sp>
      <p:sp>
        <p:nvSpPr>
          <p:cNvPr id="5" name="TextBox 4"/>
          <p:cNvSpPr txBox="1"/>
          <p:nvPr/>
        </p:nvSpPr>
        <p:spPr>
          <a:xfrm>
            <a:off x="279495" y="1166224"/>
            <a:ext cx="2088232" cy="615553"/>
          </a:xfrm>
          <a:prstGeom prst="rect">
            <a:avLst/>
          </a:prstGeom>
          <a:noFill/>
        </p:spPr>
        <p:txBody>
          <a:bodyPr wrap="square" rtlCol="0">
            <a:spAutoFit/>
          </a:bodyPr>
          <a:lstStyle/>
          <a:p>
            <a:pPr lvl="0"/>
            <a:r>
              <a:rPr lang="en-GB" sz="1600" b="1" dirty="0"/>
              <a:t>1. Introduction </a:t>
            </a:r>
          </a:p>
          <a:p>
            <a:endParaRPr lang="en-US" dirty="0"/>
          </a:p>
        </p:txBody>
      </p:sp>
      <p:sp>
        <p:nvSpPr>
          <p:cNvPr id="10" name="TextBox 9"/>
          <p:cNvSpPr txBox="1"/>
          <p:nvPr/>
        </p:nvSpPr>
        <p:spPr>
          <a:xfrm>
            <a:off x="3329433" y="7710369"/>
            <a:ext cx="3344965" cy="830997"/>
          </a:xfrm>
          <a:prstGeom prst="rect">
            <a:avLst/>
          </a:prstGeom>
          <a:noFill/>
        </p:spPr>
        <p:txBody>
          <a:bodyPr wrap="square" rtlCol="0">
            <a:spAutoFit/>
          </a:bodyPr>
          <a:lstStyle/>
          <a:p>
            <a:pPr marL="171450" indent="-171450">
              <a:buFont typeface="Arial" charset="0"/>
              <a:buChar char="•"/>
            </a:pPr>
            <a:r>
              <a:rPr lang="en-US" sz="800" dirty="0"/>
              <a:t>Interviewees hoped to work with communities in a deeper, more engaged way, however were unsure about how best to do this. They thought that though making water and infrastructure </a:t>
            </a:r>
            <a:r>
              <a:rPr lang="en-US" sz="800" dirty="0" smtClean="0"/>
              <a:t>more visible </a:t>
            </a:r>
            <a:r>
              <a:rPr lang="en-US" sz="800" dirty="0"/>
              <a:t>(e.g. though advertising) that communities may engage with water </a:t>
            </a:r>
            <a:r>
              <a:rPr lang="en-US" sz="800" dirty="0" smtClean="0"/>
              <a:t>differently</a:t>
            </a:r>
            <a:r>
              <a:rPr lang="en-US" sz="800" dirty="0"/>
              <a:t> </a:t>
            </a:r>
            <a:r>
              <a:rPr lang="en-US" sz="800" dirty="0" smtClean="0"/>
              <a:t>(See Next steps below).</a:t>
            </a:r>
            <a:endParaRPr lang="en-US" sz="800" dirty="0"/>
          </a:p>
          <a:p>
            <a:endParaRPr lang="en-US" sz="800" dirty="0"/>
          </a:p>
        </p:txBody>
      </p:sp>
      <p:graphicFrame>
        <p:nvGraphicFramePr>
          <p:cNvPr id="59" name="Diagram 58"/>
          <p:cNvGraphicFramePr/>
          <p:nvPr>
            <p:extLst>
              <p:ext uri="{D42A27DB-BD31-4B8C-83A1-F6EECF244321}">
                <p14:modId xmlns:p14="http://schemas.microsoft.com/office/powerpoint/2010/main" val="2109368024"/>
              </p:ext>
            </p:extLst>
          </p:nvPr>
        </p:nvGraphicFramePr>
        <p:xfrm>
          <a:off x="-167327" y="3586943"/>
          <a:ext cx="4149149" cy="26567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25139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15863</TotalTime>
  <Words>1763</Words>
  <Application>Microsoft Office PowerPoint</Application>
  <PresentationFormat>On-screen Show (4:3)</PresentationFormat>
  <Paragraphs>85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Understanding community water governance: What shapes decision-making and what are the outcomes? Kirsty Holstead (kh38@st-andrews.ac.uk ) The University of St Andrews and The James Hutton Institute https://www.st-andrews.ac.uk/management/aboutus/people/researchstudents/kirstyholstead/  </vt:lpstr>
    </vt:vector>
  </TitlesOfParts>
  <Company>The James Hutton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HNS Poster Template</dc:title>
  <dc:creator>Laura Logie</dc:creator>
  <cp:lastModifiedBy>Laura Logie</cp:lastModifiedBy>
  <cp:revision>86</cp:revision>
  <cp:lastPrinted>2017-11-20T07:47:35Z</cp:lastPrinted>
  <dcterms:created xsi:type="dcterms:W3CDTF">2015-03-20T12:17:01Z</dcterms:created>
  <dcterms:modified xsi:type="dcterms:W3CDTF">2017-11-20T07:47:53Z</dcterms:modified>
</cp:coreProperties>
</file>