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 id="2147483684" r:id="rId3"/>
    <p:sldMasterId id="2147483696" r:id="rId4"/>
  </p:sldMasterIdLst>
  <p:notesMasterIdLst>
    <p:notesMasterId r:id="rId28"/>
  </p:notesMasterIdLst>
  <p:sldIdLst>
    <p:sldId id="256" r:id="rId5"/>
    <p:sldId id="262" r:id="rId6"/>
    <p:sldId id="289" r:id="rId7"/>
    <p:sldId id="298" r:id="rId8"/>
    <p:sldId id="271" r:id="rId9"/>
    <p:sldId id="265" r:id="rId10"/>
    <p:sldId id="297" r:id="rId11"/>
    <p:sldId id="284" r:id="rId12"/>
    <p:sldId id="283" r:id="rId13"/>
    <p:sldId id="286" r:id="rId14"/>
    <p:sldId id="287" r:id="rId15"/>
    <p:sldId id="288" r:id="rId16"/>
    <p:sldId id="276" r:id="rId17"/>
    <p:sldId id="294" r:id="rId18"/>
    <p:sldId id="295" r:id="rId19"/>
    <p:sldId id="266" r:id="rId20"/>
    <p:sldId id="267" r:id="rId21"/>
    <p:sldId id="260" r:id="rId22"/>
    <p:sldId id="277" r:id="rId23"/>
    <p:sldId id="278" r:id="rId24"/>
    <p:sldId id="279" r:id="rId25"/>
    <p:sldId id="280" r:id="rId26"/>
    <p:sldId id="281" r:id="rId27"/>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394" autoAdjust="0"/>
  </p:normalViewPr>
  <p:slideViewPr>
    <p:cSldViewPr snapToGrid="0" snapToObjects="1">
      <p:cViewPr>
        <p:scale>
          <a:sx n="100" d="100"/>
          <a:sy n="100" d="100"/>
        </p:scale>
        <p:origin x="-492" y="31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FC2534F5-D3F3-6346-A565-8EF51A9D8D72}" type="datetimeFigureOut">
              <a:rPr lang="en-US" smtClean="0"/>
              <a:t>5/8/2015</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59B22B67-D9D1-5D48-9E52-A173D4544F4E}" type="slidenum">
              <a:rPr lang="en-US" smtClean="0"/>
              <a:t>‹#›</a:t>
            </a:fld>
            <a:endParaRPr lang="en-US"/>
          </a:p>
        </p:txBody>
      </p:sp>
    </p:spTree>
    <p:extLst>
      <p:ext uri="{BB962C8B-B14F-4D97-AF65-F5344CB8AC3E}">
        <p14:creationId xmlns:p14="http://schemas.microsoft.com/office/powerpoint/2010/main" val="165092697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IPCC’s recently published fifth assessment report stated that the climate change and variability is very likely to affect the seasonality characteristics of the surface water systems including the rivers and lakes. Change in the seasonality refers to the early or late onset or recession of key hydrological norms and extremes, i.e., flood, drought, low flow etc. Change in the seasonality subsequently affects the hydrological regime of aquatic ecosystem in the river, i.e., some of the floral and faunal species are seasonal and only survive on certain flow available in the rivers. Environmental flow requirement is a proxy, which measures the dependency of ecosystem on the river system. Thus an assessment of the environmental flow requirement of the major rivers in Bangladesh help us gaining understanding on the level of hydrological alterations that climatic change and variability might pose.</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Instruction: please remember the name</a:t>
            </a:r>
            <a:r>
              <a:rPr lang="en-US" sz="1200" kern="1200" baseline="0" dirty="0" smtClean="0">
                <a:solidFill>
                  <a:schemeClr val="tx1"/>
                </a:solidFill>
                <a:effectLst/>
                <a:latin typeface="+mn-lt"/>
                <a:ea typeface="+mn-ea"/>
                <a:cs typeface="+mn-cs"/>
              </a:rPr>
              <a:t> of the referred literatures and refer properly</a:t>
            </a:r>
            <a:endParaRPr lang="en-US" dirty="0"/>
          </a:p>
        </p:txBody>
      </p:sp>
      <p:sp>
        <p:nvSpPr>
          <p:cNvPr id="4" name="Slide Number Placeholder 3"/>
          <p:cNvSpPr>
            <a:spLocks noGrp="1"/>
          </p:cNvSpPr>
          <p:nvPr>
            <p:ph type="sldNum" sz="quarter" idx="10"/>
          </p:nvPr>
        </p:nvSpPr>
        <p:spPr/>
        <p:txBody>
          <a:bodyPr/>
          <a:lstStyle/>
          <a:p>
            <a:fld id="{59B22B67-D9D1-5D48-9E52-A173D4544F4E}" type="slidenum">
              <a:rPr lang="en-US" smtClean="0"/>
              <a:t>2</a:t>
            </a:fld>
            <a:endParaRPr lang="en-US"/>
          </a:p>
        </p:txBody>
      </p:sp>
    </p:spTree>
    <p:extLst>
      <p:ext uri="{BB962C8B-B14F-4D97-AF65-F5344CB8AC3E}">
        <p14:creationId xmlns:p14="http://schemas.microsoft.com/office/powerpoint/2010/main" val="24021903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Similary</a:t>
            </a:r>
            <a:r>
              <a:rPr lang="en-US" dirty="0" smtClean="0"/>
              <a:t>, hydraulic alteration is calculated for all the 42 rivers. Alteration is the absolute</a:t>
            </a:r>
            <a:r>
              <a:rPr lang="en-US" baseline="0" dirty="0" smtClean="0"/>
              <a:t> change in percentage in the characteristics of typical and environmental flow regime. The categorization of impact is as follows:</a:t>
            </a:r>
          </a:p>
          <a:p>
            <a:r>
              <a:rPr lang="en-US" baseline="0" dirty="0" smtClean="0"/>
              <a:t>Very Low: 0-20% change, Low: 21-40% change, Moderate: 41-60%, High: 61-80%, Very high: &gt;81%</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In summary, 16 out of </a:t>
            </a:r>
            <a:r>
              <a:rPr lang="en-US" dirty="0" smtClean="0"/>
              <a:t>42 rivers are highly impacted,</a:t>
            </a:r>
            <a:r>
              <a:rPr lang="en-US" baseline="0" dirty="0" smtClean="0"/>
              <a:t> and impact level is low in less than 20% rivers.</a:t>
            </a:r>
            <a:endParaRPr lang="en-US"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9B22B67-D9D1-5D48-9E52-A173D4544F4E}" type="slidenum">
              <a:rPr lang="en-US" smtClean="0"/>
              <a:t>13</a:t>
            </a:fld>
            <a:endParaRPr lang="en-US"/>
          </a:p>
        </p:txBody>
      </p:sp>
    </p:spTree>
    <p:extLst>
      <p:ext uri="{BB962C8B-B14F-4D97-AF65-F5344CB8AC3E}">
        <p14:creationId xmlns:p14="http://schemas.microsoft.com/office/powerpoint/2010/main" val="8752800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B22B67-D9D1-5D48-9E52-A173D4544F4E}" type="slidenum">
              <a:rPr lang="en-US" smtClean="0"/>
              <a:t>14</a:t>
            </a:fld>
            <a:endParaRPr lang="en-US"/>
          </a:p>
        </p:txBody>
      </p:sp>
    </p:spTree>
    <p:extLst>
      <p:ext uri="{BB962C8B-B14F-4D97-AF65-F5344CB8AC3E}">
        <p14:creationId xmlns:p14="http://schemas.microsoft.com/office/powerpoint/2010/main" val="615002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Here seasonality refers to the flow characteristic</a:t>
            </a:r>
            <a:r>
              <a:rPr lang="en-US" sz="1200" b="1" kern="1200" baseline="0" dirty="0" smtClean="0">
                <a:solidFill>
                  <a:schemeClr val="tx1"/>
                </a:solidFill>
                <a:effectLst/>
                <a:latin typeface="+mn-lt"/>
                <a:ea typeface="+mn-ea"/>
                <a:cs typeface="+mn-cs"/>
              </a:rPr>
              <a:t> of the rivers, i.e., the timing, duration and frequency of normal and extreme hydrological events like flood, low flow etc.</a:t>
            </a: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Climate change</a:t>
            </a:r>
            <a:r>
              <a:rPr lang="en-US" sz="1200" kern="1200" baseline="0" dirty="0" smtClean="0">
                <a:solidFill>
                  <a:schemeClr val="tx1"/>
                </a:solidFill>
                <a:effectLst/>
                <a:latin typeface="+mn-lt"/>
                <a:ea typeface="+mn-ea"/>
                <a:cs typeface="+mn-cs"/>
              </a:rPr>
              <a:t> and variability refers to the change in the statistics of the weather pattern. Climate change and variability affects the temperature and precipitation pattern, that ultimately affect the surface water resources in the rivers.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Rivers are very important in delivering ecosystem services, particularly to the aquatic floral and faunal species. In this research we will try to assess the observed evidences of climate change and it’s impact on environmental flow</a:t>
            </a:r>
            <a:endParaRPr lang="en-US" dirty="0"/>
          </a:p>
        </p:txBody>
      </p:sp>
      <p:sp>
        <p:nvSpPr>
          <p:cNvPr id="4" name="Slide Number Placeholder 3"/>
          <p:cNvSpPr>
            <a:spLocks noGrp="1"/>
          </p:cNvSpPr>
          <p:nvPr>
            <p:ph type="sldNum" sz="quarter" idx="10"/>
          </p:nvPr>
        </p:nvSpPr>
        <p:spPr/>
        <p:txBody>
          <a:bodyPr/>
          <a:lstStyle/>
          <a:p>
            <a:fld id="{59B22B67-D9D1-5D48-9E52-A173D4544F4E}" type="slidenum">
              <a:rPr lang="en-US" smtClean="0"/>
              <a:t>3</a:t>
            </a:fld>
            <a:endParaRPr lang="en-US"/>
          </a:p>
        </p:txBody>
      </p:sp>
    </p:spTree>
    <p:extLst>
      <p:ext uri="{BB962C8B-B14F-4D97-AF65-F5344CB8AC3E}">
        <p14:creationId xmlns:p14="http://schemas.microsoft.com/office/powerpoint/2010/main" val="2402190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a:t>
            </a:r>
            <a:r>
              <a:rPr lang="en-US" baseline="0" dirty="0" smtClean="0"/>
              <a:t> availability was one of the major challenges in the study, either full time series data was not available in all the stations, or the stations were suffering from some kind of stationary shifting due to change in the river course. </a:t>
            </a:r>
          </a:p>
          <a:p>
            <a:pPr algn="just"/>
            <a:r>
              <a:rPr lang="en-US" dirty="0" smtClean="0"/>
              <a:t>A total of 42 stations were selected among 167 stations for country wide assessment, ensuring</a:t>
            </a:r>
            <a:r>
              <a:rPr lang="en-US" baseline="0" dirty="0" smtClean="0"/>
              <a:t> </a:t>
            </a:r>
            <a:r>
              <a:rPr lang="en-US" dirty="0" smtClean="0"/>
              <a:t>at least 60% data availability between the period 1975-2005</a:t>
            </a:r>
            <a:endParaRPr lang="en-US" baseline="0" dirty="0" smtClean="0"/>
          </a:p>
          <a:p>
            <a:r>
              <a:rPr lang="en-US" baseline="0" dirty="0" smtClean="0"/>
              <a:t>For assessing the impact of climate change, we have tried to analyze 30 year  record of discharge or flow data. In the case of </a:t>
            </a:r>
            <a:r>
              <a:rPr lang="en-US" baseline="0" dirty="0" err="1" smtClean="0"/>
              <a:t>Halda</a:t>
            </a:r>
            <a:r>
              <a:rPr lang="en-US" baseline="0" dirty="0" smtClean="0"/>
              <a:t> and </a:t>
            </a:r>
            <a:r>
              <a:rPr lang="en-US" baseline="0" dirty="0" err="1" smtClean="0"/>
              <a:t>Katakhal</a:t>
            </a:r>
            <a:r>
              <a:rPr lang="en-US" baseline="0" dirty="0" smtClean="0"/>
              <a:t>, the analysis was restricted to 20 years of available data due to unavailability of full time series.</a:t>
            </a:r>
          </a:p>
          <a:p>
            <a:endParaRPr lang="en-US" baseline="0" dirty="0" smtClean="0"/>
          </a:p>
          <a:p>
            <a:r>
              <a:rPr lang="en-US" baseline="0" dirty="0" smtClean="0"/>
              <a:t>Homogeneity testing was done through double mass analysis for achieving the consistency of the time series. Missing data was in-filled through interpolation.</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whole time series is divided into two period, pre: 1975-1990 and post: 1991-2005 to assess the impact of climate change. However, it is also acknowledged that flow variation are not solely perturbed by climate change, other anthropogenic responses by upstream water withdrawal, downstream water resources management projects are also responsible.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We have taken the time period after 1974 mainly due to remove the bias of water withdrawal by the </a:t>
            </a:r>
            <a:r>
              <a:rPr lang="en-US" baseline="0" dirty="0" err="1" smtClean="0"/>
              <a:t>Farakka</a:t>
            </a:r>
            <a:r>
              <a:rPr lang="en-US" baseline="0" dirty="0" smtClean="0"/>
              <a:t> barrage on the Ganges river the early seventies.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algn="just"/>
            <a:r>
              <a:rPr lang="en-US" dirty="0" smtClean="0"/>
              <a:t>Four cases were selected for critical ecosystem study</a:t>
            </a:r>
          </a:p>
          <a:p>
            <a:pPr lvl="1" algn="just"/>
            <a:r>
              <a:rPr lang="en-US" dirty="0" err="1" smtClean="0"/>
              <a:t>Halda</a:t>
            </a:r>
            <a:r>
              <a:rPr lang="en-US" dirty="0" smtClean="0"/>
              <a:t> river: A major carp fish breeding ground</a:t>
            </a:r>
          </a:p>
          <a:p>
            <a:pPr lvl="1" algn="just"/>
            <a:r>
              <a:rPr lang="en-US" dirty="0" err="1" smtClean="0"/>
              <a:t>Bangali</a:t>
            </a:r>
            <a:r>
              <a:rPr lang="en-US" dirty="0" smtClean="0"/>
              <a:t> river: Breeding ground of nearly extinct fish species (Kali </a:t>
            </a:r>
            <a:r>
              <a:rPr lang="en-US" dirty="0" err="1" smtClean="0"/>
              <a:t>Baoush</a:t>
            </a:r>
            <a:r>
              <a:rPr lang="en-US" dirty="0" smtClean="0"/>
              <a:t>)</a:t>
            </a:r>
          </a:p>
          <a:p>
            <a:pPr lvl="1" algn="just"/>
            <a:r>
              <a:rPr lang="en-US" dirty="0" smtClean="0"/>
              <a:t>Ganges river: migration route of </a:t>
            </a:r>
            <a:r>
              <a:rPr lang="en-US" dirty="0" err="1" smtClean="0"/>
              <a:t>Hilsha</a:t>
            </a:r>
            <a:r>
              <a:rPr lang="en-US" dirty="0" smtClean="0"/>
              <a:t> fish and lifeline for </a:t>
            </a:r>
            <a:r>
              <a:rPr lang="en-US" dirty="0" err="1" smtClean="0"/>
              <a:t>Sundarban</a:t>
            </a:r>
            <a:endParaRPr lang="en-US" dirty="0" smtClean="0"/>
          </a:p>
          <a:p>
            <a:pPr lvl="1" algn="just"/>
            <a:r>
              <a:rPr lang="en-US" dirty="0" smtClean="0"/>
              <a:t>Sari </a:t>
            </a:r>
            <a:r>
              <a:rPr lang="en-US" dirty="0" err="1" smtClean="0"/>
              <a:t>Gowain</a:t>
            </a:r>
            <a:r>
              <a:rPr lang="en-US" dirty="0" smtClean="0"/>
              <a:t> : Wetland ecosystem and agriculture</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59B22B67-D9D1-5D48-9E52-A173D4544F4E}" type="slidenum">
              <a:rPr lang="en-US" smtClean="0"/>
              <a:t>4</a:t>
            </a:fld>
            <a:endParaRPr lang="en-US"/>
          </a:p>
        </p:txBody>
      </p:sp>
    </p:spTree>
    <p:extLst>
      <p:ext uri="{BB962C8B-B14F-4D97-AF65-F5344CB8AC3E}">
        <p14:creationId xmlns:p14="http://schemas.microsoft.com/office/powerpoint/2010/main" val="33327456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Richter et al., proposed</a:t>
            </a:r>
            <a:r>
              <a:rPr lang="en-US" baseline="0" dirty="0" smtClean="0"/>
              <a:t> the range of variability approach for assessing hydrologic alteration in the surface water system. Pre and post situational impact can be assessed using a tool named as Indicator for Hydrologic Alteration (IHA) developed by the Nature Conservancy. </a:t>
            </a:r>
          </a:p>
          <a:p>
            <a:r>
              <a:rPr lang="en-US" baseline="0" dirty="0" smtClean="0"/>
              <a:t>A total of 67 statistical indicators were developed for analyzing the central tendency and variance. IHA indicators mainly investigate the typical flow characteristics of river flow. EFC calculates the environmental flow characteristics.</a:t>
            </a:r>
          </a:p>
          <a:p>
            <a:r>
              <a:rPr lang="en-US" baseline="0" dirty="0" smtClean="0"/>
              <a:t>Typically, hydraulic time series are not normally distributed. In this regard, non-parametric statistics (Median, coefficient of variation) were computed in this study.</a:t>
            </a:r>
          </a:p>
          <a:p>
            <a:endParaRPr lang="en-US" baseline="0" dirty="0" smtClean="0"/>
          </a:p>
          <a:p>
            <a:r>
              <a:rPr lang="en-US" baseline="0" dirty="0" smtClean="0"/>
              <a:t>EFC categorizes the flow in four major categories: extreme low flow, low pulses, small flood, large flood. 10% of minimum flow records are termed as extreme low flow, lowest 50% of the data is terms as low flow pulses, upper 50% are termed as high flow pulses, upper 25% of the flow data are characterized as floods. Small floods are events having frequency or recurrence interval of 2 years,  where large floods have 10 year return period</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9B22B67-D9D1-5D48-9E52-A173D4544F4E}" type="slidenum">
              <a:rPr lang="en-US" smtClean="0"/>
              <a:t>5</a:t>
            </a:fld>
            <a:endParaRPr lang="en-US"/>
          </a:p>
        </p:txBody>
      </p:sp>
    </p:spTree>
    <p:extLst>
      <p:ext uri="{BB962C8B-B14F-4D97-AF65-F5344CB8AC3E}">
        <p14:creationId xmlns:p14="http://schemas.microsoft.com/office/powerpoint/2010/main" val="4052325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B22B67-D9D1-5D48-9E52-A173D4544F4E}" type="slidenum">
              <a:rPr lang="en-US" smtClean="0"/>
              <a:t>7</a:t>
            </a:fld>
            <a:endParaRPr lang="en-US"/>
          </a:p>
        </p:txBody>
      </p:sp>
    </p:spTree>
    <p:extLst>
      <p:ext uri="{BB962C8B-B14F-4D97-AF65-F5344CB8AC3E}">
        <p14:creationId xmlns:p14="http://schemas.microsoft.com/office/powerpoint/2010/main" val="35850496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Flow regime during </a:t>
            </a:r>
            <a:r>
              <a:rPr lang="en-US" dirty="0" err="1" smtClean="0"/>
              <a:t>april</a:t>
            </a:r>
            <a:r>
              <a:rPr lang="en-US" dirty="0" smtClean="0"/>
              <a:t> to </a:t>
            </a:r>
            <a:r>
              <a:rPr lang="en-US" dirty="0" err="1" smtClean="0"/>
              <a:t>june</a:t>
            </a:r>
            <a:r>
              <a:rPr lang="en-US" dirty="0" smtClean="0"/>
              <a:t> is very important for sustaining as</a:t>
            </a:r>
            <a:r>
              <a:rPr lang="en-US" baseline="0" dirty="0" smtClean="0"/>
              <a:t> a spawning ground of three major carp species. Furthermore, high flow pulses are also essential for creating the enabling environment. In the upper panel, we can see that the pre-monsoon low flow situation aggravates in the later period of analysis, monthly magnitude of low flow has also become lower. Duration of high flow pulses, which provides favorable environment for spawning decreased, the timing has shifted forward by a month and the flow rise rate has become more steep or rapid in the later period. </a:t>
            </a:r>
          </a:p>
          <a:p>
            <a:r>
              <a:rPr lang="en-US" baseline="0" dirty="0" smtClean="0"/>
              <a:t>In summary, all the unfavorable conditions for spawning further aggravates during the post period time. Overall assessment of 67 indicators show that </a:t>
            </a:r>
            <a:r>
              <a:rPr lang="en-US" baseline="0" dirty="0" err="1" smtClean="0"/>
              <a:t>Halda</a:t>
            </a:r>
            <a:r>
              <a:rPr lang="en-US" baseline="0" dirty="0" smtClean="0"/>
              <a:t> is a highly altered river.</a:t>
            </a:r>
          </a:p>
          <a:p>
            <a:endParaRPr lang="en-US" dirty="0"/>
          </a:p>
        </p:txBody>
      </p:sp>
      <p:sp>
        <p:nvSpPr>
          <p:cNvPr id="4" name="Slide Number Placeholder 3"/>
          <p:cNvSpPr>
            <a:spLocks noGrp="1"/>
          </p:cNvSpPr>
          <p:nvPr>
            <p:ph type="sldNum" sz="quarter" idx="10"/>
          </p:nvPr>
        </p:nvSpPr>
        <p:spPr/>
        <p:txBody>
          <a:bodyPr/>
          <a:lstStyle/>
          <a:p>
            <a:fld id="{59B22B67-D9D1-5D48-9E52-A173D4544F4E}" type="slidenum">
              <a:rPr lang="en-US" smtClean="0"/>
              <a:t>9</a:t>
            </a:fld>
            <a:endParaRPr lang="en-US"/>
          </a:p>
        </p:txBody>
      </p:sp>
    </p:spTree>
    <p:extLst>
      <p:ext uri="{BB962C8B-B14F-4D97-AF65-F5344CB8AC3E}">
        <p14:creationId xmlns:p14="http://schemas.microsoft.com/office/powerpoint/2010/main" val="3551205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a:t>
            </a:r>
            <a:r>
              <a:rPr lang="en-US" dirty="0" err="1" smtClean="0"/>
              <a:t>bangali</a:t>
            </a:r>
            <a:r>
              <a:rPr lang="en-US" dirty="0" smtClean="0"/>
              <a:t> river, duration of extreme flow aggravates, magnitude of high flow pulses decreased,</a:t>
            </a:r>
            <a:r>
              <a:rPr lang="en-US" baseline="0" dirty="0" smtClean="0"/>
              <a:t> timing of occurrence of high flow pulse which is very crucial for migratory fish shifted forward by more than a month.</a:t>
            </a:r>
          </a:p>
          <a:p>
            <a:r>
              <a:rPr lang="en-US" baseline="0" dirty="0" smtClean="0"/>
              <a:t>Small flood rising rate became more rapid, and duration of flood has increased (favorable). However, the occurrence of flood timing has shifted forward which is not a favorable condition for spawning and migration.</a:t>
            </a:r>
          </a:p>
          <a:p>
            <a:r>
              <a:rPr lang="en-US" baseline="0" dirty="0" err="1" smtClean="0"/>
              <a:t>Bangali</a:t>
            </a:r>
            <a:r>
              <a:rPr lang="en-US" baseline="0" dirty="0" smtClean="0"/>
              <a:t> is also a highly altered river</a:t>
            </a:r>
            <a:endParaRPr lang="en-US" dirty="0"/>
          </a:p>
        </p:txBody>
      </p:sp>
      <p:sp>
        <p:nvSpPr>
          <p:cNvPr id="4" name="Slide Number Placeholder 3"/>
          <p:cNvSpPr>
            <a:spLocks noGrp="1"/>
          </p:cNvSpPr>
          <p:nvPr>
            <p:ph type="sldNum" sz="quarter" idx="10"/>
          </p:nvPr>
        </p:nvSpPr>
        <p:spPr/>
        <p:txBody>
          <a:bodyPr/>
          <a:lstStyle/>
          <a:p>
            <a:fld id="{59B22B67-D9D1-5D48-9E52-A173D4544F4E}" type="slidenum">
              <a:rPr lang="en-US" smtClean="0"/>
              <a:t>10</a:t>
            </a:fld>
            <a:endParaRPr lang="en-US"/>
          </a:p>
        </p:txBody>
      </p:sp>
    </p:spTree>
    <p:extLst>
      <p:ext uri="{BB962C8B-B14F-4D97-AF65-F5344CB8AC3E}">
        <p14:creationId xmlns:p14="http://schemas.microsoft.com/office/powerpoint/2010/main" val="20615514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err="1" smtClean="0"/>
              <a:t>Haors</a:t>
            </a:r>
            <a:r>
              <a:rPr lang="en-US" baseline="0" dirty="0" smtClean="0"/>
              <a:t> are the large water bodies and the local rivers act as lifeline for those water bodies. On the other hand, </a:t>
            </a:r>
            <a:r>
              <a:rPr lang="en-US" baseline="0" dirty="0" err="1" smtClean="0"/>
              <a:t>Haor</a:t>
            </a:r>
            <a:r>
              <a:rPr lang="en-US" baseline="0" dirty="0" smtClean="0"/>
              <a:t> region is one of the largest dry seasonal (</a:t>
            </a:r>
            <a:r>
              <a:rPr lang="en-US" baseline="0" dirty="0" err="1" smtClean="0"/>
              <a:t>boro</a:t>
            </a:r>
            <a:r>
              <a:rPr lang="en-US" baseline="0" dirty="0" smtClean="0"/>
              <a:t>) rice producing area of </a:t>
            </a:r>
            <a:r>
              <a:rPr lang="en-US" baseline="0" dirty="0" err="1" smtClean="0"/>
              <a:t>bangladesh</a:t>
            </a:r>
            <a:r>
              <a:rPr lang="en-US" baseline="0" dirty="0" smtClean="0"/>
              <a:t>. </a:t>
            </a:r>
            <a:r>
              <a:rPr lang="en-US" dirty="0" smtClean="0"/>
              <a:t>Flash</a:t>
            </a:r>
            <a:r>
              <a:rPr lang="en-US" baseline="0" dirty="0" smtClean="0"/>
              <a:t> flood is the typical characteristics of </a:t>
            </a:r>
            <a:r>
              <a:rPr lang="en-US" baseline="0" dirty="0" err="1" smtClean="0"/>
              <a:t>haor</a:t>
            </a:r>
            <a:r>
              <a:rPr lang="en-US" baseline="0" dirty="0" smtClean="0"/>
              <a:t> regional rivers which often impedes the </a:t>
            </a:r>
            <a:r>
              <a:rPr lang="en-US" baseline="0" dirty="0" err="1" smtClean="0"/>
              <a:t>boro</a:t>
            </a:r>
            <a:r>
              <a:rPr lang="en-US" baseline="0" dirty="0" smtClean="0"/>
              <a:t> harvest in may. Flash flood can be treated as high flow pulses, and we can see that those events have been increased in magnitude, their occurrences became more earlier and often overlapping with the </a:t>
            </a:r>
            <a:r>
              <a:rPr lang="en-US" baseline="0" dirty="0" err="1" smtClean="0"/>
              <a:t>boro</a:t>
            </a:r>
            <a:r>
              <a:rPr lang="en-US" baseline="0" dirty="0" smtClean="0"/>
              <a:t> harvesting season and  flood rising rate has also became more steep in the recent years. </a:t>
            </a:r>
          </a:p>
          <a:p>
            <a:r>
              <a:rPr lang="en-US" baseline="0" dirty="0" smtClean="0"/>
              <a:t>Sari </a:t>
            </a:r>
            <a:r>
              <a:rPr lang="en-US" baseline="0" dirty="0" err="1" smtClean="0"/>
              <a:t>gowain</a:t>
            </a:r>
            <a:r>
              <a:rPr lang="en-US" baseline="0" dirty="0" smtClean="0"/>
              <a:t> is also a highly altered river.</a:t>
            </a:r>
            <a:endParaRPr lang="en-US" dirty="0"/>
          </a:p>
        </p:txBody>
      </p:sp>
      <p:sp>
        <p:nvSpPr>
          <p:cNvPr id="4" name="Slide Number Placeholder 3"/>
          <p:cNvSpPr>
            <a:spLocks noGrp="1"/>
          </p:cNvSpPr>
          <p:nvPr>
            <p:ph type="sldNum" sz="quarter" idx="10"/>
          </p:nvPr>
        </p:nvSpPr>
        <p:spPr/>
        <p:txBody>
          <a:bodyPr/>
          <a:lstStyle/>
          <a:p>
            <a:fld id="{59B22B67-D9D1-5D48-9E52-A173D4544F4E}" type="slidenum">
              <a:rPr lang="en-US" smtClean="0"/>
              <a:t>11</a:t>
            </a:fld>
            <a:endParaRPr lang="en-US"/>
          </a:p>
        </p:txBody>
      </p:sp>
    </p:spTree>
    <p:extLst>
      <p:ext uri="{BB962C8B-B14F-4D97-AF65-F5344CB8AC3E}">
        <p14:creationId xmlns:p14="http://schemas.microsoft.com/office/powerpoint/2010/main" val="38114447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Ganges river is the lifeline of the </a:t>
            </a:r>
            <a:r>
              <a:rPr lang="en-US" dirty="0" err="1" smtClean="0"/>
              <a:t>Sunderban</a:t>
            </a:r>
            <a:r>
              <a:rPr lang="en-US" dirty="0" smtClean="0"/>
              <a:t> and acts</a:t>
            </a:r>
            <a:r>
              <a:rPr lang="en-US" baseline="0" dirty="0" smtClean="0"/>
              <a:t> as the migratory route of </a:t>
            </a:r>
            <a:r>
              <a:rPr lang="en-US" baseline="0" dirty="0" err="1" smtClean="0"/>
              <a:t>Hilsha</a:t>
            </a:r>
            <a:r>
              <a:rPr lang="en-US" baseline="0" dirty="0" smtClean="0"/>
              <a:t> fish. Dry seasonal flow for Ganges is extremely important for maintaining the salinity front in the </a:t>
            </a:r>
            <a:r>
              <a:rPr lang="en-US" baseline="0" dirty="0" err="1" smtClean="0"/>
              <a:t>Sundarban</a:t>
            </a:r>
            <a:r>
              <a:rPr lang="en-US" baseline="0" dirty="0" smtClean="0"/>
              <a:t> system, as well as for irrigation. If low flow situation aggravates and sea level rise occurs at the same time, then the sea salinity front will be further north affecting the agriculture and bio diversity of the region. We have seen from the upper </a:t>
            </a:r>
            <a:r>
              <a:rPr lang="en-US" baseline="0" dirty="0" err="1" smtClean="0"/>
              <a:t>pannel</a:t>
            </a:r>
            <a:r>
              <a:rPr lang="en-US" baseline="0" dirty="0" smtClean="0"/>
              <a:t> of the analysis that the magnitude, timing and duration of the low flow situation has become more prevalent during the recent decade.</a:t>
            </a:r>
          </a:p>
          <a:p>
            <a:r>
              <a:rPr lang="en-US" baseline="0" dirty="0" smtClean="0"/>
              <a:t>At the same time, flood events became more pro-longed, with a slow rise and recession rate, which ultimately affect the </a:t>
            </a:r>
            <a:r>
              <a:rPr lang="en-US" baseline="0" dirty="0" err="1" smtClean="0"/>
              <a:t>Aman</a:t>
            </a:r>
            <a:r>
              <a:rPr lang="en-US" baseline="0" dirty="0" smtClean="0"/>
              <a:t> production in the Ganges dependent area.</a:t>
            </a:r>
            <a:endParaRPr lang="en-US" dirty="0"/>
          </a:p>
        </p:txBody>
      </p:sp>
      <p:sp>
        <p:nvSpPr>
          <p:cNvPr id="4" name="Slide Number Placeholder 3"/>
          <p:cNvSpPr>
            <a:spLocks noGrp="1"/>
          </p:cNvSpPr>
          <p:nvPr>
            <p:ph type="sldNum" sz="quarter" idx="10"/>
          </p:nvPr>
        </p:nvSpPr>
        <p:spPr/>
        <p:txBody>
          <a:bodyPr/>
          <a:lstStyle/>
          <a:p>
            <a:fld id="{59B22B67-D9D1-5D48-9E52-A173D4544F4E}" type="slidenum">
              <a:rPr lang="en-US" smtClean="0"/>
              <a:t>12</a:t>
            </a:fld>
            <a:endParaRPr lang="en-US"/>
          </a:p>
        </p:txBody>
      </p:sp>
    </p:spTree>
    <p:extLst>
      <p:ext uri="{BB962C8B-B14F-4D97-AF65-F5344CB8AC3E}">
        <p14:creationId xmlns:p14="http://schemas.microsoft.com/office/powerpoint/2010/main" val="699579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A403AB-FD36-4370-B431-1A160B22EF4D}" type="datetimeFigureOut">
              <a:rPr lang="en-US" smtClean="0">
                <a:solidFill>
                  <a:prstClr val="black">
                    <a:tint val="75000"/>
                  </a:prstClr>
                </a:solidFill>
                <a:latin typeface="Calibri"/>
              </a:rPr>
              <a:pPr/>
              <a:t>5/8/2015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7E3F513-57E1-4B8C-97D4-19B738C2829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746876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A403AB-FD36-4370-B431-1A160B22EF4D}" type="datetimeFigureOut">
              <a:rPr lang="en-US" smtClean="0">
                <a:solidFill>
                  <a:prstClr val="black">
                    <a:tint val="75000"/>
                  </a:prstClr>
                </a:solidFill>
                <a:latin typeface="Calibri"/>
              </a:rPr>
              <a:pPr/>
              <a:t>5/8/2015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7E3F513-57E1-4B8C-97D4-19B738C2829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4427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A403AB-FD36-4370-B431-1A160B22EF4D}" type="datetimeFigureOut">
              <a:rPr lang="en-US" smtClean="0">
                <a:solidFill>
                  <a:prstClr val="black">
                    <a:tint val="75000"/>
                  </a:prstClr>
                </a:solidFill>
                <a:latin typeface="Calibri"/>
              </a:rPr>
              <a:pPr/>
              <a:t>5/8/2015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7E3F513-57E1-4B8C-97D4-19B738C2829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394893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A403AB-FD36-4370-B431-1A160B22EF4D}" type="datetimeFigureOut">
              <a:rPr lang="en-US" smtClean="0">
                <a:solidFill>
                  <a:prstClr val="black">
                    <a:tint val="75000"/>
                  </a:prstClr>
                </a:solidFill>
                <a:latin typeface="Calibri"/>
              </a:rPr>
              <a:pPr/>
              <a:t>5/8/2015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7E3F513-57E1-4B8C-97D4-19B738C2829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7468769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A403AB-FD36-4370-B431-1A160B22EF4D}" type="datetimeFigureOut">
              <a:rPr lang="en-US" smtClean="0">
                <a:solidFill>
                  <a:prstClr val="black">
                    <a:tint val="75000"/>
                  </a:prstClr>
                </a:solidFill>
                <a:latin typeface="Calibri"/>
              </a:rPr>
              <a:pPr/>
              <a:t>5/8/2015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7E3F513-57E1-4B8C-97D4-19B738C2829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483693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5"/>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70"/>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A403AB-FD36-4370-B431-1A160B22EF4D}" type="datetimeFigureOut">
              <a:rPr lang="en-US" smtClean="0">
                <a:solidFill>
                  <a:prstClr val="black">
                    <a:tint val="75000"/>
                  </a:prstClr>
                </a:solidFill>
                <a:latin typeface="Calibri"/>
              </a:rPr>
              <a:pPr/>
              <a:t>5/8/2015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7E3F513-57E1-4B8C-97D4-19B738C2829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1981526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A403AB-FD36-4370-B431-1A160B22EF4D}" type="datetimeFigureOut">
              <a:rPr lang="en-US" smtClean="0">
                <a:solidFill>
                  <a:prstClr val="black">
                    <a:tint val="75000"/>
                  </a:prstClr>
                </a:solidFill>
                <a:latin typeface="Calibri"/>
              </a:rPr>
              <a:pPr/>
              <a:t>5/8/2015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37E3F513-57E1-4B8C-97D4-19B738C2829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611817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A403AB-FD36-4370-B431-1A160B22EF4D}" type="datetimeFigureOut">
              <a:rPr lang="en-US" smtClean="0">
                <a:solidFill>
                  <a:prstClr val="black">
                    <a:tint val="75000"/>
                  </a:prstClr>
                </a:solidFill>
                <a:latin typeface="Calibri"/>
              </a:rPr>
              <a:pPr/>
              <a:t>5/8/2015</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37E3F513-57E1-4B8C-97D4-19B738C2829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104650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A403AB-FD36-4370-B431-1A160B22EF4D}" type="datetimeFigureOut">
              <a:rPr lang="en-US" smtClean="0">
                <a:solidFill>
                  <a:prstClr val="black">
                    <a:tint val="75000"/>
                  </a:prstClr>
                </a:solidFill>
                <a:latin typeface="Calibri"/>
              </a:rPr>
              <a:pPr/>
              <a:t>5/8/2015</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37E3F513-57E1-4B8C-97D4-19B738C2829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358245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A403AB-FD36-4370-B431-1A160B22EF4D}" type="datetimeFigureOut">
              <a:rPr lang="en-US" smtClean="0">
                <a:solidFill>
                  <a:prstClr val="black">
                    <a:tint val="75000"/>
                  </a:prstClr>
                </a:solidFill>
                <a:latin typeface="Calibri"/>
              </a:rPr>
              <a:pPr/>
              <a:t>5/8/2015</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37E3F513-57E1-4B8C-97D4-19B738C2829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746935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432"/>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A403AB-FD36-4370-B431-1A160B22EF4D}" type="datetimeFigureOut">
              <a:rPr lang="en-US" smtClean="0">
                <a:solidFill>
                  <a:prstClr val="black">
                    <a:tint val="75000"/>
                  </a:prstClr>
                </a:solidFill>
                <a:latin typeface="Calibri"/>
              </a:rPr>
              <a:pPr/>
              <a:t>5/8/2015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37E3F513-57E1-4B8C-97D4-19B738C2829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61986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A403AB-FD36-4370-B431-1A160B22EF4D}" type="datetimeFigureOut">
              <a:rPr lang="en-US" smtClean="0">
                <a:solidFill>
                  <a:prstClr val="black">
                    <a:tint val="75000"/>
                  </a:prstClr>
                </a:solidFill>
                <a:latin typeface="Calibri"/>
              </a:rPr>
              <a:pPr/>
              <a:t>5/8/2015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7E3F513-57E1-4B8C-97D4-19B738C2829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48369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432"/>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A403AB-FD36-4370-B431-1A160B22EF4D}" type="datetimeFigureOut">
              <a:rPr lang="en-US" smtClean="0">
                <a:solidFill>
                  <a:prstClr val="black">
                    <a:tint val="75000"/>
                  </a:prstClr>
                </a:solidFill>
                <a:latin typeface="Calibri"/>
              </a:rPr>
              <a:pPr/>
              <a:t>5/8/2015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37E3F513-57E1-4B8C-97D4-19B738C2829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926007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A403AB-FD36-4370-B431-1A160B22EF4D}" type="datetimeFigureOut">
              <a:rPr lang="en-US" smtClean="0">
                <a:solidFill>
                  <a:prstClr val="black">
                    <a:tint val="75000"/>
                  </a:prstClr>
                </a:solidFill>
                <a:latin typeface="Calibri"/>
              </a:rPr>
              <a:pPr/>
              <a:t>5/8/2015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7E3F513-57E1-4B8C-97D4-19B738C2829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44271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A403AB-FD36-4370-B431-1A160B22EF4D}" type="datetimeFigureOut">
              <a:rPr lang="en-US" smtClean="0">
                <a:solidFill>
                  <a:prstClr val="black">
                    <a:tint val="75000"/>
                  </a:prstClr>
                </a:solidFill>
                <a:latin typeface="Calibri"/>
              </a:rPr>
              <a:pPr/>
              <a:t>5/8/2015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7E3F513-57E1-4B8C-97D4-19B738C2829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394893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A403AB-FD36-4370-B431-1A160B22EF4D}" type="datetimeFigureOut">
              <a:rPr lang="en-US" smtClean="0">
                <a:solidFill>
                  <a:prstClr val="black">
                    <a:tint val="75000"/>
                  </a:prstClr>
                </a:solidFill>
                <a:latin typeface="Calibri"/>
              </a:rPr>
              <a:pPr/>
              <a:t>5/8/2015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7E3F513-57E1-4B8C-97D4-19B738C2829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7468769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A403AB-FD36-4370-B431-1A160B22EF4D}" type="datetimeFigureOut">
              <a:rPr lang="en-US" smtClean="0">
                <a:solidFill>
                  <a:prstClr val="black">
                    <a:tint val="75000"/>
                  </a:prstClr>
                </a:solidFill>
                <a:latin typeface="Calibri"/>
              </a:rPr>
              <a:pPr/>
              <a:t>5/8/2015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7E3F513-57E1-4B8C-97D4-19B738C2829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483693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A403AB-FD36-4370-B431-1A160B22EF4D}" type="datetimeFigureOut">
              <a:rPr lang="en-US" smtClean="0">
                <a:solidFill>
                  <a:prstClr val="black">
                    <a:tint val="75000"/>
                  </a:prstClr>
                </a:solidFill>
                <a:latin typeface="Calibri"/>
              </a:rPr>
              <a:pPr/>
              <a:t>5/8/2015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7E3F513-57E1-4B8C-97D4-19B738C2829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1981526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A403AB-FD36-4370-B431-1A160B22EF4D}" type="datetimeFigureOut">
              <a:rPr lang="en-US" smtClean="0">
                <a:solidFill>
                  <a:prstClr val="black">
                    <a:tint val="75000"/>
                  </a:prstClr>
                </a:solidFill>
                <a:latin typeface="Calibri"/>
              </a:rPr>
              <a:pPr/>
              <a:t>5/8/2015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37E3F513-57E1-4B8C-97D4-19B738C2829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611817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A403AB-FD36-4370-B431-1A160B22EF4D}" type="datetimeFigureOut">
              <a:rPr lang="en-US" smtClean="0">
                <a:solidFill>
                  <a:prstClr val="black">
                    <a:tint val="75000"/>
                  </a:prstClr>
                </a:solidFill>
                <a:latin typeface="Calibri"/>
              </a:rPr>
              <a:pPr/>
              <a:t>5/8/2015</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37E3F513-57E1-4B8C-97D4-19B738C2829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104650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A403AB-FD36-4370-B431-1A160B22EF4D}" type="datetimeFigureOut">
              <a:rPr lang="en-US" smtClean="0">
                <a:solidFill>
                  <a:prstClr val="black">
                    <a:tint val="75000"/>
                  </a:prstClr>
                </a:solidFill>
                <a:latin typeface="Calibri"/>
              </a:rPr>
              <a:pPr/>
              <a:t>5/8/2015</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37E3F513-57E1-4B8C-97D4-19B738C2829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358245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A403AB-FD36-4370-B431-1A160B22EF4D}" type="datetimeFigureOut">
              <a:rPr lang="en-US" smtClean="0">
                <a:solidFill>
                  <a:prstClr val="black">
                    <a:tint val="75000"/>
                  </a:prstClr>
                </a:solidFill>
                <a:latin typeface="Calibri"/>
              </a:rPr>
              <a:pPr/>
              <a:t>5/8/2015</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37E3F513-57E1-4B8C-97D4-19B738C2829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74693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9"/>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7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A403AB-FD36-4370-B431-1A160B22EF4D}" type="datetimeFigureOut">
              <a:rPr lang="en-US" smtClean="0">
                <a:solidFill>
                  <a:prstClr val="black">
                    <a:tint val="75000"/>
                  </a:prstClr>
                </a:solidFill>
                <a:latin typeface="Calibri"/>
              </a:rPr>
              <a:pPr/>
              <a:t>5/8/2015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7E3F513-57E1-4B8C-97D4-19B738C2829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1981526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A403AB-FD36-4370-B431-1A160B22EF4D}" type="datetimeFigureOut">
              <a:rPr lang="en-US" smtClean="0">
                <a:solidFill>
                  <a:prstClr val="black">
                    <a:tint val="75000"/>
                  </a:prstClr>
                </a:solidFill>
                <a:latin typeface="Calibri"/>
              </a:rPr>
              <a:pPr/>
              <a:t>5/8/2015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37E3F513-57E1-4B8C-97D4-19B738C2829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619863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A403AB-FD36-4370-B431-1A160B22EF4D}" type="datetimeFigureOut">
              <a:rPr lang="en-US" smtClean="0">
                <a:solidFill>
                  <a:prstClr val="black">
                    <a:tint val="75000"/>
                  </a:prstClr>
                </a:solidFill>
                <a:latin typeface="Calibri"/>
              </a:rPr>
              <a:pPr/>
              <a:t>5/8/2015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37E3F513-57E1-4B8C-97D4-19B738C2829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926007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A403AB-FD36-4370-B431-1A160B22EF4D}" type="datetimeFigureOut">
              <a:rPr lang="en-US" smtClean="0">
                <a:solidFill>
                  <a:prstClr val="black">
                    <a:tint val="75000"/>
                  </a:prstClr>
                </a:solidFill>
                <a:latin typeface="Calibri"/>
              </a:rPr>
              <a:pPr/>
              <a:t>5/8/2015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7E3F513-57E1-4B8C-97D4-19B738C2829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44271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A403AB-FD36-4370-B431-1A160B22EF4D}" type="datetimeFigureOut">
              <a:rPr lang="en-US" smtClean="0">
                <a:solidFill>
                  <a:prstClr val="black">
                    <a:tint val="75000"/>
                  </a:prstClr>
                </a:solidFill>
                <a:latin typeface="Calibri"/>
              </a:rPr>
              <a:pPr/>
              <a:t>5/8/2015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7E3F513-57E1-4B8C-97D4-19B738C2829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394893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D5C30C0-5FC8-C140-BC82-74EABA340075}" type="datetimeFigureOut">
              <a:rPr lang="en-US" smtClean="0"/>
              <a:t>5/8/2015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290ED7-0D2B-7541-B61C-555644FDC5E0}" type="slidenum">
              <a:rPr lang="en-US" smtClean="0"/>
              <a:t>‹#›</a:t>
            </a:fld>
            <a:endParaRPr lang="en-US"/>
          </a:p>
        </p:txBody>
      </p:sp>
    </p:spTree>
    <p:extLst>
      <p:ext uri="{BB962C8B-B14F-4D97-AF65-F5344CB8AC3E}">
        <p14:creationId xmlns:p14="http://schemas.microsoft.com/office/powerpoint/2010/main" val="39904890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5C30C0-5FC8-C140-BC82-74EABA340075}" type="datetimeFigureOut">
              <a:rPr lang="en-US" smtClean="0"/>
              <a:t>5/8/2015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290ED7-0D2B-7541-B61C-555644FDC5E0}" type="slidenum">
              <a:rPr lang="en-US" smtClean="0"/>
              <a:t>‹#›</a:t>
            </a:fld>
            <a:endParaRPr lang="en-US"/>
          </a:p>
        </p:txBody>
      </p:sp>
    </p:spTree>
    <p:extLst>
      <p:ext uri="{BB962C8B-B14F-4D97-AF65-F5344CB8AC3E}">
        <p14:creationId xmlns:p14="http://schemas.microsoft.com/office/powerpoint/2010/main" val="6993567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5C30C0-5FC8-C140-BC82-74EABA340075}" type="datetimeFigureOut">
              <a:rPr lang="en-US" smtClean="0"/>
              <a:t>5/8/2015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290ED7-0D2B-7541-B61C-555644FDC5E0}" type="slidenum">
              <a:rPr lang="en-US" smtClean="0"/>
              <a:t>‹#›</a:t>
            </a:fld>
            <a:endParaRPr lang="en-US"/>
          </a:p>
        </p:txBody>
      </p:sp>
    </p:spTree>
    <p:extLst>
      <p:ext uri="{BB962C8B-B14F-4D97-AF65-F5344CB8AC3E}">
        <p14:creationId xmlns:p14="http://schemas.microsoft.com/office/powerpoint/2010/main" val="38689651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D5C30C0-5FC8-C140-BC82-74EABA340075}" type="datetimeFigureOut">
              <a:rPr lang="en-US" smtClean="0"/>
              <a:t>5/8/2015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290ED7-0D2B-7541-B61C-555644FDC5E0}" type="slidenum">
              <a:rPr lang="en-US" smtClean="0"/>
              <a:t>‹#›</a:t>
            </a:fld>
            <a:endParaRPr lang="en-US"/>
          </a:p>
        </p:txBody>
      </p:sp>
    </p:spTree>
    <p:extLst>
      <p:ext uri="{BB962C8B-B14F-4D97-AF65-F5344CB8AC3E}">
        <p14:creationId xmlns:p14="http://schemas.microsoft.com/office/powerpoint/2010/main" val="39799129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D5C30C0-5FC8-C140-BC82-74EABA340075}" type="datetimeFigureOut">
              <a:rPr lang="en-US" smtClean="0"/>
              <a:t>5/8/2015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290ED7-0D2B-7541-B61C-555644FDC5E0}" type="slidenum">
              <a:rPr lang="en-US" smtClean="0"/>
              <a:t>‹#›</a:t>
            </a:fld>
            <a:endParaRPr lang="en-US"/>
          </a:p>
        </p:txBody>
      </p:sp>
    </p:spTree>
    <p:extLst>
      <p:ext uri="{BB962C8B-B14F-4D97-AF65-F5344CB8AC3E}">
        <p14:creationId xmlns:p14="http://schemas.microsoft.com/office/powerpoint/2010/main" val="23682790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D5C30C0-5FC8-C140-BC82-74EABA340075}" type="datetimeFigureOut">
              <a:rPr lang="en-US" smtClean="0"/>
              <a:t>5/8/2015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290ED7-0D2B-7541-B61C-555644FDC5E0}" type="slidenum">
              <a:rPr lang="en-US" smtClean="0"/>
              <a:t>‹#›</a:t>
            </a:fld>
            <a:endParaRPr lang="en-US"/>
          </a:p>
        </p:txBody>
      </p:sp>
    </p:spTree>
    <p:extLst>
      <p:ext uri="{BB962C8B-B14F-4D97-AF65-F5344CB8AC3E}">
        <p14:creationId xmlns:p14="http://schemas.microsoft.com/office/powerpoint/2010/main" val="1402035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A403AB-FD36-4370-B431-1A160B22EF4D}" type="datetimeFigureOut">
              <a:rPr lang="en-US" smtClean="0">
                <a:solidFill>
                  <a:prstClr val="black">
                    <a:tint val="75000"/>
                  </a:prstClr>
                </a:solidFill>
                <a:latin typeface="Calibri"/>
              </a:rPr>
              <a:pPr/>
              <a:t>5/8/2015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37E3F513-57E1-4B8C-97D4-19B738C2829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611817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5C30C0-5FC8-C140-BC82-74EABA340075}" type="datetimeFigureOut">
              <a:rPr lang="en-US" smtClean="0"/>
              <a:t>5/8/2015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290ED7-0D2B-7541-B61C-555644FDC5E0}" type="slidenum">
              <a:rPr lang="en-US" smtClean="0"/>
              <a:t>‹#›</a:t>
            </a:fld>
            <a:endParaRPr lang="en-US"/>
          </a:p>
        </p:txBody>
      </p:sp>
    </p:spTree>
    <p:extLst>
      <p:ext uri="{BB962C8B-B14F-4D97-AF65-F5344CB8AC3E}">
        <p14:creationId xmlns:p14="http://schemas.microsoft.com/office/powerpoint/2010/main" val="38770850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5C30C0-5FC8-C140-BC82-74EABA340075}" type="datetimeFigureOut">
              <a:rPr lang="en-US" smtClean="0"/>
              <a:t>5/8/2015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290ED7-0D2B-7541-B61C-555644FDC5E0}" type="slidenum">
              <a:rPr lang="en-US" smtClean="0"/>
              <a:t>‹#›</a:t>
            </a:fld>
            <a:endParaRPr lang="en-US"/>
          </a:p>
        </p:txBody>
      </p:sp>
    </p:spTree>
    <p:extLst>
      <p:ext uri="{BB962C8B-B14F-4D97-AF65-F5344CB8AC3E}">
        <p14:creationId xmlns:p14="http://schemas.microsoft.com/office/powerpoint/2010/main" val="20662083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5C30C0-5FC8-C140-BC82-74EABA340075}" type="datetimeFigureOut">
              <a:rPr lang="en-US" smtClean="0"/>
              <a:t>5/8/2015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290ED7-0D2B-7541-B61C-555644FDC5E0}" type="slidenum">
              <a:rPr lang="en-US" smtClean="0"/>
              <a:t>‹#›</a:t>
            </a:fld>
            <a:endParaRPr lang="en-US"/>
          </a:p>
        </p:txBody>
      </p:sp>
    </p:spTree>
    <p:extLst>
      <p:ext uri="{BB962C8B-B14F-4D97-AF65-F5344CB8AC3E}">
        <p14:creationId xmlns:p14="http://schemas.microsoft.com/office/powerpoint/2010/main" val="32323020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5C30C0-5FC8-C140-BC82-74EABA340075}" type="datetimeFigureOut">
              <a:rPr lang="en-US" smtClean="0"/>
              <a:t>5/8/2015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290ED7-0D2B-7541-B61C-555644FDC5E0}" type="slidenum">
              <a:rPr lang="en-US" smtClean="0"/>
              <a:t>‹#›</a:t>
            </a:fld>
            <a:endParaRPr lang="en-US"/>
          </a:p>
        </p:txBody>
      </p:sp>
    </p:spTree>
    <p:extLst>
      <p:ext uri="{BB962C8B-B14F-4D97-AF65-F5344CB8AC3E}">
        <p14:creationId xmlns:p14="http://schemas.microsoft.com/office/powerpoint/2010/main" val="29607329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5C30C0-5FC8-C140-BC82-74EABA340075}" type="datetimeFigureOut">
              <a:rPr lang="en-US" smtClean="0"/>
              <a:t>5/8/2015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290ED7-0D2B-7541-B61C-555644FDC5E0}" type="slidenum">
              <a:rPr lang="en-US" smtClean="0"/>
              <a:t>‹#›</a:t>
            </a:fld>
            <a:endParaRPr lang="en-US"/>
          </a:p>
        </p:txBody>
      </p:sp>
    </p:spTree>
    <p:extLst>
      <p:ext uri="{BB962C8B-B14F-4D97-AF65-F5344CB8AC3E}">
        <p14:creationId xmlns:p14="http://schemas.microsoft.com/office/powerpoint/2010/main" val="1376327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A403AB-FD36-4370-B431-1A160B22EF4D}" type="datetimeFigureOut">
              <a:rPr lang="en-US" smtClean="0">
                <a:solidFill>
                  <a:prstClr val="black">
                    <a:tint val="75000"/>
                  </a:prstClr>
                </a:solidFill>
                <a:latin typeface="Calibri"/>
              </a:rPr>
              <a:pPr/>
              <a:t>5/8/2015</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37E3F513-57E1-4B8C-97D4-19B738C2829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10465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A403AB-FD36-4370-B431-1A160B22EF4D}" type="datetimeFigureOut">
              <a:rPr lang="en-US" smtClean="0">
                <a:solidFill>
                  <a:prstClr val="black">
                    <a:tint val="75000"/>
                  </a:prstClr>
                </a:solidFill>
                <a:latin typeface="Calibri"/>
              </a:rPr>
              <a:pPr/>
              <a:t>5/8/2015</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37E3F513-57E1-4B8C-97D4-19B738C2829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35824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A403AB-FD36-4370-B431-1A160B22EF4D}" type="datetimeFigureOut">
              <a:rPr lang="en-US" smtClean="0">
                <a:solidFill>
                  <a:prstClr val="black">
                    <a:tint val="75000"/>
                  </a:prstClr>
                </a:solidFill>
                <a:latin typeface="Calibri"/>
              </a:rPr>
              <a:pPr/>
              <a:t>5/8/2015</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37E3F513-57E1-4B8C-97D4-19B738C2829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74693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43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A403AB-FD36-4370-B431-1A160B22EF4D}" type="datetimeFigureOut">
              <a:rPr lang="en-US" smtClean="0">
                <a:solidFill>
                  <a:prstClr val="black">
                    <a:tint val="75000"/>
                  </a:prstClr>
                </a:solidFill>
                <a:latin typeface="Calibri"/>
              </a:rPr>
              <a:pPr/>
              <a:t>5/8/2015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37E3F513-57E1-4B8C-97D4-19B738C2829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61986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43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A403AB-FD36-4370-B431-1A160B22EF4D}" type="datetimeFigureOut">
              <a:rPr lang="en-US" smtClean="0">
                <a:solidFill>
                  <a:prstClr val="black">
                    <a:tint val="75000"/>
                  </a:prstClr>
                </a:solidFill>
                <a:latin typeface="Calibri"/>
              </a:rPr>
              <a:pPr/>
              <a:t>5/8/2015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37E3F513-57E1-4B8C-97D4-19B738C2829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92600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6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6BA403AB-FD36-4370-B431-1A160B22EF4D}" type="datetimeFigureOut">
              <a:rPr lang="en-US" smtClean="0">
                <a:solidFill>
                  <a:prstClr val="black">
                    <a:tint val="75000"/>
                  </a:prstClr>
                </a:solidFill>
                <a:latin typeface="Calibri"/>
              </a:rPr>
              <a:pPr defTabSz="914400"/>
              <a:t>5/8/2015</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028950" y="635636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457950" y="635636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37E3F513-57E1-4B8C-97D4-19B738C28295}" type="slidenum">
              <a:rPr lang="en-US" smtClean="0">
                <a:solidFill>
                  <a:prstClr val="black">
                    <a:tint val="75000"/>
                  </a:prstClr>
                </a:solidFill>
                <a:latin typeface="Calibri"/>
              </a:rPr>
              <a:pPr defTabSz="914400"/>
              <a:t>‹#›</a:t>
            </a:fld>
            <a:endParaRPr lang="en-US">
              <a:solidFill>
                <a:prstClr val="black">
                  <a:tint val="75000"/>
                </a:prstClr>
              </a:solidFill>
              <a:latin typeface="Calibri"/>
            </a:endParaRPr>
          </a:p>
        </p:txBody>
      </p:sp>
    </p:spTree>
    <p:extLst>
      <p:ext uri="{BB962C8B-B14F-4D97-AF65-F5344CB8AC3E}">
        <p14:creationId xmlns:p14="http://schemas.microsoft.com/office/powerpoint/2010/main" val="16231701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7"/>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6BA403AB-FD36-4370-B431-1A160B22EF4D}" type="datetimeFigureOut">
              <a:rPr lang="en-US" smtClean="0">
                <a:solidFill>
                  <a:prstClr val="black">
                    <a:tint val="75000"/>
                  </a:prstClr>
                </a:solidFill>
                <a:latin typeface="Calibri"/>
              </a:rPr>
              <a:pPr defTabSz="914400"/>
              <a:t>5/8/2015</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028950" y="6356357"/>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457950" y="6356357"/>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37E3F513-57E1-4B8C-97D4-19B738C28295}" type="slidenum">
              <a:rPr lang="en-US" smtClean="0">
                <a:solidFill>
                  <a:prstClr val="black">
                    <a:tint val="75000"/>
                  </a:prstClr>
                </a:solidFill>
                <a:latin typeface="Calibri"/>
              </a:rPr>
              <a:pPr defTabSz="914400"/>
              <a:t>‹#›</a:t>
            </a:fld>
            <a:endParaRPr lang="en-US">
              <a:solidFill>
                <a:prstClr val="black">
                  <a:tint val="75000"/>
                </a:prstClr>
              </a:solidFill>
              <a:latin typeface="Calibri"/>
            </a:endParaRPr>
          </a:p>
        </p:txBody>
      </p:sp>
    </p:spTree>
    <p:extLst>
      <p:ext uri="{BB962C8B-B14F-4D97-AF65-F5344CB8AC3E}">
        <p14:creationId xmlns:p14="http://schemas.microsoft.com/office/powerpoint/2010/main" val="16231701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6BA403AB-FD36-4370-B431-1A160B22EF4D}" type="datetimeFigureOut">
              <a:rPr lang="en-US" smtClean="0">
                <a:solidFill>
                  <a:prstClr val="black">
                    <a:tint val="75000"/>
                  </a:prstClr>
                </a:solidFill>
                <a:latin typeface="Calibri"/>
              </a:rPr>
              <a:pPr defTabSz="914400"/>
              <a:t>5/8/2015</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37E3F513-57E1-4B8C-97D4-19B738C28295}" type="slidenum">
              <a:rPr lang="en-US" smtClean="0">
                <a:solidFill>
                  <a:prstClr val="black">
                    <a:tint val="75000"/>
                  </a:prstClr>
                </a:solidFill>
                <a:latin typeface="Calibri"/>
              </a:rPr>
              <a:pPr defTabSz="914400"/>
              <a:t>‹#›</a:t>
            </a:fld>
            <a:endParaRPr lang="en-US">
              <a:solidFill>
                <a:prstClr val="black">
                  <a:tint val="75000"/>
                </a:prstClr>
              </a:solidFill>
              <a:latin typeface="Calibri"/>
            </a:endParaRPr>
          </a:p>
        </p:txBody>
      </p:sp>
    </p:spTree>
    <p:extLst>
      <p:ext uri="{BB962C8B-B14F-4D97-AF65-F5344CB8AC3E}">
        <p14:creationId xmlns:p14="http://schemas.microsoft.com/office/powerpoint/2010/main" val="162317017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5C30C0-5FC8-C140-BC82-74EABA340075}" type="datetimeFigureOut">
              <a:rPr lang="en-US" smtClean="0"/>
              <a:t>5/8/2015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290ED7-0D2B-7541-B61C-555644FDC5E0}" type="slidenum">
              <a:rPr lang="en-US" smtClean="0"/>
              <a:t>‹#›</a:t>
            </a:fld>
            <a:endParaRPr lang="en-US"/>
          </a:p>
        </p:txBody>
      </p:sp>
    </p:spTree>
    <p:extLst>
      <p:ext uri="{BB962C8B-B14F-4D97-AF65-F5344CB8AC3E}">
        <p14:creationId xmlns:p14="http://schemas.microsoft.com/office/powerpoint/2010/main" val="188130833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hyperlink" Target="mailto:roufa@bracu.ac.bd" TargetMode="External"/><Relationship Id="rId7" Type="http://schemas.openxmlformats.org/officeDocument/2006/relationships/hyperlink" Target="mailto:nishat@bracu.ac.bd" TargetMode="External"/><Relationship Id="rId2" Type="http://schemas.openxmlformats.org/officeDocument/2006/relationships/hyperlink" Target="mailto:nmukherjee@dundee.ac.uk" TargetMode="External"/><Relationship Id="rId1" Type="http://schemas.openxmlformats.org/officeDocument/2006/relationships/slideLayout" Target="../slideLayouts/slideLayout34.xml"/><Relationship Id="rId6" Type="http://schemas.openxmlformats.org/officeDocument/2006/relationships/hyperlink" Target="mailto:5j.s.rowan@dundee.ac.uk" TargetMode="External"/><Relationship Id="rId5" Type="http://schemas.openxmlformats.org/officeDocument/2006/relationships/hyperlink" Target="mailto:4sajid@bracu.ac.bd" TargetMode="External"/><Relationship Id="rId10" Type="http://schemas.openxmlformats.org/officeDocument/2006/relationships/image" Target="../media/image3.jpeg"/><Relationship Id="rId4" Type="http://schemas.openxmlformats.org/officeDocument/2006/relationships/hyperlink" Target="mailto:3dfmoumita@gmail.com" TargetMode="External"/><Relationship Id="rId9"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9.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29.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29.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35.xml"/><Relationship Id="rId5" Type="http://schemas.openxmlformats.org/officeDocument/2006/relationships/image" Target="../media/image6.jpe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35.xml"/><Relationship Id="rId5" Type="http://schemas.openxmlformats.org/officeDocument/2006/relationships/image" Target="../media/image6.jpe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35.xml"/><Relationship Id="rId5" Type="http://schemas.openxmlformats.org/officeDocument/2006/relationships/image" Target="../media/image37.jpeg"/><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35.xml"/><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8.png"/><Relationship Id="rId1" Type="http://schemas.openxmlformats.org/officeDocument/2006/relationships/slideLayout" Target="../slideLayouts/slideLayout35.xml"/><Relationship Id="rId5" Type="http://schemas.openxmlformats.org/officeDocument/2006/relationships/image" Target="../media/image6.jpe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hyperlink" Target="mailto:roufa@bracu.ac.bd" TargetMode="External"/><Relationship Id="rId7" Type="http://schemas.openxmlformats.org/officeDocument/2006/relationships/hyperlink" Target="mailto:nishat@bracu.ac.bd" TargetMode="External"/><Relationship Id="rId2" Type="http://schemas.openxmlformats.org/officeDocument/2006/relationships/hyperlink" Target="mailto:nmukherjee@dundee.ac.uk" TargetMode="External"/><Relationship Id="rId1" Type="http://schemas.openxmlformats.org/officeDocument/2006/relationships/slideLayout" Target="../slideLayouts/slideLayout34.xml"/><Relationship Id="rId6" Type="http://schemas.openxmlformats.org/officeDocument/2006/relationships/hyperlink" Target="mailto:5j.s.rowan@dundee.ac.uk" TargetMode="External"/><Relationship Id="rId5" Type="http://schemas.openxmlformats.org/officeDocument/2006/relationships/hyperlink" Target="mailto:4sajid@bracu.ac.bd" TargetMode="External"/><Relationship Id="rId10" Type="http://schemas.openxmlformats.org/officeDocument/2006/relationships/image" Target="../media/image3.jpeg"/><Relationship Id="rId4" Type="http://schemas.openxmlformats.org/officeDocument/2006/relationships/hyperlink" Target="mailto:3dfmoumita@gmail.com" TargetMode="External"/><Relationship Id="rId9" Type="http://schemas.openxmlformats.org/officeDocument/2006/relationships/image" Target="../media/image2.png"/></Relationships>
</file>

<file path=ppt/slides/_rels/slide1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5.xml"/><Relationship Id="rId5" Type="http://schemas.openxmlformats.org/officeDocument/2006/relationships/image" Target="../media/image6.jpe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40.png"/><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43.png"/><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5.xml"/><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slide" Target="slide19.xml"/><Relationship Id="rId7"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35.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slide" Target="slide2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36.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0.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slide" Target="slide23.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130437"/>
            <a:ext cx="9144000" cy="1755775"/>
          </a:xfrm>
          <a:prstGeom prst="rect">
            <a:avLst/>
          </a:prstGeom>
          <a:solidFill>
            <a:schemeClr val="accent6">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p:txBody>
          <a:bodyPr>
            <a:normAutofit/>
          </a:bodyPr>
          <a:lstStyle/>
          <a:p>
            <a:r>
              <a:rPr lang="en-US" dirty="0"/>
              <a:t>Changes in </a:t>
            </a:r>
            <a:r>
              <a:rPr lang="en-US" dirty="0" smtClean="0"/>
              <a:t>seasonality </a:t>
            </a:r>
            <a:r>
              <a:rPr lang="en-US" dirty="0"/>
              <a:t>and it’s effect on the environmental flow</a:t>
            </a:r>
            <a:r>
              <a:rPr lang="en-GB" dirty="0"/>
              <a:t> </a:t>
            </a:r>
            <a:endParaRPr lang="en-US" dirty="0"/>
          </a:p>
        </p:txBody>
      </p:sp>
      <p:sp>
        <p:nvSpPr>
          <p:cNvPr id="3" name="Subtitle 2"/>
          <p:cNvSpPr>
            <a:spLocks noGrp="1"/>
          </p:cNvSpPr>
          <p:nvPr>
            <p:ph type="subTitle" idx="1"/>
          </p:nvPr>
        </p:nvSpPr>
        <p:spPr>
          <a:xfrm>
            <a:off x="685800" y="3982842"/>
            <a:ext cx="8089900" cy="2100458"/>
          </a:xfrm>
        </p:spPr>
        <p:txBody>
          <a:bodyPr>
            <a:normAutofit fontScale="55000" lnSpcReduction="20000"/>
          </a:bodyPr>
          <a:lstStyle/>
          <a:p>
            <a:r>
              <a:rPr lang="en-US" sz="4200" dirty="0"/>
              <a:t>Nandan </a:t>
            </a:r>
            <a:r>
              <a:rPr lang="en-US" sz="4200" dirty="0" smtClean="0"/>
              <a:t>Mukherjee</a:t>
            </a:r>
            <a:r>
              <a:rPr lang="en-US" sz="4200" baseline="30000" dirty="0" smtClean="0"/>
              <a:t>1</a:t>
            </a:r>
            <a:r>
              <a:rPr lang="en-US" sz="4200" dirty="0" smtClean="0"/>
              <a:t>, </a:t>
            </a:r>
            <a:r>
              <a:rPr lang="en-US" sz="4200" dirty="0" err="1"/>
              <a:t>Roufa</a:t>
            </a:r>
            <a:r>
              <a:rPr lang="en-US" sz="4200" dirty="0"/>
              <a:t> </a:t>
            </a:r>
            <a:r>
              <a:rPr lang="en-US" sz="4200" dirty="0" smtClean="0"/>
              <a:t>Khanum</a:t>
            </a:r>
            <a:r>
              <a:rPr lang="en-US" sz="4200" baseline="30000" dirty="0" smtClean="0"/>
              <a:t>2</a:t>
            </a:r>
            <a:r>
              <a:rPr lang="en-US" sz="4200" dirty="0" smtClean="0"/>
              <a:t>, </a:t>
            </a:r>
            <a:r>
              <a:rPr lang="en-US" sz="4200" dirty="0" err="1"/>
              <a:t>Deeba</a:t>
            </a:r>
            <a:r>
              <a:rPr lang="en-US" sz="4200" dirty="0"/>
              <a:t> </a:t>
            </a:r>
            <a:r>
              <a:rPr lang="en-US" sz="4200" dirty="0" err="1"/>
              <a:t>Farzana</a:t>
            </a:r>
            <a:r>
              <a:rPr lang="en-US" sz="4200" dirty="0"/>
              <a:t> </a:t>
            </a:r>
            <a:r>
              <a:rPr lang="en-US" sz="4200" dirty="0" smtClean="0"/>
              <a:t>Moumita</a:t>
            </a:r>
            <a:r>
              <a:rPr lang="en-US" sz="4200" baseline="30000" dirty="0" smtClean="0"/>
              <a:t>3</a:t>
            </a:r>
            <a:r>
              <a:rPr lang="en-US" sz="4200" dirty="0" smtClean="0"/>
              <a:t>, </a:t>
            </a:r>
            <a:r>
              <a:rPr lang="en-US" sz="4200" dirty="0" err="1" smtClean="0"/>
              <a:t>Sajidur</a:t>
            </a:r>
            <a:r>
              <a:rPr lang="en-US" sz="4200" dirty="0" smtClean="0"/>
              <a:t> Rahman</a:t>
            </a:r>
            <a:r>
              <a:rPr lang="en-US" sz="4200" baseline="30000" dirty="0" smtClean="0"/>
              <a:t>4</a:t>
            </a:r>
            <a:r>
              <a:rPr lang="en-US" sz="4200" dirty="0" smtClean="0"/>
              <a:t>, John Rowan</a:t>
            </a:r>
            <a:r>
              <a:rPr lang="en-US" sz="4200" baseline="30000" dirty="0"/>
              <a:t>5</a:t>
            </a:r>
            <a:r>
              <a:rPr lang="en-US" sz="4200" dirty="0" smtClean="0"/>
              <a:t>, </a:t>
            </a:r>
            <a:r>
              <a:rPr lang="en-US" sz="4200" dirty="0" err="1"/>
              <a:t>Ainun</a:t>
            </a:r>
            <a:r>
              <a:rPr lang="en-US" sz="4200" dirty="0"/>
              <a:t> </a:t>
            </a:r>
            <a:r>
              <a:rPr lang="en-US" sz="4200" dirty="0" smtClean="0"/>
              <a:t>Nishat</a:t>
            </a:r>
            <a:r>
              <a:rPr lang="en-US" sz="4200" baseline="30000" dirty="0"/>
              <a:t>6</a:t>
            </a:r>
            <a:endParaRPr lang="en-GB" sz="2800" baseline="30000" dirty="0"/>
          </a:p>
          <a:p>
            <a:endParaRPr lang="en-US" sz="2800" baseline="30000" dirty="0" smtClean="0"/>
          </a:p>
          <a:p>
            <a:r>
              <a:rPr lang="en-US" sz="2800" baseline="30000" dirty="0" smtClean="0"/>
              <a:t>1,5</a:t>
            </a:r>
            <a:r>
              <a:rPr lang="en-US" sz="2800" dirty="0" smtClean="0"/>
              <a:t>Centre for Environmental Change and Human Resilience (CECHR), </a:t>
            </a:r>
            <a:r>
              <a:rPr lang="en-US" sz="2800" dirty="0"/>
              <a:t>University of Dundee, </a:t>
            </a:r>
            <a:r>
              <a:rPr lang="en-US" sz="2800" dirty="0" smtClean="0"/>
              <a:t>UK</a:t>
            </a:r>
            <a:r>
              <a:rPr lang="en-US" sz="2800" dirty="0"/>
              <a:t> </a:t>
            </a:r>
            <a:endParaRPr lang="en-GB" sz="2800" dirty="0"/>
          </a:p>
          <a:p>
            <a:r>
              <a:rPr lang="en-US" sz="2800" baseline="30000" dirty="0" smtClean="0"/>
              <a:t>2,4,6</a:t>
            </a:r>
            <a:r>
              <a:rPr lang="en-US" sz="2800" dirty="0" smtClean="0"/>
              <a:t>Centre </a:t>
            </a:r>
            <a:r>
              <a:rPr lang="en-US" sz="2800" dirty="0"/>
              <a:t>for Climate Change and Environmental Research (C3ER), BRAC University, </a:t>
            </a:r>
            <a:r>
              <a:rPr lang="en-US" sz="2800" dirty="0" smtClean="0"/>
              <a:t>Bangladesh</a:t>
            </a:r>
            <a:r>
              <a:rPr lang="en-US" sz="2800" dirty="0"/>
              <a:t> </a:t>
            </a:r>
            <a:endParaRPr lang="en-GB" sz="2800" dirty="0"/>
          </a:p>
          <a:p>
            <a:r>
              <a:rPr lang="en-US" sz="2800" baseline="30000" dirty="0" smtClean="0"/>
              <a:t>3</a:t>
            </a:r>
            <a:r>
              <a:rPr lang="en-US" sz="2800" dirty="0" smtClean="0"/>
              <a:t>Centre </a:t>
            </a:r>
            <a:r>
              <a:rPr lang="en-US" sz="2800" dirty="0"/>
              <a:t>for environment and geographic information services (CEGIS), </a:t>
            </a:r>
            <a:r>
              <a:rPr lang="en-US" sz="2800" dirty="0" smtClean="0"/>
              <a:t>Bangladesh</a:t>
            </a:r>
            <a:r>
              <a:rPr lang="en-US" sz="2800" dirty="0"/>
              <a:t> </a:t>
            </a:r>
            <a:endParaRPr lang="en-US" sz="2800" dirty="0" smtClean="0">
              <a:solidFill>
                <a:schemeClr val="tx1">
                  <a:lumMod val="65000"/>
                  <a:lumOff val="35000"/>
                </a:schemeClr>
              </a:solidFill>
            </a:endParaRPr>
          </a:p>
          <a:p>
            <a:r>
              <a:rPr lang="en-US" sz="2800" u="sng" baseline="30000" dirty="0" smtClean="0">
                <a:hlinkClick r:id="rId2"/>
              </a:rPr>
              <a:t>1</a:t>
            </a:r>
            <a:r>
              <a:rPr lang="en-US" sz="2800" u="sng" dirty="0" smtClean="0">
                <a:hlinkClick r:id="rId2"/>
              </a:rPr>
              <a:t>nmukherjee</a:t>
            </a:r>
            <a:r>
              <a:rPr lang="en-US" sz="2800" u="sng" dirty="0">
                <a:hlinkClick r:id="rId2"/>
              </a:rPr>
              <a:t>@</a:t>
            </a:r>
            <a:r>
              <a:rPr lang="en-US" sz="2800" u="sng" dirty="0" smtClean="0">
                <a:hlinkClick r:id="rId2"/>
              </a:rPr>
              <a:t>dundee.ac.uk</a:t>
            </a:r>
            <a:r>
              <a:rPr lang="en-US" sz="2800" u="sng" dirty="0" smtClean="0"/>
              <a:t>; </a:t>
            </a:r>
            <a:r>
              <a:rPr lang="en-US" sz="2800" u="sng" baseline="30000" dirty="0" smtClean="0"/>
              <a:t>2</a:t>
            </a:r>
            <a:r>
              <a:rPr lang="en-US" sz="2800" u="sng" dirty="0" smtClean="0">
                <a:hlinkClick r:id="rId3"/>
              </a:rPr>
              <a:t>roufa</a:t>
            </a:r>
            <a:r>
              <a:rPr lang="en-US" sz="2800" u="sng" dirty="0">
                <a:hlinkClick r:id="rId3"/>
              </a:rPr>
              <a:t>@</a:t>
            </a:r>
            <a:r>
              <a:rPr lang="en-US" sz="2800" u="sng" dirty="0" smtClean="0">
                <a:hlinkClick r:id="rId3"/>
              </a:rPr>
              <a:t>bracu.ac.bd</a:t>
            </a:r>
            <a:r>
              <a:rPr lang="en-US" sz="2800" u="sng" dirty="0" smtClean="0"/>
              <a:t>; </a:t>
            </a:r>
            <a:r>
              <a:rPr lang="en-US" sz="2800" u="sng" baseline="30000" dirty="0" smtClean="0">
                <a:hlinkClick r:id="rId4"/>
              </a:rPr>
              <a:t>3</a:t>
            </a:r>
            <a:r>
              <a:rPr lang="en-US" sz="2800" u="sng" dirty="0" smtClean="0">
                <a:hlinkClick r:id="rId4"/>
              </a:rPr>
              <a:t>dfmoumita</a:t>
            </a:r>
            <a:r>
              <a:rPr lang="en-US" sz="2800" u="sng" dirty="0">
                <a:hlinkClick r:id="rId4"/>
              </a:rPr>
              <a:t>@</a:t>
            </a:r>
            <a:r>
              <a:rPr lang="en-US" sz="2800" u="sng" dirty="0" smtClean="0">
                <a:hlinkClick r:id="rId4"/>
              </a:rPr>
              <a:t>gmail.com</a:t>
            </a:r>
            <a:r>
              <a:rPr lang="en-US" sz="2800" u="sng" dirty="0" smtClean="0"/>
              <a:t>; </a:t>
            </a:r>
            <a:r>
              <a:rPr lang="en-US" sz="2800" u="sng" baseline="30000" dirty="0">
                <a:hlinkClick r:id="rId5"/>
              </a:rPr>
              <a:t>4</a:t>
            </a:r>
            <a:r>
              <a:rPr lang="en-US" sz="2800" u="sng" dirty="0" smtClean="0">
                <a:hlinkClick r:id="rId5"/>
              </a:rPr>
              <a:t>sajid@bracu.ac.bd</a:t>
            </a:r>
            <a:r>
              <a:rPr lang="en-US" sz="2800" u="sng" dirty="0" smtClean="0"/>
              <a:t>, </a:t>
            </a:r>
            <a:r>
              <a:rPr lang="en-US" sz="2800" u="sng" baseline="30000" dirty="0">
                <a:hlinkClick r:id="rId6"/>
              </a:rPr>
              <a:t>5</a:t>
            </a:r>
            <a:r>
              <a:rPr lang="en-US" sz="2800" u="sng" dirty="0" smtClean="0">
                <a:hlinkClick r:id="rId6"/>
              </a:rPr>
              <a:t>j.s.rowan</a:t>
            </a:r>
            <a:r>
              <a:rPr lang="en-US" sz="2800" u="sng" dirty="0">
                <a:hlinkClick r:id="rId6"/>
              </a:rPr>
              <a:t>@</a:t>
            </a:r>
            <a:r>
              <a:rPr lang="en-US" sz="2800" u="sng" dirty="0" smtClean="0">
                <a:hlinkClick r:id="rId6"/>
              </a:rPr>
              <a:t>dundee.ac.uk</a:t>
            </a:r>
            <a:r>
              <a:rPr lang="en-US" sz="2800" u="sng" dirty="0" smtClean="0"/>
              <a:t>; </a:t>
            </a:r>
            <a:r>
              <a:rPr lang="en-US" sz="2800" u="sng" baseline="30000" dirty="0"/>
              <a:t>6</a:t>
            </a:r>
            <a:r>
              <a:rPr lang="en-US" sz="2800" u="sng" dirty="0" smtClean="0">
                <a:hlinkClick r:id="rId7"/>
              </a:rPr>
              <a:t>nishat</a:t>
            </a:r>
            <a:r>
              <a:rPr lang="en-US" sz="2800" u="sng" dirty="0">
                <a:hlinkClick r:id="rId7"/>
              </a:rPr>
              <a:t>@bracu.ac.bd</a:t>
            </a:r>
            <a:endParaRPr lang="en-US" sz="2800" dirty="0">
              <a:solidFill>
                <a:schemeClr val="tx1">
                  <a:lumMod val="65000"/>
                  <a:lumOff val="35000"/>
                </a:schemeClr>
              </a:solidFill>
            </a:endParaRPr>
          </a:p>
        </p:txBody>
      </p:sp>
      <p:pic>
        <p:nvPicPr>
          <p:cNvPr id="12" name="Picture 173" descr="clognew"/>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63502" y="6083300"/>
            <a:ext cx="859682" cy="72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EEECE1">
                      <a:alpha val="74998"/>
                    </a:srgbClr>
                  </a:outerShdw>
                </a:effectLst>
              </a14:hiddenEffects>
            </a:ext>
          </a:extLst>
        </p:spPr>
      </p:pic>
      <p:pic>
        <p:nvPicPr>
          <p:cNvPr id="13" name="Picture 172" descr="powerpointCECHRbannerlogo"/>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2982126" y="6083300"/>
            <a:ext cx="3365028" cy="72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EEECE1">
                      <a:alpha val="74998"/>
                    </a:srgbClr>
                  </a:outerShdw>
                </a:effectLst>
              </a14:hiddenEffects>
            </a:ext>
          </a:extLst>
        </p:spPr>
      </p:pic>
      <p:pic>
        <p:nvPicPr>
          <p:cNvPr id="14" name="Picture 3"/>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8406095" y="6083300"/>
            <a:ext cx="676190"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13660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1160991"/>
            <a:ext cx="2934986" cy="2514600"/>
          </a:xfrm>
          <a:prstGeom prst="rect">
            <a:avLst/>
          </a:prstGeom>
        </p:spPr>
      </p:pic>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50305" y="1160991"/>
            <a:ext cx="2934986" cy="2514600"/>
          </a:xfrm>
          <a:prstGeom prst="rect">
            <a:avLst/>
          </a:prstGeom>
        </p:spPr>
      </p:pic>
      <p:pic>
        <p:nvPicPr>
          <p:cNvPr id="5" name="Picture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00612" y="1160991"/>
            <a:ext cx="2934986" cy="2514600"/>
          </a:xfrm>
          <a:prstGeom prst="rect">
            <a:avLst/>
          </a:prstGeom>
        </p:spPr>
      </p:pic>
      <p:pic>
        <p:nvPicPr>
          <p:cNvPr id="7" name="Picture 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47352" y="3858898"/>
            <a:ext cx="2934986" cy="2514600"/>
          </a:xfrm>
          <a:prstGeom prst="rect">
            <a:avLst/>
          </a:prstGeom>
        </p:spPr>
      </p:pic>
      <p:pic>
        <p:nvPicPr>
          <p:cNvPr id="8" name="Picture 7"/>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248851" y="3858898"/>
            <a:ext cx="2934986" cy="2514600"/>
          </a:xfrm>
          <a:prstGeom prst="rect">
            <a:avLst/>
          </a:prstGeom>
        </p:spPr>
      </p:pic>
      <p:pic>
        <p:nvPicPr>
          <p:cNvPr id="9" name="Picture 8"/>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100612" y="3782698"/>
            <a:ext cx="2934986" cy="2514600"/>
          </a:xfrm>
          <a:prstGeom prst="rect">
            <a:avLst/>
          </a:prstGeom>
        </p:spPr>
      </p:pic>
      <p:sp>
        <p:nvSpPr>
          <p:cNvPr id="10" name="TextBox 9"/>
          <p:cNvSpPr txBox="1"/>
          <p:nvPr/>
        </p:nvSpPr>
        <p:spPr>
          <a:xfrm>
            <a:off x="292102" y="6324600"/>
            <a:ext cx="8521700" cy="523220"/>
          </a:xfrm>
          <a:prstGeom prst="rect">
            <a:avLst/>
          </a:prstGeom>
          <a:noFill/>
        </p:spPr>
        <p:txBody>
          <a:bodyPr wrap="square" rtlCol="0">
            <a:spAutoFit/>
          </a:bodyPr>
          <a:lstStyle/>
          <a:p>
            <a:pPr algn="ctr"/>
            <a:r>
              <a:rPr lang="en-US" sz="2800" dirty="0" smtClean="0">
                <a:solidFill>
                  <a:srgbClr val="FF0000"/>
                </a:solidFill>
              </a:rPr>
              <a:t>Combined assessment (</a:t>
            </a:r>
            <a:r>
              <a:rPr lang="en-US" sz="2800" dirty="0" err="1" smtClean="0">
                <a:solidFill>
                  <a:srgbClr val="FF0000"/>
                </a:solidFill>
              </a:rPr>
              <a:t>Bangali</a:t>
            </a:r>
            <a:r>
              <a:rPr lang="en-US" sz="2800" dirty="0" smtClean="0">
                <a:solidFill>
                  <a:srgbClr val="FF0000"/>
                </a:solidFill>
              </a:rPr>
              <a:t>): Highly altered river</a:t>
            </a:r>
            <a:endParaRPr lang="en-US" sz="2800" dirty="0">
              <a:solidFill>
                <a:srgbClr val="FF0000"/>
              </a:solidFill>
            </a:endParaRPr>
          </a:p>
        </p:txBody>
      </p:sp>
      <p:sp>
        <p:nvSpPr>
          <p:cNvPr id="12" name="Rectangle 11"/>
          <p:cNvSpPr/>
          <p:nvPr/>
        </p:nvSpPr>
        <p:spPr>
          <a:xfrm>
            <a:off x="0" y="-4883"/>
            <a:ext cx="9144000" cy="1063041"/>
          </a:xfrm>
          <a:prstGeom prst="rect">
            <a:avLst/>
          </a:prstGeom>
          <a:solidFill>
            <a:srgbClr val="F79646">
              <a:lumMod val="75000"/>
            </a:srgbClr>
          </a:solidFill>
          <a:ln w="9525" cap="flat" cmpd="sng" algn="ctr">
            <a:noFill/>
            <a:prstDash val="solid"/>
          </a:ln>
          <a:effectLst/>
        </p:spPr>
        <p:txBody>
          <a:bodyPr rtlCol="0" anchor="ctr"/>
          <a:lstStyle/>
          <a:p>
            <a:pPr algn="ctr" defTabSz="914400"/>
            <a:r>
              <a:rPr lang="en-US" sz="4000" dirty="0">
                <a:solidFill>
                  <a:prstClr val="black"/>
                </a:solidFill>
                <a:ea typeface="+mj-ea"/>
                <a:cs typeface="+mj-cs"/>
              </a:rPr>
              <a:t>Results: </a:t>
            </a:r>
            <a:r>
              <a:rPr lang="en-US" sz="4000" dirty="0" err="1">
                <a:solidFill>
                  <a:prstClr val="black"/>
                </a:solidFill>
                <a:ea typeface="+mj-ea"/>
                <a:cs typeface="+mj-cs"/>
              </a:rPr>
              <a:t>Bangali</a:t>
            </a:r>
            <a:r>
              <a:rPr lang="en-US" sz="4000" dirty="0">
                <a:solidFill>
                  <a:prstClr val="black"/>
                </a:solidFill>
                <a:ea typeface="+mj-ea"/>
                <a:cs typeface="+mj-cs"/>
              </a:rPr>
              <a:t> River-Spawning Ground</a:t>
            </a: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Tree>
    <p:extLst>
      <p:ext uri="{BB962C8B-B14F-4D97-AF65-F5344CB8AC3E}">
        <p14:creationId xmlns:p14="http://schemas.microsoft.com/office/powerpoint/2010/main" val="12438271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0826" y="1278092"/>
            <a:ext cx="2815628" cy="1828800"/>
          </a:xfrm>
          <a:prstGeom prst="rect">
            <a:avLst/>
          </a:prstGeom>
        </p:spPr>
      </p:pic>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14599" y="1278092"/>
            <a:ext cx="2815628" cy="1828800"/>
          </a:xfrm>
          <a:prstGeom prst="rect">
            <a:avLst/>
          </a:prstGeom>
        </p:spPr>
      </p:pic>
      <p:pic>
        <p:nvPicPr>
          <p:cNvPr id="4" name="Picture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28372" y="1223961"/>
            <a:ext cx="2815628" cy="1828800"/>
          </a:xfrm>
          <a:prstGeom prst="rect">
            <a:avLst/>
          </a:prstGeom>
        </p:spPr>
      </p:pic>
      <p:pic>
        <p:nvPicPr>
          <p:cNvPr id="5" name="Picture 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2836" y="4117413"/>
            <a:ext cx="2815628" cy="1828800"/>
          </a:xfrm>
          <a:prstGeom prst="rect">
            <a:avLst/>
          </a:prstGeom>
        </p:spPr>
      </p:pic>
      <p:pic>
        <p:nvPicPr>
          <p:cNvPr id="6" name="Picture 5"/>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406362" y="4040141"/>
            <a:ext cx="2815628" cy="1828800"/>
          </a:xfrm>
          <a:prstGeom prst="rect">
            <a:avLst/>
          </a:prstGeom>
        </p:spPr>
      </p:pic>
      <p:pic>
        <p:nvPicPr>
          <p:cNvPr id="7" name="Picture 6"/>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328372" y="4040141"/>
            <a:ext cx="2815628" cy="1828800"/>
          </a:xfrm>
          <a:prstGeom prst="rect">
            <a:avLst/>
          </a:prstGeom>
        </p:spPr>
      </p:pic>
      <p:sp>
        <p:nvSpPr>
          <p:cNvPr id="8" name="TextBox 7"/>
          <p:cNvSpPr txBox="1"/>
          <p:nvPr/>
        </p:nvSpPr>
        <p:spPr>
          <a:xfrm>
            <a:off x="292102" y="5981700"/>
            <a:ext cx="8521700" cy="523220"/>
          </a:xfrm>
          <a:prstGeom prst="rect">
            <a:avLst/>
          </a:prstGeom>
          <a:noFill/>
        </p:spPr>
        <p:txBody>
          <a:bodyPr wrap="square" rtlCol="0">
            <a:spAutoFit/>
          </a:bodyPr>
          <a:lstStyle/>
          <a:p>
            <a:pPr algn="ctr"/>
            <a:r>
              <a:rPr lang="en-US" sz="2800" dirty="0" smtClean="0">
                <a:solidFill>
                  <a:srgbClr val="FF0000"/>
                </a:solidFill>
              </a:rPr>
              <a:t>Combined assessment (Sari </a:t>
            </a:r>
            <a:r>
              <a:rPr lang="en-US" sz="2800" dirty="0" err="1" smtClean="0">
                <a:solidFill>
                  <a:srgbClr val="FF0000"/>
                </a:solidFill>
              </a:rPr>
              <a:t>Gowain</a:t>
            </a:r>
            <a:r>
              <a:rPr lang="en-US" sz="2800" dirty="0" smtClean="0">
                <a:solidFill>
                  <a:srgbClr val="FF0000"/>
                </a:solidFill>
              </a:rPr>
              <a:t>): Highly altered river</a:t>
            </a:r>
            <a:endParaRPr lang="en-US" sz="2800" dirty="0">
              <a:solidFill>
                <a:srgbClr val="FF0000"/>
              </a:solidFill>
            </a:endParaRPr>
          </a:p>
        </p:txBody>
      </p:sp>
      <p:sp>
        <p:nvSpPr>
          <p:cNvPr id="9" name="Rectangle 8"/>
          <p:cNvSpPr/>
          <p:nvPr/>
        </p:nvSpPr>
        <p:spPr>
          <a:xfrm>
            <a:off x="0" y="-4883"/>
            <a:ext cx="9144000" cy="1063041"/>
          </a:xfrm>
          <a:prstGeom prst="rect">
            <a:avLst/>
          </a:prstGeom>
          <a:solidFill>
            <a:srgbClr val="F79646">
              <a:lumMod val="75000"/>
            </a:srgbClr>
          </a:solidFill>
          <a:ln w="9525" cap="flat" cmpd="sng" algn="ctr">
            <a:noFill/>
            <a:prstDash val="solid"/>
          </a:ln>
          <a:effectLst/>
        </p:spPr>
        <p:txBody>
          <a:bodyPr rtlCol="0" anchor="ctr"/>
          <a:lstStyle/>
          <a:p>
            <a:pPr algn="ctr" defTabSz="914400"/>
            <a:r>
              <a:rPr lang="en-US" sz="4000" dirty="0">
                <a:solidFill>
                  <a:prstClr val="black"/>
                </a:solidFill>
                <a:ea typeface="+mj-ea"/>
                <a:cs typeface="+mj-cs"/>
              </a:rPr>
              <a:t>Results: </a:t>
            </a:r>
            <a:r>
              <a:rPr lang="en-US" sz="4000" dirty="0" smtClean="0">
                <a:solidFill>
                  <a:prstClr val="black"/>
                </a:solidFill>
                <a:ea typeface="+mj-ea"/>
                <a:cs typeface="+mj-cs"/>
                <a:hlinkClick r:id="" action="ppaction://noaction"/>
              </a:rPr>
              <a:t>Sari </a:t>
            </a:r>
            <a:r>
              <a:rPr lang="en-US" sz="4000" dirty="0" err="1" smtClean="0">
                <a:solidFill>
                  <a:prstClr val="black"/>
                </a:solidFill>
                <a:ea typeface="+mj-ea"/>
                <a:cs typeface="+mj-cs"/>
                <a:hlinkClick r:id="" action="ppaction://noaction"/>
              </a:rPr>
              <a:t>Gowain</a:t>
            </a:r>
            <a:r>
              <a:rPr lang="en-US" sz="4000" dirty="0" smtClean="0">
                <a:solidFill>
                  <a:prstClr val="black"/>
                </a:solidFill>
                <a:ea typeface="+mj-ea"/>
                <a:cs typeface="+mj-cs"/>
                <a:hlinkClick r:id="" action="ppaction://noaction"/>
              </a:rPr>
              <a:t> River</a:t>
            </a:r>
            <a:r>
              <a:rPr lang="en-US" sz="4000" dirty="0" smtClean="0">
                <a:solidFill>
                  <a:prstClr val="black"/>
                </a:solidFill>
                <a:ea typeface="+mj-ea"/>
                <a:cs typeface="+mj-cs"/>
              </a:rPr>
              <a:t>-Wetland Connectivity</a:t>
            </a: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Tree>
    <p:extLst>
      <p:ext uri="{BB962C8B-B14F-4D97-AF65-F5344CB8AC3E}">
        <p14:creationId xmlns:p14="http://schemas.microsoft.com/office/powerpoint/2010/main" val="22363083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822" y="1264745"/>
            <a:ext cx="2815628" cy="1828800"/>
          </a:xfrm>
          <a:prstGeom prst="rect">
            <a:avLst/>
          </a:prstGeom>
        </p:spPr>
      </p:pic>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15166" y="1264745"/>
            <a:ext cx="2815628" cy="1828800"/>
          </a:xfrm>
          <a:prstGeom prst="rect">
            <a:avLst/>
          </a:prstGeom>
        </p:spPr>
      </p:pic>
      <p:pic>
        <p:nvPicPr>
          <p:cNvPr id="4" name="Picture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28372" y="1264745"/>
            <a:ext cx="2815628" cy="1828800"/>
          </a:xfrm>
          <a:prstGeom prst="rect">
            <a:avLst/>
          </a:prstGeom>
        </p:spPr>
      </p:pic>
      <p:pic>
        <p:nvPicPr>
          <p:cNvPr id="5" name="Picture 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 y="3393585"/>
            <a:ext cx="2815628" cy="1828800"/>
          </a:xfrm>
          <a:prstGeom prst="rect">
            <a:avLst/>
          </a:prstGeom>
        </p:spPr>
      </p:pic>
      <p:pic>
        <p:nvPicPr>
          <p:cNvPr id="6" name="Picture 5"/>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865448" y="3393585"/>
            <a:ext cx="2815628" cy="1828800"/>
          </a:xfrm>
          <a:prstGeom prst="rect">
            <a:avLst/>
          </a:prstGeom>
        </p:spPr>
      </p:pic>
      <p:pic>
        <p:nvPicPr>
          <p:cNvPr id="7" name="Picture 6"/>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328372" y="3393585"/>
            <a:ext cx="2815628" cy="1828800"/>
          </a:xfrm>
          <a:prstGeom prst="rect">
            <a:avLst/>
          </a:prstGeom>
        </p:spPr>
      </p:pic>
      <p:sp>
        <p:nvSpPr>
          <p:cNvPr id="8" name="TextBox 7"/>
          <p:cNvSpPr txBox="1"/>
          <p:nvPr/>
        </p:nvSpPr>
        <p:spPr>
          <a:xfrm>
            <a:off x="292102" y="5981700"/>
            <a:ext cx="8521700" cy="523220"/>
          </a:xfrm>
          <a:prstGeom prst="rect">
            <a:avLst/>
          </a:prstGeom>
          <a:noFill/>
        </p:spPr>
        <p:txBody>
          <a:bodyPr wrap="square" rtlCol="0">
            <a:spAutoFit/>
          </a:bodyPr>
          <a:lstStyle/>
          <a:p>
            <a:pPr algn="ctr"/>
            <a:r>
              <a:rPr lang="en-US" sz="2800" dirty="0" smtClean="0">
                <a:solidFill>
                  <a:srgbClr val="FF0000"/>
                </a:solidFill>
              </a:rPr>
              <a:t>Combined assessment (Ganges): Moderately altered river</a:t>
            </a:r>
            <a:endParaRPr lang="en-US" sz="2800" dirty="0">
              <a:solidFill>
                <a:srgbClr val="FF0000"/>
              </a:solidFill>
            </a:endParaRPr>
          </a:p>
        </p:txBody>
      </p:sp>
      <p:sp>
        <p:nvSpPr>
          <p:cNvPr id="9" name="Rectangle 8"/>
          <p:cNvSpPr/>
          <p:nvPr/>
        </p:nvSpPr>
        <p:spPr>
          <a:xfrm>
            <a:off x="0" y="-4883"/>
            <a:ext cx="9144000" cy="1063041"/>
          </a:xfrm>
          <a:prstGeom prst="rect">
            <a:avLst/>
          </a:prstGeom>
          <a:solidFill>
            <a:srgbClr val="F79646">
              <a:lumMod val="75000"/>
            </a:srgbClr>
          </a:solidFill>
          <a:ln w="9525" cap="flat" cmpd="sng" algn="ctr">
            <a:noFill/>
            <a:prstDash val="solid"/>
          </a:ln>
          <a:effectLst/>
        </p:spPr>
        <p:txBody>
          <a:bodyPr rtlCol="0" anchor="ctr"/>
          <a:lstStyle/>
          <a:p>
            <a:pPr algn="ctr" defTabSz="914400"/>
            <a:r>
              <a:rPr lang="en-US" sz="4000" dirty="0">
                <a:solidFill>
                  <a:prstClr val="black"/>
                </a:solidFill>
                <a:ea typeface="+mj-ea"/>
                <a:cs typeface="+mj-cs"/>
              </a:rPr>
              <a:t>Results: </a:t>
            </a:r>
            <a:r>
              <a:rPr lang="en-US" sz="4000" dirty="0">
                <a:hlinkClick r:id="" action="ppaction://noaction"/>
              </a:rPr>
              <a:t>Ganges</a:t>
            </a:r>
            <a:r>
              <a:rPr lang="en-US" sz="4000" dirty="0" smtClean="0"/>
              <a:t>-Migration route of </a:t>
            </a:r>
            <a:r>
              <a:rPr lang="en-US" sz="4000" dirty="0" err="1" smtClean="0"/>
              <a:t>Hilsha</a:t>
            </a:r>
            <a:r>
              <a:rPr lang="en-US" sz="4000" dirty="0" smtClean="0"/>
              <a:t> and lifeline </a:t>
            </a:r>
            <a:r>
              <a:rPr lang="en-US" sz="4000" dirty="0"/>
              <a:t>for the </a:t>
            </a:r>
            <a:r>
              <a:rPr lang="en-US" sz="4000" dirty="0" err="1"/>
              <a:t>Sundarbans</a:t>
            </a: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Tree>
    <p:extLst>
      <p:ext uri="{BB962C8B-B14F-4D97-AF65-F5344CB8AC3E}">
        <p14:creationId xmlns:p14="http://schemas.microsoft.com/office/powerpoint/2010/main" val="29072544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731717"/>
            <a:ext cx="9144000" cy="1063041"/>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745196"/>
            <a:ext cx="8229600" cy="787236"/>
          </a:xfrm>
        </p:spPr>
        <p:txBody>
          <a:bodyPr>
            <a:normAutofit/>
          </a:bodyPr>
          <a:lstStyle/>
          <a:p>
            <a:r>
              <a:rPr lang="en-US" dirty="0" smtClean="0"/>
              <a:t>Results: HA in major rivers</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903154963"/>
              </p:ext>
            </p:extLst>
          </p:nvPr>
        </p:nvGraphicFramePr>
        <p:xfrm>
          <a:off x="419100" y="1820158"/>
          <a:ext cx="4051362" cy="4079240"/>
        </p:xfrm>
        <a:graphic>
          <a:graphicData uri="http://schemas.openxmlformats.org/drawingml/2006/table">
            <a:tbl>
              <a:tblPr firstRow="1" bandRow="1">
                <a:tableStyleId>{5C22544A-7EE6-4342-B048-85BDC9FD1C3A}</a:tableStyleId>
              </a:tblPr>
              <a:tblGrid>
                <a:gridCol w="939800"/>
                <a:gridCol w="1770819"/>
                <a:gridCol w="1340743"/>
              </a:tblGrid>
              <a:tr h="370840">
                <a:tc>
                  <a:txBody>
                    <a:bodyPr/>
                    <a:lstStyle/>
                    <a:p>
                      <a:pPr algn="l" fontAlgn="b"/>
                      <a:r>
                        <a:rPr lang="en-US" sz="1800" b="0" i="0" u="none" strike="noStrike">
                          <a:solidFill>
                            <a:srgbClr val="000000"/>
                          </a:solidFill>
                          <a:effectLst/>
                          <a:latin typeface="Calibri"/>
                        </a:rPr>
                        <a:t>Station ID</a:t>
                      </a:r>
                    </a:p>
                  </a:txBody>
                  <a:tcPr marL="12700" marR="12700" marT="12700" marB="0" anchor="b"/>
                </a:tc>
                <a:tc>
                  <a:txBody>
                    <a:bodyPr/>
                    <a:lstStyle/>
                    <a:p>
                      <a:pPr algn="l" fontAlgn="b"/>
                      <a:r>
                        <a:rPr lang="en-US" sz="1800" b="0" i="0" u="none" strike="noStrike" dirty="0">
                          <a:solidFill>
                            <a:srgbClr val="000000"/>
                          </a:solidFill>
                          <a:effectLst/>
                          <a:latin typeface="Calibri"/>
                        </a:rPr>
                        <a:t>River</a:t>
                      </a:r>
                    </a:p>
                  </a:txBody>
                  <a:tcPr marL="12700" marR="12700" marT="12700" marB="0" anchor="b"/>
                </a:tc>
                <a:tc>
                  <a:txBody>
                    <a:bodyPr/>
                    <a:lstStyle/>
                    <a:p>
                      <a:pPr algn="l" fontAlgn="b"/>
                      <a:r>
                        <a:rPr lang="en-US" sz="1800" b="0" i="0" u="none" strike="noStrike" dirty="0" smtClean="0">
                          <a:solidFill>
                            <a:srgbClr val="000000"/>
                          </a:solidFill>
                          <a:effectLst/>
                          <a:latin typeface="Calibri"/>
                        </a:rPr>
                        <a:t>Alteration</a:t>
                      </a:r>
                      <a:endParaRPr lang="en-US" sz="1800" b="0" i="0" u="none" strike="noStrike" dirty="0">
                        <a:solidFill>
                          <a:srgbClr val="000000"/>
                        </a:solidFill>
                        <a:effectLst/>
                        <a:latin typeface="Calibri"/>
                      </a:endParaRPr>
                    </a:p>
                  </a:txBody>
                  <a:tcPr marL="12700" marR="12700" marT="12700" marB="0" anchor="b"/>
                </a:tc>
              </a:tr>
              <a:tr h="370840">
                <a:tc>
                  <a:txBody>
                    <a:bodyPr/>
                    <a:lstStyle/>
                    <a:p>
                      <a:pPr algn="r" fontAlgn="b"/>
                      <a:r>
                        <a:rPr lang="en-US" sz="1800" b="0" i="0" u="none" strike="noStrike">
                          <a:solidFill>
                            <a:srgbClr val="000000"/>
                          </a:solidFill>
                          <a:effectLst/>
                          <a:latin typeface="Calibri"/>
                        </a:rPr>
                        <a:t>10</a:t>
                      </a:r>
                    </a:p>
                  </a:txBody>
                  <a:tcPr marL="12700" marR="12700" marT="12700" marB="0" anchor="b"/>
                </a:tc>
                <a:tc>
                  <a:txBody>
                    <a:bodyPr/>
                    <a:lstStyle/>
                    <a:p>
                      <a:pPr algn="l" fontAlgn="b"/>
                      <a:r>
                        <a:rPr lang="en-US" sz="1800" b="0" i="0" u="none" strike="noStrike">
                          <a:solidFill>
                            <a:srgbClr val="000000"/>
                          </a:solidFill>
                          <a:effectLst/>
                          <a:latin typeface="Calibri"/>
                        </a:rPr>
                        <a:t>Bangali</a:t>
                      </a:r>
                    </a:p>
                  </a:txBody>
                  <a:tcPr marL="12700" marR="12700" marT="12700" marB="0" anchor="b"/>
                </a:tc>
                <a:tc>
                  <a:txBody>
                    <a:bodyPr/>
                    <a:lstStyle/>
                    <a:p>
                      <a:pPr algn="l" fontAlgn="b"/>
                      <a:r>
                        <a:rPr lang="en-US" sz="1800" b="0" i="0" u="none" strike="noStrike">
                          <a:solidFill>
                            <a:srgbClr val="000000"/>
                          </a:solidFill>
                          <a:effectLst/>
                          <a:latin typeface="Calibri"/>
                        </a:rPr>
                        <a:t>very high</a:t>
                      </a:r>
                    </a:p>
                  </a:txBody>
                  <a:tcPr marL="12700" marR="12700" marT="12700" marB="0" anchor="b"/>
                </a:tc>
              </a:tr>
              <a:tr h="370840">
                <a:tc>
                  <a:txBody>
                    <a:bodyPr/>
                    <a:lstStyle/>
                    <a:p>
                      <a:pPr algn="r" fontAlgn="b"/>
                      <a:r>
                        <a:rPr lang="en-US" sz="1800" b="0" i="0" u="none" strike="noStrike">
                          <a:solidFill>
                            <a:srgbClr val="000000"/>
                          </a:solidFill>
                          <a:effectLst/>
                          <a:latin typeface="Calibri"/>
                        </a:rPr>
                        <a:t>11</a:t>
                      </a:r>
                    </a:p>
                  </a:txBody>
                  <a:tcPr marL="12700" marR="12700" marT="12700" marB="0" anchor="b"/>
                </a:tc>
                <a:tc>
                  <a:txBody>
                    <a:bodyPr/>
                    <a:lstStyle/>
                    <a:p>
                      <a:pPr algn="l" fontAlgn="b"/>
                      <a:r>
                        <a:rPr lang="en-US" sz="1800" b="0" i="0" u="none" strike="noStrike">
                          <a:solidFill>
                            <a:srgbClr val="FF0000"/>
                          </a:solidFill>
                          <a:effectLst/>
                          <a:latin typeface="Calibri"/>
                        </a:rPr>
                        <a:t>Bangali</a:t>
                      </a:r>
                    </a:p>
                  </a:txBody>
                  <a:tcPr marL="12700" marR="12700" marT="12700" marB="0" anchor="b"/>
                </a:tc>
                <a:tc>
                  <a:txBody>
                    <a:bodyPr/>
                    <a:lstStyle/>
                    <a:p>
                      <a:pPr algn="l" fontAlgn="b"/>
                      <a:r>
                        <a:rPr lang="en-US" sz="1800" b="0" i="0" u="none" strike="noStrike">
                          <a:solidFill>
                            <a:srgbClr val="000000"/>
                          </a:solidFill>
                          <a:effectLst/>
                          <a:latin typeface="Calibri"/>
                        </a:rPr>
                        <a:t>very high</a:t>
                      </a:r>
                    </a:p>
                  </a:txBody>
                  <a:tcPr marL="12700" marR="12700" marT="12700" marB="0" anchor="b"/>
                </a:tc>
              </a:tr>
              <a:tr h="370840">
                <a:tc>
                  <a:txBody>
                    <a:bodyPr/>
                    <a:lstStyle/>
                    <a:p>
                      <a:pPr algn="r" fontAlgn="b"/>
                      <a:r>
                        <a:rPr lang="en-US" sz="1800" b="0" i="0" u="none" strike="noStrike">
                          <a:solidFill>
                            <a:srgbClr val="000000"/>
                          </a:solidFill>
                          <a:effectLst/>
                          <a:latin typeface="Calibri"/>
                        </a:rPr>
                        <a:t>16.1</a:t>
                      </a:r>
                    </a:p>
                  </a:txBody>
                  <a:tcPr marL="12700" marR="12700" marT="12700" marB="0" anchor="b"/>
                </a:tc>
                <a:tc>
                  <a:txBody>
                    <a:bodyPr/>
                    <a:lstStyle/>
                    <a:p>
                      <a:pPr algn="l" fontAlgn="b"/>
                      <a:r>
                        <a:rPr lang="en-US" sz="1800" b="0" i="0" u="none" strike="noStrike">
                          <a:solidFill>
                            <a:srgbClr val="000000"/>
                          </a:solidFill>
                          <a:effectLst/>
                          <a:latin typeface="Calibri"/>
                        </a:rPr>
                        <a:t>Baral</a:t>
                      </a:r>
                    </a:p>
                  </a:txBody>
                  <a:tcPr marL="12700" marR="12700" marT="12700" marB="0" anchor="b"/>
                </a:tc>
                <a:tc>
                  <a:txBody>
                    <a:bodyPr/>
                    <a:lstStyle/>
                    <a:p>
                      <a:pPr algn="l" fontAlgn="b"/>
                      <a:r>
                        <a:rPr lang="en-US" sz="1800" b="0" i="0" u="none" strike="noStrike">
                          <a:solidFill>
                            <a:srgbClr val="000000"/>
                          </a:solidFill>
                          <a:effectLst/>
                          <a:latin typeface="Calibri"/>
                        </a:rPr>
                        <a:t>very high</a:t>
                      </a:r>
                    </a:p>
                  </a:txBody>
                  <a:tcPr marL="12700" marR="12700" marT="12700" marB="0" anchor="b"/>
                </a:tc>
              </a:tr>
              <a:tr h="370840">
                <a:tc>
                  <a:txBody>
                    <a:bodyPr/>
                    <a:lstStyle/>
                    <a:p>
                      <a:pPr algn="r" fontAlgn="b"/>
                      <a:r>
                        <a:rPr lang="en-US" sz="1800" b="0" i="0" u="none" strike="noStrike">
                          <a:solidFill>
                            <a:srgbClr val="000000"/>
                          </a:solidFill>
                          <a:effectLst/>
                          <a:latin typeface="Calibri"/>
                        </a:rPr>
                        <a:t>36</a:t>
                      </a:r>
                    </a:p>
                  </a:txBody>
                  <a:tcPr marL="12700" marR="12700" marT="12700" marB="0" anchor="b"/>
                </a:tc>
                <a:tc>
                  <a:txBody>
                    <a:bodyPr/>
                    <a:lstStyle/>
                    <a:p>
                      <a:pPr algn="l" fontAlgn="b"/>
                      <a:r>
                        <a:rPr lang="en-US" sz="1800" b="0" i="0" u="none" strike="noStrike">
                          <a:solidFill>
                            <a:srgbClr val="000000"/>
                          </a:solidFill>
                          <a:effectLst/>
                          <a:latin typeface="Calibri"/>
                        </a:rPr>
                        <a:t>Bhogai-Kangsa</a:t>
                      </a:r>
                    </a:p>
                  </a:txBody>
                  <a:tcPr marL="12700" marR="12700" marT="12700" marB="0" anchor="b"/>
                </a:tc>
                <a:tc>
                  <a:txBody>
                    <a:bodyPr/>
                    <a:lstStyle/>
                    <a:p>
                      <a:pPr algn="l" fontAlgn="b"/>
                      <a:r>
                        <a:rPr lang="en-US" sz="1800" b="0" i="0" u="none" strike="noStrike">
                          <a:solidFill>
                            <a:srgbClr val="000000"/>
                          </a:solidFill>
                          <a:effectLst/>
                          <a:latin typeface="Calibri"/>
                        </a:rPr>
                        <a:t>very high</a:t>
                      </a:r>
                    </a:p>
                  </a:txBody>
                  <a:tcPr marL="12700" marR="12700" marT="12700" marB="0" anchor="b"/>
                </a:tc>
              </a:tr>
              <a:tr h="370840">
                <a:tc>
                  <a:txBody>
                    <a:bodyPr/>
                    <a:lstStyle/>
                    <a:p>
                      <a:pPr algn="r" fontAlgn="b"/>
                      <a:r>
                        <a:rPr lang="en-US" sz="1800" b="0" i="0" u="none" strike="noStrike">
                          <a:solidFill>
                            <a:srgbClr val="000000"/>
                          </a:solidFill>
                          <a:effectLst/>
                          <a:latin typeface="Calibri"/>
                        </a:rPr>
                        <a:t>40</a:t>
                      </a:r>
                    </a:p>
                  </a:txBody>
                  <a:tcPr marL="12700" marR="12700" marT="12700" marB="0" anchor="b"/>
                </a:tc>
                <a:tc>
                  <a:txBody>
                    <a:bodyPr/>
                    <a:lstStyle/>
                    <a:p>
                      <a:pPr algn="l" fontAlgn="b"/>
                      <a:r>
                        <a:rPr lang="en-US" sz="1800" b="0" i="0" u="none" strike="noStrike">
                          <a:solidFill>
                            <a:srgbClr val="000000"/>
                          </a:solidFill>
                          <a:effectLst/>
                          <a:latin typeface="Calibri"/>
                        </a:rPr>
                        <a:t>Bogkhali</a:t>
                      </a:r>
                    </a:p>
                  </a:txBody>
                  <a:tcPr marL="12700" marR="12700" marT="12700" marB="0" anchor="b"/>
                </a:tc>
                <a:tc>
                  <a:txBody>
                    <a:bodyPr/>
                    <a:lstStyle/>
                    <a:p>
                      <a:pPr algn="l" fontAlgn="b"/>
                      <a:r>
                        <a:rPr lang="en-US" sz="1800" b="0" i="0" u="none" strike="noStrike">
                          <a:solidFill>
                            <a:srgbClr val="000000"/>
                          </a:solidFill>
                          <a:effectLst/>
                          <a:latin typeface="Calibri"/>
                        </a:rPr>
                        <a:t>very high</a:t>
                      </a:r>
                    </a:p>
                  </a:txBody>
                  <a:tcPr marL="12700" marR="12700" marT="12700" marB="0" anchor="b"/>
                </a:tc>
              </a:tr>
              <a:tr h="370840">
                <a:tc>
                  <a:txBody>
                    <a:bodyPr/>
                    <a:lstStyle/>
                    <a:p>
                      <a:pPr algn="r" fontAlgn="b"/>
                      <a:r>
                        <a:rPr lang="en-US" sz="1800" b="0" i="0" u="none" strike="noStrike">
                          <a:solidFill>
                            <a:srgbClr val="000000"/>
                          </a:solidFill>
                          <a:effectLst/>
                          <a:latin typeface="Calibri"/>
                        </a:rPr>
                        <a:t>66</a:t>
                      </a:r>
                    </a:p>
                  </a:txBody>
                  <a:tcPr marL="12700" marR="12700" marT="12700" marB="0" anchor="b"/>
                </a:tc>
                <a:tc>
                  <a:txBody>
                    <a:bodyPr/>
                    <a:lstStyle/>
                    <a:p>
                      <a:pPr algn="l" fontAlgn="b"/>
                      <a:r>
                        <a:rPr lang="en-US" sz="1800" b="0" i="0" u="none" strike="noStrike">
                          <a:solidFill>
                            <a:srgbClr val="000000"/>
                          </a:solidFill>
                          <a:effectLst/>
                          <a:latin typeface="Calibri"/>
                        </a:rPr>
                        <a:t>DCJ Karatoa</a:t>
                      </a:r>
                    </a:p>
                  </a:txBody>
                  <a:tcPr marL="12700" marR="12700" marT="12700" marB="0" anchor="b"/>
                </a:tc>
                <a:tc>
                  <a:txBody>
                    <a:bodyPr/>
                    <a:lstStyle/>
                    <a:p>
                      <a:pPr algn="l" fontAlgn="b"/>
                      <a:r>
                        <a:rPr lang="en-US" sz="1800" b="0" i="0" u="none" strike="noStrike">
                          <a:solidFill>
                            <a:srgbClr val="000000"/>
                          </a:solidFill>
                          <a:effectLst/>
                          <a:latin typeface="Calibri"/>
                        </a:rPr>
                        <a:t>very high</a:t>
                      </a:r>
                    </a:p>
                  </a:txBody>
                  <a:tcPr marL="12700" marR="12700" marT="12700" marB="0" anchor="b"/>
                </a:tc>
              </a:tr>
              <a:tr h="370840">
                <a:tc>
                  <a:txBody>
                    <a:bodyPr/>
                    <a:lstStyle/>
                    <a:p>
                      <a:pPr algn="r" fontAlgn="b"/>
                      <a:r>
                        <a:rPr lang="en-US" sz="1800" b="0" i="0" u="none" strike="noStrike">
                          <a:solidFill>
                            <a:srgbClr val="000000"/>
                          </a:solidFill>
                          <a:effectLst/>
                          <a:latin typeface="Calibri"/>
                        </a:rPr>
                        <a:t>114</a:t>
                      </a:r>
                    </a:p>
                  </a:txBody>
                  <a:tcPr marL="12700" marR="12700" marT="12700" marB="0" anchor="b"/>
                </a:tc>
                <a:tc>
                  <a:txBody>
                    <a:bodyPr/>
                    <a:lstStyle/>
                    <a:p>
                      <a:pPr algn="l" fontAlgn="b"/>
                      <a:r>
                        <a:rPr lang="en-US" sz="1800" b="0" i="0" u="none" strike="noStrike">
                          <a:solidFill>
                            <a:srgbClr val="000000"/>
                          </a:solidFill>
                          <a:effectLst/>
                          <a:latin typeface="Calibri"/>
                        </a:rPr>
                        <a:t>Gumti-Burinadi</a:t>
                      </a:r>
                    </a:p>
                  </a:txBody>
                  <a:tcPr marL="12700" marR="12700" marT="12700" marB="0" anchor="b"/>
                </a:tc>
                <a:tc>
                  <a:txBody>
                    <a:bodyPr/>
                    <a:lstStyle/>
                    <a:p>
                      <a:pPr algn="l" fontAlgn="b"/>
                      <a:r>
                        <a:rPr lang="en-US" sz="1800" b="0" i="0" u="none" strike="noStrike">
                          <a:solidFill>
                            <a:srgbClr val="000000"/>
                          </a:solidFill>
                          <a:effectLst/>
                          <a:latin typeface="Calibri"/>
                        </a:rPr>
                        <a:t>very high</a:t>
                      </a:r>
                    </a:p>
                  </a:txBody>
                  <a:tcPr marL="12700" marR="12700" marT="12700" marB="0" anchor="b"/>
                </a:tc>
              </a:tr>
              <a:tr h="370840">
                <a:tc>
                  <a:txBody>
                    <a:bodyPr/>
                    <a:lstStyle/>
                    <a:p>
                      <a:pPr algn="r" fontAlgn="b"/>
                      <a:r>
                        <a:rPr lang="en-US" sz="1800" b="0" i="0" u="none" strike="noStrike">
                          <a:solidFill>
                            <a:srgbClr val="000000"/>
                          </a:solidFill>
                          <a:effectLst/>
                          <a:latin typeface="Calibri"/>
                        </a:rPr>
                        <a:t>119.1</a:t>
                      </a:r>
                    </a:p>
                  </a:txBody>
                  <a:tcPr marL="12700" marR="12700" marT="12700" marB="0" anchor="b"/>
                </a:tc>
                <a:tc>
                  <a:txBody>
                    <a:bodyPr/>
                    <a:lstStyle/>
                    <a:p>
                      <a:pPr algn="l" fontAlgn="b"/>
                      <a:r>
                        <a:rPr lang="en-US" sz="1800" b="0" i="0" u="none" strike="noStrike">
                          <a:solidFill>
                            <a:srgbClr val="FF0000"/>
                          </a:solidFill>
                          <a:effectLst/>
                          <a:latin typeface="Calibri"/>
                        </a:rPr>
                        <a:t>Halda</a:t>
                      </a:r>
                    </a:p>
                  </a:txBody>
                  <a:tcPr marL="12700" marR="12700" marT="12700" marB="0" anchor="b"/>
                </a:tc>
                <a:tc>
                  <a:txBody>
                    <a:bodyPr/>
                    <a:lstStyle/>
                    <a:p>
                      <a:pPr algn="l" fontAlgn="b"/>
                      <a:r>
                        <a:rPr lang="en-US" sz="1800" b="0" i="0" u="none" strike="noStrike">
                          <a:solidFill>
                            <a:srgbClr val="000000"/>
                          </a:solidFill>
                          <a:effectLst/>
                          <a:latin typeface="Calibri"/>
                        </a:rPr>
                        <a:t>very high</a:t>
                      </a:r>
                    </a:p>
                  </a:txBody>
                  <a:tcPr marL="12700" marR="12700" marT="12700" marB="0" anchor="b"/>
                </a:tc>
              </a:tr>
              <a:tr h="370840">
                <a:tc>
                  <a:txBody>
                    <a:bodyPr/>
                    <a:lstStyle/>
                    <a:p>
                      <a:pPr algn="r" fontAlgn="b"/>
                      <a:r>
                        <a:rPr lang="en-US" sz="1800" b="0" i="0" u="none" strike="noStrike">
                          <a:solidFill>
                            <a:srgbClr val="000000"/>
                          </a:solidFill>
                          <a:effectLst/>
                          <a:latin typeface="Calibri"/>
                        </a:rPr>
                        <a:t>140</a:t>
                      </a:r>
                    </a:p>
                  </a:txBody>
                  <a:tcPr marL="12700" marR="12700" marT="12700" marB="0" anchor="b"/>
                </a:tc>
                <a:tc>
                  <a:txBody>
                    <a:bodyPr/>
                    <a:lstStyle/>
                    <a:p>
                      <a:pPr algn="l" fontAlgn="b"/>
                      <a:r>
                        <a:rPr lang="en-US" sz="1800" b="0" i="0" u="none" strike="noStrike">
                          <a:solidFill>
                            <a:srgbClr val="000000"/>
                          </a:solidFill>
                          <a:effectLst/>
                          <a:latin typeface="Calibri"/>
                        </a:rPr>
                        <a:t>Karatoa-Atrai-GGH</a:t>
                      </a:r>
                    </a:p>
                  </a:txBody>
                  <a:tcPr marL="12700" marR="12700" marT="12700" marB="0" anchor="b"/>
                </a:tc>
                <a:tc>
                  <a:txBody>
                    <a:bodyPr/>
                    <a:lstStyle/>
                    <a:p>
                      <a:pPr algn="l" fontAlgn="b"/>
                      <a:r>
                        <a:rPr lang="en-US" sz="1800" b="0" i="0" u="none" strike="noStrike">
                          <a:solidFill>
                            <a:srgbClr val="000000"/>
                          </a:solidFill>
                          <a:effectLst/>
                          <a:latin typeface="Calibri"/>
                        </a:rPr>
                        <a:t>very high</a:t>
                      </a:r>
                    </a:p>
                  </a:txBody>
                  <a:tcPr marL="12700" marR="12700" marT="12700" marB="0" anchor="b"/>
                </a:tc>
              </a:tr>
              <a:tr h="370840">
                <a:tc>
                  <a:txBody>
                    <a:bodyPr/>
                    <a:lstStyle/>
                    <a:p>
                      <a:pPr algn="r" fontAlgn="b"/>
                      <a:r>
                        <a:rPr lang="en-US" sz="1800" b="0" i="0" u="none" strike="noStrike">
                          <a:solidFill>
                            <a:srgbClr val="000000"/>
                          </a:solidFill>
                          <a:effectLst/>
                          <a:latin typeface="Calibri"/>
                        </a:rPr>
                        <a:t>201</a:t>
                      </a:r>
                    </a:p>
                  </a:txBody>
                  <a:tcPr marL="12700" marR="12700" marT="12700" marB="0" anchor="b"/>
                </a:tc>
                <a:tc>
                  <a:txBody>
                    <a:bodyPr/>
                    <a:lstStyle/>
                    <a:p>
                      <a:pPr algn="l" fontAlgn="b"/>
                      <a:r>
                        <a:rPr lang="en-US" sz="1800" b="0" i="0" u="none" strike="noStrike">
                          <a:solidFill>
                            <a:srgbClr val="000000"/>
                          </a:solidFill>
                          <a:effectLst/>
                          <a:latin typeface="Calibri"/>
                        </a:rPr>
                        <a:t>Monu</a:t>
                      </a:r>
                    </a:p>
                  </a:txBody>
                  <a:tcPr marL="12700" marR="12700" marT="12700" marB="0" anchor="b"/>
                </a:tc>
                <a:tc>
                  <a:txBody>
                    <a:bodyPr/>
                    <a:lstStyle/>
                    <a:p>
                      <a:pPr algn="l" fontAlgn="b"/>
                      <a:r>
                        <a:rPr lang="en-US" sz="1800" b="0" i="0" u="none" strike="noStrike" dirty="0">
                          <a:solidFill>
                            <a:srgbClr val="000000"/>
                          </a:solidFill>
                          <a:effectLst/>
                          <a:latin typeface="Calibri"/>
                        </a:rPr>
                        <a:t>very high</a:t>
                      </a:r>
                    </a:p>
                  </a:txBody>
                  <a:tcPr marL="12700" marR="12700" marT="12700" marB="0" anchor="b"/>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3192370327"/>
              </p:ext>
            </p:extLst>
          </p:nvPr>
        </p:nvGraphicFramePr>
        <p:xfrm>
          <a:off x="4803253" y="1820158"/>
          <a:ext cx="4051362" cy="4079240"/>
        </p:xfrm>
        <a:graphic>
          <a:graphicData uri="http://schemas.openxmlformats.org/drawingml/2006/table">
            <a:tbl>
              <a:tblPr firstRow="1" bandRow="1">
                <a:tableStyleId>{5C22544A-7EE6-4342-B048-85BDC9FD1C3A}</a:tableStyleId>
              </a:tblPr>
              <a:tblGrid>
                <a:gridCol w="939800"/>
                <a:gridCol w="1770819"/>
                <a:gridCol w="1340743"/>
              </a:tblGrid>
              <a:tr h="370840">
                <a:tc>
                  <a:txBody>
                    <a:bodyPr/>
                    <a:lstStyle/>
                    <a:p>
                      <a:pPr algn="l" fontAlgn="b"/>
                      <a:r>
                        <a:rPr lang="en-US" sz="1800" b="0" i="0" u="none" strike="noStrike">
                          <a:solidFill>
                            <a:srgbClr val="000000"/>
                          </a:solidFill>
                          <a:effectLst/>
                          <a:latin typeface="Calibri"/>
                        </a:rPr>
                        <a:t>Station ID</a:t>
                      </a:r>
                    </a:p>
                  </a:txBody>
                  <a:tcPr marL="12700" marR="12700" marT="12700" marB="0" anchor="b"/>
                </a:tc>
                <a:tc>
                  <a:txBody>
                    <a:bodyPr/>
                    <a:lstStyle/>
                    <a:p>
                      <a:pPr algn="l" fontAlgn="b"/>
                      <a:r>
                        <a:rPr lang="en-US" sz="1800" b="0" i="0" u="none" strike="noStrike" dirty="0">
                          <a:solidFill>
                            <a:srgbClr val="000000"/>
                          </a:solidFill>
                          <a:effectLst/>
                          <a:latin typeface="Calibri"/>
                        </a:rPr>
                        <a:t>River</a:t>
                      </a:r>
                    </a:p>
                  </a:txBody>
                  <a:tcPr marL="12700" marR="12700" marT="12700" marB="0" anchor="b"/>
                </a:tc>
                <a:tc>
                  <a:txBody>
                    <a:bodyPr/>
                    <a:lstStyle/>
                    <a:p>
                      <a:pPr algn="l" fontAlgn="b"/>
                      <a:r>
                        <a:rPr lang="en-US" sz="1800" b="0" i="0" u="none" strike="noStrike" dirty="0" smtClean="0">
                          <a:solidFill>
                            <a:srgbClr val="000000"/>
                          </a:solidFill>
                          <a:effectLst/>
                          <a:latin typeface="Calibri"/>
                        </a:rPr>
                        <a:t>Alteration</a:t>
                      </a:r>
                      <a:endParaRPr lang="en-US" sz="1800" b="0" i="0" u="none" strike="noStrike" dirty="0">
                        <a:solidFill>
                          <a:srgbClr val="000000"/>
                        </a:solidFill>
                        <a:effectLst/>
                        <a:latin typeface="Calibri"/>
                      </a:endParaRPr>
                    </a:p>
                  </a:txBody>
                  <a:tcPr marL="12700" marR="12700" marT="12700" marB="0" anchor="b"/>
                </a:tc>
              </a:tr>
              <a:tr h="370840">
                <a:tc>
                  <a:txBody>
                    <a:bodyPr/>
                    <a:lstStyle/>
                    <a:p>
                      <a:pPr algn="r" fontAlgn="b"/>
                      <a:r>
                        <a:rPr lang="en-US" sz="1800" b="0" i="0" u="none" strike="noStrike" dirty="0">
                          <a:solidFill>
                            <a:srgbClr val="000000"/>
                          </a:solidFill>
                          <a:effectLst/>
                          <a:latin typeface="Calibri"/>
                        </a:rPr>
                        <a:t>203</a:t>
                      </a:r>
                    </a:p>
                  </a:txBody>
                  <a:tcPr marL="12700" marR="12700" marT="12700" marB="0" anchor="b"/>
                </a:tc>
                <a:tc>
                  <a:txBody>
                    <a:bodyPr/>
                    <a:lstStyle/>
                    <a:p>
                      <a:pPr algn="l" fontAlgn="b"/>
                      <a:r>
                        <a:rPr lang="en-US" sz="1800" b="0" i="0" u="none" strike="noStrike">
                          <a:solidFill>
                            <a:srgbClr val="000000"/>
                          </a:solidFill>
                          <a:effectLst/>
                          <a:latin typeface="Calibri"/>
                        </a:rPr>
                        <a:t>Mathamuhuri</a:t>
                      </a:r>
                    </a:p>
                  </a:txBody>
                  <a:tcPr marL="12700" marR="12700" marT="12700" marB="0" anchor="b"/>
                </a:tc>
                <a:tc>
                  <a:txBody>
                    <a:bodyPr/>
                    <a:lstStyle/>
                    <a:p>
                      <a:pPr algn="l" fontAlgn="b"/>
                      <a:r>
                        <a:rPr lang="en-US" sz="1800" b="0" i="0" u="none" strike="noStrike">
                          <a:solidFill>
                            <a:srgbClr val="000000"/>
                          </a:solidFill>
                          <a:effectLst/>
                          <a:latin typeface="Calibri"/>
                        </a:rPr>
                        <a:t>very high</a:t>
                      </a:r>
                    </a:p>
                  </a:txBody>
                  <a:tcPr marL="12700" marR="12700" marT="12700" marB="0" anchor="b"/>
                </a:tc>
              </a:tr>
              <a:tr h="370840">
                <a:tc>
                  <a:txBody>
                    <a:bodyPr/>
                    <a:lstStyle/>
                    <a:p>
                      <a:pPr algn="r" fontAlgn="b"/>
                      <a:r>
                        <a:rPr lang="en-US" sz="1800" b="0" i="0" u="none" strike="noStrike">
                          <a:solidFill>
                            <a:srgbClr val="000000"/>
                          </a:solidFill>
                          <a:effectLst/>
                          <a:latin typeface="Calibri"/>
                        </a:rPr>
                        <a:t>236</a:t>
                      </a:r>
                    </a:p>
                  </a:txBody>
                  <a:tcPr marL="12700" marR="12700" marT="12700" marB="0" anchor="b"/>
                </a:tc>
                <a:tc>
                  <a:txBody>
                    <a:bodyPr/>
                    <a:lstStyle/>
                    <a:p>
                      <a:pPr algn="l" fontAlgn="b"/>
                      <a:r>
                        <a:rPr lang="en-US" sz="1800" b="0" i="0" u="none" strike="noStrike">
                          <a:solidFill>
                            <a:srgbClr val="000000"/>
                          </a:solidFill>
                          <a:effectLst/>
                          <a:latin typeface="Calibri"/>
                        </a:rPr>
                        <a:t>Punarbhaba</a:t>
                      </a:r>
                    </a:p>
                  </a:txBody>
                  <a:tcPr marL="12700" marR="12700" marT="12700" marB="0" anchor="b"/>
                </a:tc>
                <a:tc>
                  <a:txBody>
                    <a:bodyPr/>
                    <a:lstStyle/>
                    <a:p>
                      <a:pPr algn="l" fontAlgn="b"/>
                      <a:r>
                        <a:rPr lang="en-US" sz="1800" b="0" i="0" u="none" strike="noStrike">
                          <a:solidFill>
                            <a:srgbClr val="000000"/>
                          </a:solidFill>
                          <a:effectLst/>
                          <a:latin typeface="Calibri"/>
                        </a:rPr>
                        <a:t>very high</a:t>
                      </a:r>
                    </a:p>
                  </a:txBody>
                  <a:tcPr marL="12700" marR="12700" marT="12700" marB="0" anchor="b"/>
                </a:tc>
              </a:tr>
              <a:tr h="370840">
                <a:tc>
                  <a:txBody>
                    <a:bodyPr/>
                    <a:lstStyle/>
                    <a:p>
                      <a:pPr algn="r" fontAlgn="b"/>
                      <a:r>
                        <a:rPr lang="en-US" sz="1800" b="0" i="0" u="none" strike="noStrike">
                          <a:solidFill>
                            <a:srgbClr val="000000"/>
                          </a:solidFill>
                          <a:effectLst/>
                          <a:latin typeface="Calibri"/>
                        </a:rPr>
                        <a:t>247</a:t>
                      </a:r>
                    </a:p>
                  </a:txBody>
                  <a:tcPr marL="12700" marR="12700" marT="12700" marB="0" anchor="b"/>
                </a:tc>
                <a:tc>
                  <a:txBody>
                    <a:bodyPr/>
                    <a:lstStyle/>
                    <a:p>
                      <a:pPr algn="l" fontAlgn="b"/>
                      <a:r>
                        <a:rPr lang="en-US" sz="1800" b="0" i="0" u="none" strike="noStrike">
                          <a:solidFill>
                            <a:srgbClr val="000000"/>
                          </a:solidFill>
                          <a:effectLst/>
                          <a:latin typeface="Calibri"/>
                        </a:rPr>
                        <a:t>Sangu</a:t>
                      </a:r>
                    </a:p>
                  </a:txBody>
                  <a:tcPr marL="12700" marR="12700" marT="12700" marB="0" anchor="b"/>
                </a:tc>
                <a:tc>
                  <a:txBody>
                    <a:bodyPr/>
                    <a:lstStyle/>
                    <a:p>
                      <a:pPr algn="l" fontAlgn="b"/>
                      <a:r>
                        <a:rPr lang="en-US" sz="1800" b="0" i="0" u="none" strike="noStrike">
                          <a:solidFill>
                            <a:srgbClr val="000000"/>
                          </a:solidFill>
                          <a:effectLst/>
                          <a:latin typeface="Calibri"/>
                        </a:rPr>
                        <a:t>very high</a:t>
                      </a:r>
                    </a:p>
                  </a:txBody>
                  <a:tcPr marL="12700" marR="12700" marT="12700" marB="0" anchor="b"/>
                </a:tc>
              </a:tr>
              <a:tr h="370840">
                <a:tc>
                  <a:txBody>
                    <a:bodyPr/>
                    <a:lstStyle/>
                    <a:p>
                      <a:pPr algn="r" fontAlgn="b"/>
                      <a:r>
                        <a:rPr lang="en-US" sz="1800" b="0" i="0" u="none" strike="noStrike">
                          <a:solidFill>
                            <a:srgbClr val="000000"/>
                          </a:solidFill>
                          <a:effectLst/>
                          <a:latin typeface="Calibri"/>
                        </a:rPr>
                        <a:t>251</a:t>
                      </a:r>
                    </a:p>
                  </a:txBody>
                  <a:tcPr marL="12700" marR="12700" marT="12700" marB="0" anchor="b"/>
                </a:tc>
                <a:tc>
                  <a:txBody>
                    <a:bodyPr/>
                    <a:lstStyle/>
                    <a:p>
                      <a:pPr algn="l" fontAlgn="b"/>
                      <a:r>
                        <a:rPr lang="en-US" sz="1800" b="0" i="0" u="none" strike="noStrike">
                          <a:solidFill>
                            <a:srgbClr val="FF0000"/>
                          </a:solidFill>
                          <a:effectLst/>
                          <a:latin typeface="Calibri"/>
                        </a:rPr>
                        <a:t>Sari-Gowain</a:t>
                      </a:r>
                    </a:p>
                  </a:txBody>
                  <a:tcPr marL="12700" marR="12700" marT="12700" marB="0" anchor="b"/>
                </a:tc>
                <a:tc>
                  <a:txBody>
                    <a:bodyPr/>
                    <a:lstStyle/>
                    <a:p>
                      <a:pPr algn="l" fontAlgn="b"/>
                      <a:r>
                        <a:rPr lang="en-US" sz="1800" b="0" i="0" u="none" strike="noStrike">
                          <a:solidFill>
                            <a:srgbClr val="000000"/>
                          </a:solidFill>
                          <a:effectLst/>
                          <a:latin typeface="Calibri"/>
                        </a:rPr>
                        <a:t>very high</a:t>
                      </a:r>
                    </a:p>
                  </a:txBody>
                  <a:tcPr marL="12700" marR="12700" marT="12700" marB="0" anchor="b"/>
                </a:tc>
              </a:tr>
              <a:tr h="370840">
                <a:tc>
                  <a:txBody>
                    <a:bodyPr/>
                    <a:lstStyle/>
                    <a:p>
                      <a:pPr algn="r" fontAlgn="b"/>
                      <a:r>
                        <a:rPr lang="en-US" sz="1800" b="0" i="0" u="none" strike="noStrike">
                          <a:solidFill>
                            <a:srgbClr val="000000"/>
                          </a:solidFill>
                          <a:effectLst/>
                          <a:latin typeface="Calibri"/>
                        </a:rPr>
                        <a:t>265</a:t>
                      </a:r>
                    </a:p>
                  </a:txBody>
                  <a:tcPr marL="12700" marR="12700" marT="12700" marB="0" anchor="b"/>
                </a:tc>
                <a:tc>
                  <a:txBody>
                    <a:bodyPr/>
                    <a:lstStyle/>
                    <a:p>
                      <a:pPr algn="l" fontAlgn="b"/>
                      <a:r>
                        <a:rPr lang="en-US" sz="1800" b="0" i="0" u="none" strike="noStrike">
                          <a:solidFill>
                            <a:srgbClr val="000000"/>
                          </a:solidFill>
                          <a:effectLst/>
                          <a:latin typeface="Calibri"/>
                        </a:rPr>
                        <a:t>Sonai-Bardal</a:t>
                      </a:r>
                    </a:p>
                  </a:txBody>
                  <a:tcPr marL="12700" marR="12700" marT="12700" marB="0" anchor="b"/>
                </a:tc>
                <a:tc>
                  <a:txBody>
                    <a:bodyPr/>
                    <a:lstStyle/>
                    <a:p>
                      <a:pPr algn="l" fontAlgn="b"/>
                      <a:r>
                        <a:rPr lang="en-US" sz="1800" b="0" i="0" u="none" strike="noStrike">
                          <a:solidFill>
                            <a:srgbClr val="000000"/>
                          </a:solidFill>
                          <a:effectLst/>
                          <a:latin typeface="Calibri"/>
                        </a:rPr>
                        <a:t>very high</a:t>
                      </a:r>
                    </a:p>
                  </a:txBody>
                  <a:tcPr marL="12700" marR="12700" marT="12700" marB="0" anchor="b"/>
                </a:tc>
              </a:tr>
              <a:tr h="370840">
                <a:tc>
                  <a:txBody>
                    <a:bodyPr/>
                    <a:lstStyle/>
                    <a:p>
                      <a:pPr algn="r" fontAlgn="b"/>
                      <a:r>
                        <a:rPr lang="en-US" sz="1800" b="0" i="0" u="none" strike="noStrike">
                          <a:solidFill>
                            <a:srgbClr val="000000"/>
                          </a:solidFill>
                          <a:effectLst/>
                          <a:latin typeface="Calibri"/>
                        </a:rPr>
                        <a:t>294</a:t>
                      </a:r>
                    </a:p>
                  </a:txBody>
                  <a:tcPr marL="12700" marR="12700" marT="12700" marB="0" anchor="b"/>
                </a:tc>
                <a:tc>
                  <a:txBody>
                    <a:bodyPr/>
                    <a:lstStyle/>
                    <a:p>
                      <a:pPr algn="l" fontAlgn="b"/>
                      <a:r>
                        <a:rPr lang="en-US" sz="1800" b="0" i="0" u="none" strike="noStrike">
                          <a:solidFill>
                            <a:srgbClr val="000000"/>
                          </a:solidFill>
                          <a:effectLst/>
                          <a:latin typeface="Calibri"/>
                        </a:rPr>
                        <a:t>Teesta</a:t>
                      </a:r>
                    </a:p>
                  </a:txBody>
                  <a:tcPr marL="12700" marR="12700" marT="12700" marB="0" anchor="b"/>
                </a:tc>
                <a:tc>
                  <a:txBody>
                    <a:bodyPr/>
                    <a:lstStyle/>
                    <a:p>
                      <a:pPr algn="l" fontAlgn="b"/>
                      <a:r>
                        <a:rPr lang="en-US" sz="1800" b="0" i="0" u="none" strike="noStrike">
                          <a:solidFill>
                            <a:srgbClr val="000000"/>
                          </a:solidFill>
                          <a:effectLst/>
                          <a:latin typeface="Calibri"/>
                        </a:rPr>
                        <a:t>very high</a:t>
                      </a:r>
                    </a:p>
                  </a:txBody>
                  <a:tcPr marL="12700" marR="12700" marT="12700" marB="0" anchor="b"/>
                </a:tc>
              </a:tr>
              <a:tr h="370840">
                <a:tc>
                  <a:txBody>
                    <a:bodyPr/>
                    <a:lstStyle/>
                    <a:p>
                      <a:pPr algn="r" fontAlgn="b"/>
                      <a:r>
                        <a:rPr lang="en-US" sz="1800" b="0" i="0" u="none" strike="noStrike">
                          <a:solidFill>
                            <a:srgbClr val="000000"/>
                          </a:solidFill>
                          <a:effectLst/>
                          <a:latin typeface="Calibri"/>
                        </a:rPr>
                        <a:t>34</a:t>
                      </a:r>
                    </a:p>
                  </a:txBody>
                  <a:tcPr marL="12700" marR="12700" marT="12700" marB="0" anchor="b"/>
                </a:tc>
                <a:tc>
                  <a:txBody>
                    <a:bodyPr/>
                    <a:lstStyle/>
                    <a:p>
                      <a:pPr algn="l" fontAlgn="b"/>
                      <a:r>
                        <a:rPr lang="en-US" sz="1800" b="0" i="0" u="none" strike="noStrike">
                          <a:solidFill>
                            <a:srgbClr val="000000"/>
                          </a:solidFill>
                          <a:effectLst/>
                          <a:latin typeface="Calibri"/>
                        </a:rPr>
                        <a:t>Bhogai-Kangsa</a:t>
                      </a:r>
                    </a:p>
                  </a:txBody>
                  <a:tcPr marL="12700" marR="12700" marT="12700" marB="0" anchor="b"/>
                </a:tc>
                <a:tc>
                  <a:txBody>
                    <a:bodyPr/>
                    <a:lstStyle/>
                    <a:p>
                      <a:pPr algn="l" fontAlgn="b"/>
                      <a:r>
                        <a:rPr lang="en-US" sz="1800" b="0" i="0" u="none" strike="noStrike">
                          <a:solidFill>
                            <a:srgbClr val="000000"/>
                          </a:solidFill>
                          <a:effectLst/>
                          <a:latin typeface="Calibri"/>
                        </a:rPr>
                        <a:t>high</a:t>
                      </a:r>
                    </a:p>
                  </a:txBody>
                  <a:tcPr marL="12700" marR="12700" marT="12700" marB="0" anchor="b"/>
                </a:tc>
              </a:tr>
              <a:tr h="370840">
                <a:tc>
                  <a:txBody>
                    <a:bodyPr/>
                    <a:lstStyle/>
                    <a:p>
                      <a:pPr algn="r" fontAlgn="b"/>
                      <a:r>
                        <a:rPr lang="en-US" sz="1800" b="0" i="0" u="none" strike="noStrike">
                          <a:solidFill>
                            <a:srgbClr val="000000"/>
                          </a:solidFill>
                          <a:effectLst/>
                          <a:latin typeface="Calibri"/>
                        </a:rPr>
                        <a:t>84.1</a:t>
                      </a:r>
                    </a:p>
                  </a:txBody>
                  <a:tcPr marL="12700" marR="12700" marT="12700" marB="0" anchor="b"/>
                </a:tc>
                <a:tc>
                  <a:txBody>
                    <a:bodyPr/>
                    <a:lstStyle/>
                    <a:p>
                      <a:pPr algn="l" fontAlgn="b"/>
                      <a:r>
                        <a:rPr lang="en-US" sz="1800" b="0" i="0" u="none" strike="noStrike">
                          <a:solidFill>
                            <a:srgbClr val="000000"/>
                          </a:solidFill>
                          <a:effectLst/>
                          <a:latin typeface="Calibri"/>
                        </a:rPr>
                        <a:t>Feni</a:t>
                      </a:r>
                    </a:p>
                  </a:txBody>
                  <a:tcPr marL="12700" marR="12700" marT="12700" marB="0" anchor="b"/>
                </a:tc>
                <a:tc>
                  <a:txBody>
                    <a:bodyPr/>
                    <a:lstStyle/>
                    <a:p>
                      <a:pPr algn="l" fontAlgn="b"/>
                      <a:r>
                        <a:rPr lang="en-US" sz="1800" b="0" i="0" u="none" strike="noStrike">
                          <a:solidFill>
                            <a:srgbClr val="000000"/>
                          </a:solidFill>
                          <a:effectLst/>
                          <a:latin typeface="Calibri"/>
                        </a:rPr>
                        <a:t>high</a:t>
                      </a:r>
                    </a:p>
                  </a:txBody>
                  <a:tcPr marL="12700" marR="12700" marT="12700" marB="0" anchor="b"/>
                </a:tc>
              </a:tr>
              <a:tr h="370840">
                <a:tc>
                  <a:txBody>
                    <a:bodyPr/>
                    <a:lstStyle/>
                    <a:p>
                      <a:pPr algn="r" fontAlgn="b"/>
                      <a:r>
                        <a:rPr lang="en-US" sz="1800" b="0" i="0" u="none" strike="noStrike">
                          <a:solidFill>
                            <a:srgbClr val="000000"/>
                          </a:solidFill>
                          <a:effectLst/>
                          <a:latin typeface="Calibri"/>
                        </a:rPr>
                        <a:t>155</a:t>
                      </a:r>
                    </a:p>
                  </a:txBody>
                  <a:tcPr marL="12700" marR="12700" marT="12700" marB="0" anchor="b"/>
                </a:tc>
                <a:tc>
                  <a:txBody>
                    <a:bodyPr/>
                    <a:lstStyle/>
                    <a:p>
                      <a:pPr algn="l" fontAlgn="b"/>
                      <a:r>
                        <a:rPr lang="en-US" sz="1800" b="0" i="0" u="none" strike="noStrike">
                          <a:solidFill>
                            <a:srgbClr val="000000"/>
                          </a:solidFill>
                          <a:effectLst/>
                          <a:latin typeface="Calibri"/>
                        </a:rPr>
                        <a:t>Katakhal</a:t>
                      </a:r>
                    </a:p>
                  </a:txBody>
                  <a:tcPr marL="12700" marR="12700" marT="12700" marB="0" anchor="b"/>
                </a:tc>
                <a:tc>
                  <a:txBody>
                    <a:bodyPr/>
                    <a:lstStyle/>
                    <a:p>
                      <a:pPr algn="l" fontAlgn="b"/>
                      <a:r>
                        <a:rPr lang="en-US" sz="1800" b="0" i="0" u="none" strike="noStrike">
                          <a:solidFill>
                            <a:srgbClr val="000000"/>
                          </a:solidFill>
                          <a:effectLst/>
                          <a:latin typeface="Calibri"/>
                        </a:rPr>
                        <a:t>high</a:t>
                      </a:r>
                    </a:p>
                  </a:txBody>
                  <a:tcPr marL="12700" marR="12700" marT="12700" marB="0" anchor="b"/>
                </a:tc>
              </a:tr>
              <a:tr h="370840">
                <a:tc>
                  <a:txBody>
                    <a:bodyPr/>
                    <a:lstStyle/>
                    <a:p>
                      <a:pPr algn="r" fontAlgn="b"/>
                      <a:r>
                        <a:rPr lang="en-US" sz="1800" b="0" i="0" u="none" strike="noStrike">
                          <a:solidFill>
                            <a:srgbClr val="000000"/>
                          </a:solidFill>
                          <a:effectLst/>
                          <a:latin typeface="Calibri"/>
                        </a:rPr>
                        <a:t>266</a:t>
                      </a:r>
                    </a:p>
                  </a:txBody>
                  <a:tcPr marL="12700" marR="12700" marT="12700" marB="0" anchor="b"/>
                </a:tc>
                <a:tc>
                  <a:txBody>
                    <a:bodyPr/>
                    <a:lstStyle/>
                    <a:p>
                      <a:pPr algn="l" fontAlgn="b"/>
                      <a:r>
                        <a:rPr lang="en-US" sz="1800" b="0" i="0" u="none" strike="noStrike">
                          <a:solidFill>
                            <a:srgbClr val="000000"/>
                          </a:solidFill>
                          <a:effectLst/>
                          <a:latin typeface="Calibri"/>
                        </a:rPr>
                        <a:t>Surma-Meghna</a:t>
                      </a:r>
                    </a:p>
                  </a:txBody>
                  <a:tcPr marL="12700" marR="12700" marT="12700" marB="0" anchor="b"/>
                </a:tc>
                <a:tc>
                  <a:txBody>
                    <a:bodyPr/>
                    <a:lstStyle/>
                    <a:p>
                      <a:pPr algn="l" fontAlgn="b"/>
                      <a:r>
                        <a:rPr lang="en-US" sz="1800" b="0" i="0" u="none" strike="noStrike" dirty="0">
                          <a:solidFill>
                            <a:srgbClr val="000000"/>
                          </a:solidFill>
                          <a:effectLst/>
                          <a:latin typeface="Calibri"/>
                        </a:rPr>
                        <a:t>high</a:t>
                      </a:r>
                    </a:p>
                  </a:txBody>
                  <a:tcPr marL="12700" marR="12700" marT="12700" marB="0" anchor="b"/>
                </a:tc>
              </a:tr>
            </a:tbl>
          </a:graphicData>
        </a:graphic>
      </p:graphicFrame>
      <p:grpSp>
        <p:nvGrpSpPr>
          <p:cNvPr id="15" name="Group 14"/>
          <p:cNvGrpSpPr/>
          <p:nvPr/>
        </p:nvGrpSpPr>
        <p:grpSpPr>
          <a:xfrm>
            <a:off x="5647834" y="88900"/>
            <a:ext cx="3377061" cy="360000"/>
            <a:chOff x="5647834" y="88900"/>
            <a:chExt cx="3377061" cy="360000"/>
          </a:xfrm>
        </p:grpSpPr>
        <p:pic>
          <p:nvPicPr>
            <p:cNvPr id="16" name="Picture 173" descr="clognew"/>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647834" y="88900"/>
              <a:ext cx="429841" cy="36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EEECE1">
                        <a:alpha val="74998"/>
                      </a:srgbClr>
                    </a:outerShdw>
                  </a:effectLst>
                </a14:hiddenEffects>
              </a:ext>
            </a:extLst>
          </p:spPr>
        </p:pic>
        <p:pic>
          <p:nvPicPr>
            <p:cNvPr id="17" name="Picture 172" descr="powerpointCECHRbannerlogo"/>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540981" y="88900"/>
              <a:ext cx="1682514" cy="36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EEECE1">
                        <a:alpha val="74998"/>
                      </a:srgbClr>
                    </a:outerShdw>
                  </a:effectLst>
                </a14:hiddenEffects>
              </a:ext>
            </a:extLst>
          </p:spPr>
        </p:pic>
        <p:pic>
          <p:nvPicPr>
            <p:cNvPr id="18" name="Picture 3"/>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686800" y="88900"/>
              <a:ext cx="338095"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8250508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731717"/>
            <a:ext cx="9144000" cy="1063041"/>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745196"/>
            <a:ext cx="8229600" cy="787236"/>
          </a:xfrm>
        </p:spPr>
        <p:txBody>
          <a:bodyPr>
            <a:normAutofit/>
          </a:bodyPr>
          <a:lstStyle/>
          <a:p>
            <a:r>
              <a:rPr lang="en-US" dirty="0" smtClean="0"/>
              <a:t>Results: HA in major rivers</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802908595"/>
              </p:ext>
            </p:extLst>
          </p:nvPr>
        </p:nvGraphicFramePr>
        <p:xfrm>
          <a:off x="419100" y="1820158"/>
          <a:ext cx="4051362" cy="4544059"/>
        </p:xfrm>
        <a:graphic>
          <a:graphicData uri="http://schemas.openxmlformats.org/drawingml/2006/table">
            <a:tbl>
              <a:tblPr firstRow="1" bandRow="1">
                <a:tableStyleId>{5C22544A-7EE6-4342-B048-85BDC9FD1C3A}</a:tableStyleId>
              </a:tblPr>
              <a:tblGrid>
                <a:gridCol w="939800"/>
                <a:gridCol w="1770819"/>
                <a:gridCol w="1340743"/>
              </a:tblGrid>
              <a:tr h="370840">
                <a:tc>
                  <a:txBody>
                    <a:bodyPr/>
                    <a:lstStyle/>
                    <a:p>
                      <a:pPr algn="l" fontAlgn="b"/>
                      <a:r>
                        <a:rPr lang="en-US" sz="1800" b="0" i="0" u="none" strike="noStrike" dirty="0">
                          <a:solidFill>
                            <a:srgbClr val="000000"/>
                          </a:solidFill>
                          <a:effectLst/>
                          <a:latin typeface="Calibri"/>
                        </a:rPr>
                        <a:t>Station ID</a:t>
                      </a:r>
                    </a:p>
                  </a:txBody>
                  <a:tcPr marL="12700" marR="12700" marT="12700" marB="0" anchor="b"/>
                </a:tc>
                <a:tc>
                  <a:txBody>
                    <a:bodyPr/>
                    <a:lstStyle/>
                    <a:p>
                      <a:pPr algn="l" fontAlgn="b"/>
                      <a:r>
                        <a:rPr lang="en-US" sz="1800" b="0" i="0" u="none" strike="noStrike" dirty="0">
                          <a:solidFill>
                            <a:srgbClr val="000000"/>
                          </a:solidFill>
                          <a:effectLst/>
                          <a:latin typeface="Calibri"/>
                        </a:rPr>
                        <a:t>River</a:t>
                      </a:r>
                    </a:p>
                  </a:txBody>
                  <a:tcPr marL="12700" marR="12700" marT="12700" marB="0" anchor="b"/>
                </a:tc>
                <a:tc>
                  <a:txBody>
                    <a:bodyPr/>
                    <a:lstStyle/>
                    <a:p>
                      <a:pPr algn="l" fontAlgn="b"/>
                      <a:r>
                        <a:rPr lang="en-US" sz="1800" b="0" i="0" u="none" strike="noStrike" dirty="0" smtClean="0">
                          <a:solidFill>
                            <a:srgbClr val="000000"/>
                          </a:solidFill>
                          <a:effectLst/>
                          <a:latin typeface="Calibri"/>
                        </a:rPr>
                        <a:t>Alteration</a:t>
                      </a:r>
                      <a:endParaRPr lang="en-US" sz="1800" b="0" i="0" u="none" strike="noStrike" dirty="0">
                        <a:solidFill>
                          <a:srgbClr val="000000"/>
                        </a:solidFill>
                        <a:effectLst/>
                        <a:latin typeface="Calibri"/>
                      </a:endParaRPr>
                    </a:p>
                  </a:txBody>
                  <a:tcPr marL="12700" marR="12700" marT="12700" marB="0" anchor="b"/>
                </a:tc>
              </a:tr>
              <a:tr h="370840">
                <a:tc>
                  <a:txBody>
                    <a:bodyPr/>
                    <a:lstStyle/>
                    <a:p>
                      <a:pPr algn="r" fontAlgn="b"/>
                      <a:r>
                        <a:rPr lang="en-US" sz="1800" b="0" i="0" u="none" strike="noStrike" dirty="0">
                          <a:solidFill>
                            <a:srgbClr val="000000"/>
                          </a:solidFill>
                          <a:effectLst/>
                          <a:latin typeface="Calibri"/>
                        </a:rPr>
                        <a:t>301</a:t>
                      </a:r>
                    </a:p>
                  </a:txBody>
                  <a:tcPr marL="12700" marR="12700" marT="12700" marB="0" anchor="b"/>
                </a:tc>
                <a:tc>
                  <a:txBody>
                    <a:bodyPr/>
                    <a:lstStyle/>
                    <a:p>
                      <a:pPr algn="l" fontAlgn="b"/>
                      <a:r>
                        <a:rPr lang="en-US" sz="1800" b="0" i="0" u="none" strike="noStrike">
                          <a:solidFill>
                            <a:srgbClr val="000000"/>
                          </a:solidFill>
                          <a:effectLst/>
                          <a:latin typeface="Calibri"/>
                        </a:rPr>
                        <a:t>Turag</a:t>
                      </a:r>
                    </a:p>
                  </a:txBody>
                  <a:tcPr marL="12700" marR="12700" marT="12700" marB="0" anchor="b"/>
                </a:tc>
                <a:tc>
                  <a:txBody>
                    <a:bodyPr/>
                    <a:lstStyle/>
                    <a:p>
                      <a:pPr algn="l" fontAlgn="b"/>
                      <a:r>
                        <a:rPr lang="en-US" sz="1800" b="0" i="0" u="none" strike="noStrike">
                          <a:solidFill>
                            <a:srgbClr val="000000"/>
                          </a:solidFill>
                          <a:effectLst/>
                          <a:latin typeface="Calibri"/>
                        </a:rPr>
                        <a:t>high</a:t>
                      </a:r>
                    </a:p>
                  </a:txBody>
                  <a:tcPr marL="12700" marR="12700" marT="12700" marB="0" anchor="b"/>
                </a:tc>
              </a:tr>
              <a:tr h="370840">
                <a:tc>
                  <a:txBody>
                    <a:bodyPr/>
                    <a:lstStyle/>
                    <a:p>
                      <a:pPr algn="r" fontAlgn="b"/>
                      <a:r>
                        <a:rPr lang="en-US" sz="1800" b="0" i="0" u="none" strike="noStrike">
                          <a:solidFill>
                            <a:srgbClr val="000000"/>
                          </a:solidFill>
                          <a:effectLst/>
                          <a:latin typeface="Calibri"/>
                        </a:rPr>
                        <a:t>14</a:t>
                      </a:r>
                    </a:p>
                  </a:txBody>
                  <a:tcPr marL="12700" marR="12700" marT="12700" marB="0" anchor="b"/>
                </a:tc>
                <a:tc>
                  <a:txBody>
                    <a:bodyPr/>
                    <a:lstStyle/>
                    <a:p>
                      <a:pPr algn="l" fontAlgn="b"/>
                      <a:r>
                        <a:rPr lang="en-US" sz="1800" b="0" i="0" u="none" strike="noStrike">
                          <a:solidFill>
                            <a:srgbClr val="000000"/>
                          </a:solidFill>
                          <a:effectLst/>
                          <a:latin typeface="Calibri"/>
                        </a:rPr>
                        <a:t>Bangshi</a:t>
                      </a:r>
                    </a:p>
                  </a:txBody>
                  <a:tcPr marL="12700" marR="12700" marT="12700" marB="0" anchor="b"/>
                </a:tc>
                <a:tc>
                  <a:txBody>
                    <a:bodyPr/>
                    <a:lstStyle/>
                    <a:p>
                      <a:pPr algn="l" fontAlgn="b"/>
                      <a:r>
                        <a:rPr lang="en-US" sz="1800" b="0" i="0" u="none" strike="noStrike">
                          <a:solidFill>
                            <a:srgbClr val="000000"/>
                          </a:solidFill>
                          <a:effectLst/>
                          <a:latin typeface="Calibri"/>
                        </a:rPr>
                        <a:t>moderate</a:t>
                      </a:r>
                    </a:p>
                  </a:txBody>
                  <a:tcPr marL="12700" marR="12700" marT="12700" marB="0" anchor="b"/>
                </a:tc>
              </a:tr>
              <a:tr h="370840">
                <a:tc>
                  <a:txBody>
                    <a:bodyPr/>
                    <a:lstStyle/>
                    <a:p>
                      <a:pPr algn="r" fontAlgn="b"/>
                      <a:r>
                        <a:rPr lang="en-US" sz="1800" b="0" i="0" u="none" strike="noStrike">
                          <a:solidFill>
                            <a:srgbClr val="000000"/>
                          </a:solidFill>
                          <a:effectLst/>
                          <a:latin typeface="Calibri"/>
                        </a:rPr>
                        <a:t>110</a:t>
                      </a:r>
                    </a:p>
                  </a:txBody>
                  <a:tcPr marL="12700" marR="12700" marT="12700" marB="0" anchor="b"/>
                </a:tc>
                <a:tc>
                  <a:txBody>
                    <a:bodyPr/>
                    <a:lstStyle/>
                    <a:p>
                      <a:pPr algn="l" fontAlgn="b"/>
                      <a:r>
                        <a:rPr lang="en-US" sz="1800" b="0" i="0" u="none" strike="noStrike">
                          <a:solidFill>
                            <a:srgbClr val="000000"/>
                          </a:solidFill>
                          <a:effectLst/>
                          <a:latin typeface="Calibri"/>
                        </a:rPr>
                        <a:t>Gumti-Burinadi</a:t>
                      </a:r>
                    </a:p>
                  </a:txBody>
                  <a:tcPr marL="12700" marR="12700" marT="12700" marB="0" anchor="b"/>
                </a:tc>
                <a:tc>
                  <a:txBody>
                    <a:bodyPr/>
                    <a:lstStyle/>
                    <a:p>
                      <a:pPr algn="l" fontAlgn="b"/>
                      <a:r>
                        <a:rPr lang="en-US" sz="1800" b="0" i="0" u="none" strike="noStrike">
                          <a:solidFill>
                            <a:srgbClr val="000000"/>
                          </a:solidFill>
                          <a:effectLst/>
                          <a:latin typeface="Calibri"/>
                        </a:rPr>
                        <a:t>moderate</a:t>
                      </a:r>
                    </a:p>
                  </a:txBody>
                  <a:tcPr marL="12700" marR="12700" marT="12700" marB="0" anchor="b"/>
                </a:tc>
              </a:tr>
              <a:tr h="370840">
                <a:tc>
                  <a:txBody>
                    <a:bodyPr/>
                    <a:lstStyle/>
                    <a:p>
                      <a:pPr algn="r" fontAlgn="b"/>
                      <a:r>
                        <a:rPr lang="en-US" sz="1800" b="0" i="0" u="none" strike="noStrike">
                          <a:solidFill>
                            <a:srgbClr val="000000"/>
                          </a:solidFill>
                          <a:effectLst/>
                          <a:latin typeface="Calibri"/>
                        </a:rPr>
                        <a:t>138</a:t>
                      </a:r>
                    </a:p>
                  </a:txBody>
                  <a:tcPr marL="12700" marR="12700" marT="12700" marB="0" anchor="b"/>
                </a:tc>
                <a:tc>
                  <a:txBody>
                    <a:bodyPr/>
                    <a:lstStyle/>
                    <a:p>
                      <a:pPr algn="l" fontAlgn="b"/>
                      <a:r>
                        <a:rPr lang="en-US" sz="1800" b="0" i="0" u="none" strike="noStrike">
                          <a:solidFill>
                            <a:srgbClr val="000000"/>
                          </a:solidFill>
                          <a:effectLst/>
                          <a:latin typeface="Calibri"/>
                        </a:rPr>
                        <a:t>Korangi</a:t>
                      </a:r>
                    </a:p>
                  </a:txBody>
                  <a:tcPr marL="12700" marR="12700" marT="12700" marB="0" anchor="b"/>
                </a:tc>
                <a:tc>
                  <a:txBody>
                    <a:bodyPr/>
                    <a:lstStyle/>
                    <a:p>
                      <a:pPr algn="l" fontAlgn="b"/>
                      <a:r>
                        <a:rPr lang="en-US" sz="1800" b="0" i="0" u="none" strike="noStrike">
                          <a:solidFill>
                            <a:srgbClr val="000000"/>
                          </a:solidFill>
                          <a:effectLst/>
                          <a:latin typeface="Calibri"/>
                        </a:rPr>
                        <a:t>moderate</a:t>
                      </a:r>
                    </a:p>
                  </a:txBody>
                  <a:tcPr marL="12700" marR="12700" marT="12700" marB="0" anchor="b"/>
                </a:tc>
              </a:tr>
              <a:tr h="370840">
                <a:tc>
                  <a:txBody>
                    <a:bodyPr/>
                    <a:lstStyle/>
                    <a:p>
                      <a:pPr algn="r" fontAlgn="b"/>
                      <a:r>
                        <a:rPr lang="en-US" sz="1800" b="0" i="0" u="none" strike="noStrike">
                          <a:solidFill>
                            <a:srgbClr val="000000"/>
                          </a:solidFill>
                          <a:effectLst/>
                          <a:latin typeface="Calibri"/>
                        </a:rPr>
                        <a:t>145</a:t>
                      </a:r>
                    </a:p>
                  </a:txBody>
                  <a:tcPr marL="12700" marR="12700" marT="12700" marB="0" anchor="b"/>
                </a:tc>
                <a:tc>
                  <a:txBody>
                    <a:bodyPr/>
                    <a:lstStyle/>
                    <a:p>
                      <a:pPr algn="l" fontAlgn="b"/>
                      <a:r>
                        <a:rPr lang="en-US" sz="1800" b="0" i="0" u="none" strike="noStrike">
                          <a:solidFill>
                            <a:srgbClr val="000000"/>
                          </a:solidFill>
                          <a:effectLst/>
                          <a:latin typeface="Calibri"/>
                        </a:rPr>
                        <a:t>Koratoa-Atrai-Gur-GumaniKoratoa-Atrai-Gu</a:t>
                      </a:r>
                    </a:p>
                  </a:txBody>
                  <a:tcPr marL="12700" marR="12700" marT="12700" marB="0" anchor="b"/>
                </a:tc>
                <a:tc>
                  <a:txBody>
                    <a:bodyPr/>
                    <a:lstStyle/>
                    <a:p>
                      <a:pPr algn="l" fontAlgn="b"/>
                      <a:r>
                        <a:rPr lang="en-US" sz="1800" b="0" i="0" u="none" strike="noStrike">
                          <a:solidFill>
                            <a:srgbClr val="000000"/>
                          </a:solidFill>
                          <a:effectLst/>
                          <a:latin typeface="Calibri"/>
                        </a:rPr>
                        <a:t>moderate</a:t>
                      </a:r>
                    </a:p>
                  </a:txBody>
                  <a:tcPr marL="12700" marR="12700" marT="12700" marB="0" anchor="b"/>
                </a:tc>
              </a:tr>
              <a:tr h="370840">
                <a:tc>
                  <a:txBody>
                    <a:bodyPr/>
                    <a:lstStyle/>
                    <a:p>
                      <a:pPr algn="r" fontAlgn="b"/>
                      <a:r>
                        <a:rPr lang="en-US" sz="1800" b="0" i="0" u="none" strike="noStrike">
                          <a:solidFill>
                            <a:srgbClr val="000000"/>
                          </a:solidFill>
                          <a:effectLst/>
                          <a:latin typeface="Calibri"/>
                        </a:rPr>
                        <a:t>173</a:t>
                      </a:r>
                    </a:p>
                  </a:txBody>
                  <a:tcPr marL="12700" marR="12700" marT="12700" marB="0" anchor="b"/>
                </a:tc>
                <a:tc>
                  <a:txBody>
                    <a:bodyPr/>
                    <a:lstStyle/>
                    <a:p>
                      <a:pPr algn="l" fontAlgn="b"/>
                      <a:r>
                        <a:rPr lang="en-US" sz="1800" b="0" i="0" u="none" strike="noStrike">
                          <a:solidFill>
                            <a:srgbClr val="000000"/>
                          </a:solidFill>
                          <a:effectLst/>
                          <a:latin typeface="Calibri"/>
                        </a:rPr>
                        <a:t>Kushiyara</a:t>
                      </a:r>
                    </a:p>
                  </a:txBody>
                  <a:tcPr marL="12700" marR="12700" marT="12700" marB="0" anchor="b"/>
                </a:tc>
                <a:tc>
                  <a:txBody>
                    <a:bodyPr/>
                    <a:lstStyle/>
                    <a:p>
                      <a:pPr algn="l" fontAlgn="b"/>
                      <a:r>
                        <a:rPr lang="en-US" sz="1800" b="0" i="0" u="none" strike="noStrike">
                          <a:solidFill>
                            <a:srgbClr val="000000"/>
                          </a:solidFill>
                          <a:effectLst/>
                          <a:latin typeface="Calibri"/>
                        </a:rPr>
                        <a:t>moderate</a:t>
                      </a:r>
                    </a:p>
                  </a:txBody>
                  <a:tcPr marL="12700" marR="12700" marT="12700" marB="0" anchor="b"/>
                </a:tc>
              </a:tr>
              <a:tr h="370840">
                <a:tc>
                  <a:txBody>
                    <a:bodyPr/>
                    <a:lstStyle/>
                    <a:p>
                      <a:pPr algn="r" fontAlgn="b"/>
                      <a:r>
                        <a:rPr lang="en-US" sz="1800" b="0" i="0" u="none" strike="noStrike">
                          <a:solidFill>
                            <a:srgbClr val="000000"/>
                          </a:solidFill>
                          <a:effectLst/>
                          <a:latin typeface="Calibri"/>
                        </a:rPr>
                        <a:t>206</a:t>
                      </a:r>
                    </a:p>
                  </a:txBody>
                  <a:tcPr marL="12700" marR="12700" marT="12700" marB="0" anchor="b"/>
                </a:tc>
                <a:tc>
                  <a:txBody>
                    <a:bodyPr/>
                    <a:lstStyle/>
                    <a:p>
                      <a:pPr algn="l" fontAlgn="b"/>
                      <a:r>
                        <a:rPr lang="en-US" sz="1800" b="0" i="0" u="none" strike="noStrike">
                          <a:solidFill>
                            <a:srgbClr val="000000"/>
                          </a:solidFill>
                          <a:effectLst/>
                          <a:latin typeface="Calibri"/>
                        </a:rPr>
                        <a:t>Mathabhanga</a:t>
                      </a:r>
                    </a:p>
                  </a:txBody>
                  <a:tcPr marL="12700" marR="12700" marT="12700" marB="0" anchor="b"/>
                </a:tc>
                <a:tc>
                  <a:txBody>
                    <a:bodyPr/>
                    <a:lstStyle/>
                    <a:p>
                      <a:pPr algn="l" fontAlgn="b"/>
                      <a:r>
                        <a:rPr lang="en-US" sz="1800" b="0" i="0" u="none" strike="noStrike">
                          <a:solidFill>
                            <a:srgbClr val="000000"/>
                          </a:solidFill>
                          <a:effectLst/>
                          <a:latin typeface="Calibri"/>
                        </a:rPr>
                        <a:t>moderate</a:t>
                      </a:r>
                    </a:p>
                  </a:txBody>
                  <a:tcPr marL="12700" marR="12700" marT="12700" marB="0" anchor="b"/>
                </a:tc>
              </a:tr>
              <a:tr h="370840">
                <a:tc>
                  <a:txBody>
                    <a:bodyPr/>
                    <a:lstStyle/>
                    <a:p>
                      <a:pPr algn="r" fontAlgn="b"/>
                      <a:r>
                        <a:rPr lang="en-US" sz="1800" b="0" i="0" u="none" strike="noStrike">
                          <a:solidFill>
                            <a:srgbClr val="000000"/>
                          </a:solidFill>
                          <a:effectLst/>
                          <a:latin typeface="Calibri"/>
                        </a:rPr>
                        <a:t>208</a:t>
                      </a:r>
                    </a:p>
                  </a:txBody>
                  <a:tcPr marL="12700" marR="12700" marT="12700" marB="0" anchor="b"/>
                </a:tc>
                <a:tc>
                  <a:txBody>
                    <a:bodyPr/>
                    <a:lstStyle/>
                    <a:p>
                      <a:pPr algn="l" fontAlgn="b"/>
                      <a:r>
                        <a:rPr lang="en-US" sz="1800" b="0" i="0" u="none" strike="noStrike">
                          <a:solidFill>
                            <a:srgbClr val="000000"/>
                          </a:solidFill>
                          <a:effectLst/>
                          <a:latin typeface="Calibri"/>
                        </a:rPr>
                        <a:t>Mathabhanga</a:t>
                      </a:r>
                    </a:p>
                  </a:txBody>
                  <a:tcPr marL="12700" marR="12700" marT="12700" marB="0" anchor="b"/>
                </a:tc>
                <a:tc>
                  <a:txBody>
                    <a:bodyPr/>
                    <a:lstStyle/>
                    <a:p>
                      <a:pPr algn="l" fontAlgn="b"/>
                      <a:r>
                        <a:rPr lang="en-US" sz="1800" b="0" i="0" u="none" strike="noStrike">
                          <a:solidFill>
                            <a:srgbClr val="000000"/>
                          </a:solidFill>
                          <a:effectLst/>
                          <a:latin typeface="Calibri"/>
                        </a:rPr>
                        <a:t>moderate</a:t>
                      </a:r>
                    </a:p>
                  </a:txBody>
                  <a:tcPr marL="12700" marR="12700" marT="12700" marB="0" anchor="b"/>
                </a:tc>
              </a:tr>
              <a:tr h="370840">
                <a:tc>
                  <a:txBody>
                    <a:bodyPr/>
                    <a:lstStyle/>
                    <a:p>
                      <a:pPr algn="r" fontAlgn="b"/>
                      <a:r>
                        <a:rPr lang="en-US" sz="1800" b="0" i="0" u="none" strike="noStrike">
                          <a:solidFill>
                            <a:srgbClr val="000000"/>
                          </a:solidFill>
                          <a:effectLst/>
                          <a:latin typeface="Calibri"/>
                        </a:rPr>
                        <a:t>212</a:t>
                      </a:r>
                    </a:p>
                  </a:txBody>
                  <a:tcPr marL="12700" marR="12700" marT="12700" marB="0" anchor="b"/>
                </a:tc>
                <a:tc>
                  <a:txBody>
                    <a:bodyPr/>
                    <a:lstStyle/>
                    <a:p>
                      <a:pPr algn="l" fontAlgn="b"/>
                      <a:r>
                        <a:rPr lang="en-US" sz="1800" b="0" i="0" u="none" strike="noStrike">
                          <a:solidFill>
                            <a:srgbClr val="000000"/>
                          </a:solidFill>
                          <a:effectLst/>
                          <a:latin typeface="Calibri"/>
                        </a:rPr>
                        <a:t>Muhuri</a:t>
                      </a:r>
                    </a:p>
                  </a:txBody>
                  <a:tcPr marL="12700" marR="12700" marT="12700" marB="0" anchor="b"/>
                </a:tc>
                <a:tc>
                  <a:txBody>
                    <a:bodyPr/>
                    <a:lstStyle/>
                    <a:p>
                      <a:pPr algn="l" fontAlgn="b"/>
                      <a:r>
                        <a:rPr lang="en-US" sz="1800" b="0" i="0" u="none" strike="noStrike">
                          <a:solidFill>
                            <a:srgbClr val="000000"/>
                          </a:solidFill>
                          <a:effectLst/>
                          <a:latin typeface="Calibri"/>
                        </a:rPr>
                        <a:t>moderate</a:t>
                      </a:r>
                    </a:p>
                  </a:txBody>
                  <a:tcPr marL="12700" marR="12700" marT="12700" marB="0" anchor="b"/>
                </a:tc>
              </a:tr>
              <a:tr h="370840">
                <a:tc>
                  <a:txBody>
                    <a:bodyPr/>
                    <a:lstStyle/>
                    <a:p>
                      <a:pPr algn="r" fontAlgn="b"/>
                      <a:r>
                        <a:rPr lang="en-US" sz="1800" b="0" i="0" u="none" strike="noStrike">
                          <a:solidFill>
                            <a:srgbClr val="000000"/>
                          </a:solidFill>
                          <a:effectLst/>
                          <a:latin typeface="Calibri"/>
                        </a:rPr>
                        <a:t>267</a:t>
                      </a:r>
                    </a:p>
                  </a:txBody>
                  <a:tcPr marL="12700" marR="12700" marT="12700" marB="0" anchor="b"/>
                </a:tc>
                <a:tc>
                  <a:txBody>
                    <a:bodyPr/>
                    <a:lstStyle/>
                    <a:p>
                      <a:pPr algn="l" fontAlgn="b"/>
                      <a:r>
                        <a:rPr lang="en-US" sz="1800" b="0" i="0" u="none" strike="noStrike">
                          <a:solidFill>
                            <a:srgbClr val="000000"/>
                          </a:solidFill>
                          <a:effectLst/>
                          <a:latin typeface="Calibri"/>
                        </a:rPr>
                        <a:t>Surma-Meghna</a:t>
                      </a:r>
                    </a:p>
                  </a:txBody>
                  <a:tcPr marL="12700" marR="12700" marT="12700" marB="0" anchor="b"/>
                </a:tc>
                <a:tc>
                  <a:txBody>
                    <a:bodyPr/>
                    <a:lstStyle/>
                    <a:p>
                      <a:pPr algn="l" fontAlgn="b"/>
                      <a:r>
                        <a:rPr lang="en-US" sz="1800" b="0" i="0" u="none" strike="noStrike" dirty="0">
                          <a:solidFill>
                            <a:srgbClr val="000000"/>
                          </a:solidFill>
                          <a:effectLst/>
                          <a:latin typeface="Calibri"/>
                        </a:rPr>
                        <a:t>moderate</a:t>
                      </a:r>
                    </a:p>
                  </a:txBody>
                  <a:tcPr marL="12700" marR="12700" marT="12700" marB="0" anchor="b"/>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392608755"/>
              </p:ext>
            </p:extLst>
          </p:nvPr>
        </p:nvGraphicFramePr>
        <p:xfrm>
          <a:off x="4803253" y="2061458"/>
          <a:ext cx="4051362" cy="4640580"/>
        </p:xfrm>
        <a:graphic>
          <a:graphicData uri="http://schemas.openxmlformats.org/drawingml/2006/table">
            <a:tbl>
              <a:tblPr firstRow="1" bandRow="1">
                <a:tableStyleId>{5C22544A-7EE6-4342-B048-85BDC9FD1C3A}</a:tableStyleId>
              </a:tblPr>
              <a:tblGrid>
                <a:gridCol w="939800"/>
                <a:gridCol w="1770819"/>
                <a:gridCol w="1340743"/>
              </a:tblGrid>
              <a:tr h="370840">
                <a:tc>
                  <a:txBody>
                    <a:bodyPr/>
                    <a:lstStyle/>
                    <a:p>
                      <a:pPr algn="l" fontAlgn="b"/>
                      <a:r>
                        <a:rPr lang="en-US" sz="1800" b="0" i="0" u="none" strike="noStrike">
                          <a:solidFill>
                            <a:srgbClr val="000000"/>
                          </a:solidFill>
                          <a:effectLst/>
                          <a:latin typeface="Calibri"/>
                        </a:rPr>
                        <a:t>Station ID</a:t>
                      </a:r>
                    </a:p>
                  </a:txBody>
                  <a:tcPr marL="12700" marR="12700" marT="12700" marB="0" anchor="b"/>
                </a:tc>
                <a:tc>
                  <a:txBody>
                    <a:bodyPr/>
                    <a:lstStyle/>
                    <a:p>
                      <a:pPr algn="l" fontAlgn="b"/>
                      <a:r>
                        <a:rPr lang="en-US" sz="1800" b="0" i="0" u="none" strike="noStrike" dirty="0">
                          <a:solidFill>
                            <a:srgbClr val="000000"/>
                          </a:solidFill>
                          <a:effectLst/>
                          <a:latin typeface="Calibri"/>
                        </a:rPr>
                        <a:t>River</a:t>
                      </a:r>
                    </a:p>
                  </a:txBody>
                  <a:tcPr marL="12700" marR="12700" marT="12700" marB="0" anchor="b"/>
                </a:tc>
                <a:tc>
                  <a:txBody>
                    <a:bodyPr/>
                    <a:lstStyle/>
                    <a:p>
                      <a:pPr algn="l" fontAlgn="b"/>
                      <a:r>
                        <a:rPr lang="en-US" sz="1800" b="0" i="0" u="none" strike="noStrike" dirty="0" smtClean="0">
                          <a:solidFill>
                            <a:srgbClr val="000000"/>
                          </a:solidFill>
                          <a:effectLst/>
                          <a:latin typeface="Calibri"/>
                        </a:rPr>
                        <a:t>Alteration</a:t>
                      </a:r>
                      <a:endParaRPr lang="en-US" sz="1800" b="0" i="0" u="none" strike="noStrike" dirty="0">
                        <a:solidFill>
                          <a:srgbClr val="000000"/>
                        </a:solidFill>
                        <a:effectLst/>
                        <a:latin typeface="Calibri"/>
                      </a:endParaRPr>
                    </a:p>
                  </a:txBody>
                  <a:tcPr marL="12700" marR="12700" marT="12700" marB="0" anchor="b"/>
                </a:tc>
              </a:tr>
              <a:tr h="370840">
                <a:tc>
                  <a:txBody>
                    <a:bodyPr/>
                    <a:lstStyle/>
                    <a:p>
                      <a:pPr algn="r" fontAlgn="b"/>
                      <a:r>
                        <a:rPr lang="en-US" sz="1800" b="0" i="0" u="none" strike="noStrike">
                          <a:solidFill>
                            <a:srgbClr val="000000"/>
                          </a:solidFill>
                          <a:effectLst/>
                          <a:latin typeface="Calibri"/>
                        </a:rPr>
                        <a:t>285</a:t>
                      </a:r>
                    </a:p>
                  </a:txBody>
                  <a:tcPr marL="12700" marR="12700" marT="12700" marB="0" anchor="b"/>
                </a:tc>
                <a:tc>
                  <a:txBody>
                    <a:bodyPr/>
                    <a:lstStyle/>
                    <a:p>
                      <a:pPr algn="l" fontAlgn="b"/>
                      <a:r>
                        <a:rPr lang="en-US" sz="1800" b="0" i="0" u="none" strike="noStrike">
                          <a:solidFill>
                            <a:srgbClr val="000000"/>
                          </a:solidFill>
                          <a:effectLst/>
                          <a:latin typeface="Calibri"/>
                        </a:rPr>
                        <a:t>Tangon</a:t>
                      </a:r>
                    </a:p>
                  </a:txBody>
                  <a:tcPr marL="12700" marR="12700" marT="12700" marB="0" anchor="b"/>
                </a:tc>
                <a:tc>
                  <a:txBody>
                    <a:bodyPr/>
                    <a:lstStyle/>
                    <a:p>
                      <a:pPr algn="l" fontAlgn="b"/>
                      <a:r>
                        <a:rPr lang="en-US" sz="1800" b="0" i="0" u="none" strike="noStrike">
                          <a:solidFill>
                            <a:srgbClr val="000000"/>
                          </a:solidFill>
                          <a:effectLst/>
                          <a:latin typeface="Calibri"/>
                        </a:rPr>
                        <a:t>moderate</a:t>
                      </a:r>
                    </a:p>
                  </a:txBody>
                  <a:tcPr marL="12700" marR="12700" marT="12700" marB="0" anchor="b"/>
                </a:tc>
              </a:tr>
              <a:tr h="370840">
                <a:tc>
                  <a:txBody>
                    <a:bodyPr/>
                    <a:lstStyle/>
                    <a:p>
                      <a:pPr algn="r" fontAlgn="b"/>
                      <a:r>
                        <a:rPr lang="en-US" sz="1800" b="0" i="0" u="none" strike="noStrike">
                          <a:solidFill>
                            <a:srgbClr val="000000"/>
                          </a:solidFill>
                          <a:effectLst/>
                          <a:latin typeface="Calibri"/>
                        </a:rPr>
                        <a:t>314</a:t>
                      </a:r>
                    </a:p>
                  </a:txBody>
                  <a:tcPr marL="12700" marR="12700" marT="12700" marB="0" anchor="b"/>
                </a:tc>
                <a:tc>
                  <a:txBody>
                    <a:bodyPr/>
                    <a:lstStyle/>
                    <a:p>
                      <a:pPr algn="l" fontAlgn="b"/>
                      <a:r>
                        <a:rPr lang="en-US" sz="1800" b="0" i="0" u="none" strike="noStrike">
                          <a:solidFill>
                            <a:srgbClr val="000000"/>
                          </a:solidFill>
                          <a:effectLst/>
                          <a:latin typeface="Calibri"/>
                        </a:rPr>
                        <a:t>Nitai</a:t>
                      </a:r>
                    </a:p>
                  </a:txBody>
                  <a:tcPr marL="12700" marR="12700" marT="12700" marB="0" anchor="b"/>
                </a:tc>
                <a:tc>
                  <a:txBody>
                    <a:bodyPr/>
                    <a:lstStyle/>
                    <a:p>
                      <a:pPr algn="l" fontAlgn="b"/>
                      <a:r>
                        <a:rPr lang="en-US" sz="1800" b="0" i="0" u="none" strike="noStrike">
                          <a:solidFill>
                            <a:srgbClr val="000000"/>
                          </a:solidFill>
                          <a:effectLst/>
                          <a:latin typeface="Calibri"/>
                        </a:rPr>
                        <a:t>moderate</a:t>
                      </a:r>
                    </a:p>
                  </a:txBody>
                  <a:tcPr marL="12700" marR="12700" marT="12700" marB="0" anchor="b"/>
                </a:tc>
              </a:tr>
              <a:tr h="370840">
                <a:tc>
                  <a:txBody>
                    <a:bodyPr/>
                    <a:lstStyle/>
                    <a:p>
                      <a:pPr algn="l" fontAlgn="b"/>
                      <a:r>
                        <a:rPr lang="en-US" sz="1800" b="0" i="0" u="none" strike="noStrike">
                          <a:solidFill>
                            <a:srgbClr val="000000"/>
                          </a:solidFill>
                          <a:effectLst/>
                          <a:latin typeface="Calibri"/>
                        </a:rPr>
                        <a:t>137A</a:t>
                      </a:r>
                    </a:p>
                  </a:txBody>
                  <a:tcPr marL="12700" marR="12700" marT="12700" marB="0" anchor="b"/>
                </a:tc>
                <a:tc>
                  <a:txBody>
                    <a:bodyPr/>
                    <a:lstStyle/>
                    <a:p>
                      <a:pPr algn="l" fontAlgn="b"/>
                      <a:r>
                        <a:rPr lang="en-US" sz="1800" b="0" i="0" u="none" strike="noStrike">
                          <a:solidFill>
                            <a:srgbClr val="000000"/>
                          </a:solidFill>
                          <a:effectLst/>
                          <a:latin typeface="Calibri"/>
                        </a:rPr>
                        <a:t>Kaliganga-Bethua</a:t>
                      </a:r>
                    </a:p>
                  </a:txBody>
                  <a:tcPr marL="12700" marR="12700" marT="12700" marB="0" anchor="b"/>
                </a:tc>
                <a:tc>
                  <a:txBody>
                    <a:bodyPr/>
                    <a:lstStyle/>
                    <a:p>
                      <a:pPr algn="l" fontAlgn="b"/>
                      <a:r>
                        <a:rPr lang="en-US" sz="1800" b="0" i="0" u="none" strike="noStrike">
                          <a:solidFill>
                            <a:srgbClr val="000000"/>
                          </a:solidFill>
                          <a:effectLst/>
                          <a:latin typeface="Calibri"/>
                        </a:rPr>
                        <a:t>moderate</a:t>
                      </a:r>
                    </a:p>
                  </a:txBody>
                  <a:tcPr marL="12700" marR="12700" marT="12700" marB="0" anchor="b"/>
                </a:tc>
              </a:tr>
              <a:tr h="370840">
                <a:tc>
                  <a:txBody>
                    <a:bodyPr/>
                    <a:lstStyle/>
                    <a:p>
                      <a:pPr algn="l" fontAlgn="b"/>
                      <a:r>
                        <a:rPr lang="en-US" sz="1800" b="0" i="0" u="none" strike="noStrike">
                          <a:solidFill>
                            <a:srgbClr val="000000"/>
                          </a:solidFill>
                          <a:effectLst/>
                          <a:latin typeface="Calibri"/>
                        </a:rPr>
                        <a:t>91.9L</a:t>
                      </a:r>
                    </a:p>
                  </a:txBody>
                  <a:tcPr marL="12700" marR="12700" marT="12700" marB="0" anchor="b"/>
                </a:tc>
                <a:tc>
                  <a:txBody>
                    <a:bodyPr/>
                    <a:lstStyle/>
                    <a:p>
                      <a:pPr algn="l" fontAlgn="b"/>
                      <a:r>
                        <a:rPr lang="en-US" sz="1800" b="0" i="0" u="none" strike="noStrike">
                          <a:solidFill>
                            <a:srgbClr val="FF0000"/>
                          </a:solidFill>
                          <a:effectLst/>
                          <a:latin typeface="Calibri"/>
                        </a:rPr>
                        <a:t>Ganges</a:t>
                      </a:r>
                    </a:p>
                  </a:txBody>
                  <a:tcPr marL="12700" marR="12700" marT="12700" marB="0" anchor="b"/>
                </a:tc>
                <a:tc>
                  <a:txBody>
                    <a:bodyPr/>
                    <a:lstStyle/>
                    <a:p>
                      <a:pPr algn="l" fontAlgn="b"/>
                      <a:r>
                        <a:rPr lang="en-US" sz="1800" b="0" i="0" u="none" strike="noStrike">
                          <a:solidFill>
                            <a:srgbClr val="000000"/>
                          </a:solidFill>
                          <a:effectLst/>
                          <a:latin typeface="Calibri"/>
                        </a:rPr>
                        <a:t>moderate</a:t>
                      </a:r>
                    </a:p>
                  </a:txBody>
                  <a:tcPr marL="12700" marR="12700" marT="12700" marB="0" anchor="b"/>
                </a:tc>
              </a:tr>
              <a:tr h="370840">
                <a:tc>
                  <a:txBody>
                    <a:bodyPr/>
                    <a:lstStyle/>
                    <a:p>
                      <a:pPr algn="r" fontAlgn="b"/>
                      <a:r>
                        <a:rPr lang="en-US" sz="1800" b="0" i="0" u="none" strike="noStrike">
                          <a:solidFill>
                            <a:srgbClr val="000000"/>
                          </a:solidFill>
                          <a:effectLst/>
                          <a:latin typeface="Calibri"/>
                        </a:rPr>
                        <a:t>67</a:t>
                      </a:r>
                    </a:p>
                  </a:txBody>
                  <a:tcPr marL="12700" marR="12700" marT="12700" marB="0" anchor="b"/>
                </a:tc>
                <a:tc>
                  <a:txBody>
                    <a:bodyPr/>
                    <a:lstStyle/>
                    <a:p>
                      <a:pPr algn="l" fontAlgn="b"/>
                      <a:r>
                        <a:rPr lang="en-US" sz="1800" b="0" i="0" u="none" strike="noStrike">
                          <a:solidFill>
                            <a:srgbClr val="000000"/>
                          </a:solidFill>
                          <a:effectLst/>
                          <a:latin typeface="Calibri"/>
                        </a:rPr>
                        <a:t>Dhalai</a:t>
                      </a:r>
                    </a:p>
                  </a:txBody>
                  <a:tcPr marL="12700" marR="12700" marT="12700" marB="0" anchor="b"/>
                </a:tc>
                <a:tc>
                  <a:txBody>
                    <a:bodyPr/>
                    <a:lstStyle/>
                    <a:p>
                      <a:pPr algn="l" fontAlgn="b"/>
                      <a:r>
                        <a:rPr lang="en-US" sz="1800" b="0" i="0" u="none" strike="noStrike">
                          <a:solidFill>
                            <a:srgbClr val="000000"/>
                          </a:solidFill>
                          <a:effectLst/>
                          <a:latin typeface="Calibri"/>
                        </a:rPr>
                        <a:t>low</a:t>
                      </a:r>
                    </a:p>
                  </a:txBody>
                  <a:tcPr marL="12700" marR="12700" marT="12700" marB="0" anchor="b"/>
                </a:tc>
              </a:tr>
              <a:tr h="370840">
                <a:tc>
                  <a:txBody>
                    <a:bodyPr/>
                    <a:lstStyle/>
                    <a:p>
                      <a:pPr algn="r" fontAlgn="b"/>
                      <a:r>
                        <a:rPr lang="en-US" sz="1800" b="0" i="0" u="none" strike="noStrike">
                          <a:solidFill>
                            <a:srgbClr val="000000"/>
                          </a:solidFill>
                          <a:effectLst/>
                          <a:latin typeface="Calibri"/>
                        </a:rPr>
                        <a:t>77</a:t>
                      </a:r>
                    </a:p>
                  </a:txBody>
                  <a:tcPr marL="12700" marR="12700" marT="12700" marB="0" anchor="b"/>
                </a:tc>
                <a:tc>
                  <a:txBody>
                    <a:bodyPr/>
                    <a:lstStyle/>
                    <a:p>
                      <a:pPr algn="l" fontAlgn="b"/>
                      <a:r>
                        <a:rPr lang="en-US" sz="1800" b="0" i="0" u="none" strike="noStrike">
                          <a:solidFill>
                            <a:srgbClr val="000000"/>
                          </a:solidFill>
                          <a:effectLst/>
                          <a:latin typeface="Calibri"/>
                        </a:rPr>
                        <a:t>Dharla</a:t>
                      </a:r>
                    </a:p>
                  </a:txBody>
                  <a:tcPr marL="12700" marR="12700" marT="12700" marB="0" anchor="b"/>
                </a:tc>
                <a:tc>
                  <a:txBody>
                    <a:bodyPr/>
                    <a:lstStyle/>
                    <a:p>
                      <a:pPr algn="l" fontAlgn="b"/>
                      <a:r>
                        <a:rPr lang="en-US" sz="1800" b="0" i="0" u="none" strike="noStrike">
                          <a:solidFill>
                            <a:srgbClr val="000000"/>
                          </a:solidFill>
                          <a:effectLst/>
                          <a:latin typeface="Calibri"/>
                        </a:rPr>
                        <a:t>low</a:t>
                      </a:r>
                    </a:p>
                  </a:txBody>
                  <a:tcPr marL="12700" marR="12700" marT="12700" marB="0" anchor="b"/>
                </a:tc>
              </a:tr>
              <a:tr h="370840">
                <a:tc>
                  <a:txBody>
                    <a:bodyPr/>
                    <a:lstStyle/>
                    <a:p>
                      <a:pPr algn="r" fontAlgn="b"/>
                      <a:r>
                        <a:rPr lang="en-US" sz="1800" b="0" i="0" u="none" strike="noStrike">
                          <a:solidFill>
                            <a:srgbClr val="000000"/>
                          </a:solidFill>
                          <a:effectLst/>
                          <a:latin typeface="Calibri"/>
                        </a:rPr>
                        <a:t>81</a:t>
                      </a:r>
                    </a:p>
                  </a:txBody>
                  <a:tcPr marL="12700" marR="12700" marT="12700" marB="0" anchor="b"/>
                </a:tc>
                <a:tc>
                  <a:txBody>
                    <a:bodyPr/>
                    <a:lstStyle/>
                    <a:p>
                      <a:pPr algn="l" fontAlgn="b"/>
                      <a:r>
                        <a:rPr lang="en-US" sz="1800" b="0" i="0" u="none" strike="noStrike">
                          <a:solidFill>
                            <a:srgbClr val="000000"/>
                          </a:solidFill>
                          <a:effectLst/>
                          <a:latin typeface="Calibri"/>
                        </a:rPr>
                        <a:t>Dudh Kumar</a:t>
                      </a:r>
                    </a:p>
                  </a:txBody>
                  <a:tcPr marL="12700" marR="12700" marT="12700" marB="0" anchor="b"/>
                </a:tc>
                <a:tc>
                  <a:txBody>
                    <a:bodyPr/>
                    <a:lstStyle/>
                    <a:p>
                      <a:pPr algn="l" fontAlgn="b"/>
                      <a:r>
                        <a:rPr lang="en-US" sz="1800" b="0" i="0" u="none" strike="noStrike">
                          <a:solidFill>
                            <a:srgbClr val="000000"/>
                          </a:solidFill>
                          <a:effectLst/>
                          <a:latin typeface="Calibri"/>
                        </a:rPr>
                        <a:t>low</a:t>
                      </a:r>
                    </a:p>
                  </a:txBody>
                  <a:tcPr marL="12700" marR="12700" marT="12700" marB="0" anchor="b"/>
                </a:tc>
              </a:tr>
              <a:tr h="370840">
                <a:tc>
                  <a:txBody>
                    <a:bodyPr/>
                    <a:lstStyle/>
                    <a:p>
                      <a:pPr algn="r" fontAlgn="b"/>
                      <a:r>
                        <a:rPr lang="en-US" sz="1800" b="0" i="0" u="none" strike="noStrike">
                          <a:solidFill>
                            <a:srgbClr val="000000"/>
                          </a:solidFill>
                          <a:effectLst/>
                          <a:latin typeface="Calibri"/>
                        </a:rPr>
                        <a:t>90</a:t>
                      </a:r>
                    </a:p>
                  </a:txBody>
                  <a:tcPr marL="12700" marR="12700" marT="12700" marB="0" anchor="b"/>
                </a:tc>
                <a:tc>
                  <a:txBody>
                    <a:bodyPr/>
                    <a:lstStyle/>
                    <a:p>
                      <a:pPr algn="l" fontAlgn="b"/>
                      <a:r>
                        <a:rPr lang="en-US" sz="1800" b="0" i="0" u="none" strike="noStrike">
                          <a:solidFill>
                            <a:srgbClr val="000000"/>
                          </a:solidFill>
                          <a:effectLst/>
                          <a:latin typeface="Calibri"/>
                        </a:rPr>
                        <a:t>Ganges</a:t>
                      </a:r>
                    </a:p>
                  </a:txBody>
                  <a:tcPr marL="12700" marR="12700" marT="12700" marB="0" anchor="b"/>
                </a:tc>
                <a:tc>
                  <a:txBody>
                    <a:bodyPr/>
                    <a:lstStyle/>
                    <a:p>
                      <a:pPr algn="l" fontAlgn="b"/>
                      <a:r>
                        <a:rPr lang="en-US" sz="1800" b="0" i="0" u="none" strike="noStrike">
                          <a:solidFill>
                            <a:srgbClr val="000000"/>
                          </a:solidFill>
                          <a:effectLst/>
                          <a:latin typeface="Calibri"/>
                        </a:rPr>
                        <a:t>low</a:t>
                      </a:r>
                    </a:p>
                  </a:txBody>
                  <a:tcPr marL="12700" marR="12700" marT="12700" marB="0" anchor="b"/>
                </a:tc>
              </a:tr>
              <a:tr h="370840">
                <a:tc>
                  <a:txBody>
                    <a:bodyPr/>
                    <a:lstStyle/>
                    <a:p>
                      <a:pPr algn="r" fontAlgn="b"/>
                      <a:r>
                        <a:rPr lang="en-US" sz="1800" b="0" i="0" u="none" strike="noStrike">
                          <a:solidFill>
                            <a:srgbClr val="000000"/>
                          </a:solidFill>
                          <a:effectLst/>
                          <a:latin typeface="Calibri"/>
                        </a:rPr>
                        <a:t>158.1</a:t>
                      </a:r>
                    </a:p>
                  </a:txBody>
                  <a:tcPr marL="12700" marR="12700" marT="12700" marB="0" anchor="b"/>
                </a:tc>
                <a:tc>
                  <a:txBody>
                    <a:bodyPr/>
                    <a:lstStyle/>
                    <a:p>
                      <a:pPr algn="l" fontAlgn="b"/>
                      <a:r>
                        <a:rPr lang="en-US" sz="1800" b="0" i="0" u="none" strike="noStrike">
                          <a:solidFill>
                            <a:srgbClr val="000000"/>
                          </a:solidFill>
                          <a:effectLst/>
                          <a:latin typeface="Calibri"/>
                        </a:rPr>
                        <a:t>Khowai</a:t>
                      </a:r>
                    </a:p>
                  </a:txBody>
                  <a:tcPr marL="12700" marR="12700" marT="12700" marB="0" anchor="b"/>
                </a:tc>
                <a:tc>
                  <a:txBody>
                    <a:bodyPr/>
                    <a:lstStyle/>
                    <a:p>
                      <a:pPr algn="l" fontAlgn="b"/>
                      <a:r>
                        <a:rPr lang="en-US" sz="1800" b="0" i="0" u="none" strike="noStrike">
                          <a:solidFill>
                            <a:srgbClr val="000000"/>
                          </a:solidFill>
                          <a:effectLst/>
                          <a:latin typeface="Calibri"/>
                        </a:rPr>
                        <a:t>low</a:t>
                      </a:r>
                    </a:p>
                  </a:txBody>
                  <a:tcPr marL="12700" marR="12700" marT="12700" marB="0" anchor="b"/>
                </a:tc>
              </a:tr>
              <a:tr h="370840">
                <a:tc>
                  <a:txBody>
                    <a:bodyPr/>
                    <a:lstStyle/>
                    <a:p>
                      <a:pPr algn="r" fontAlgn="b"/>
                      <a:r>
                        <a:rPr lang="en-US" sz="1800" b="0" i="0" u="none" strike="noStrike">
                          <a:solidFill>
                            <a:srgbClr val="000000"/>
                          </a:solidFill>
                          <a:effectLst/>
                          <a:latin typeface="Calibri"/>
                        </a:rPr>
                        <a:t>228.5</a:t>
                      </a:r>
                    </a:p>
                  </a:txBody>
                  <a:tcPr marL="12700" marR="12700" marT="12700" marB="0" anchor="b"/>
                </a:tc>
                <a:tc>
                  <a:txBody>
                    <a:bodyPr/>
                    <a:lstStyle/>
                    <a:p>
                      <a:pPr algn="l" fontAlgn="b"/>
                      <a:r>
                        <a:rPr lang="en-US" sz="1800" b="0" i="0" u="none" strike="noStrike">
                          <a:solidFill>
                            <a:srgbClr val="000000"/>
                          </a:solidFill>
                          <a:effectLst/>
                          <a:latin typeface="Calibri"/>
                        </a:rPr>
                        <a:t>Old Brahmaputra</a:t>
                      </a:r>
                    </a:p>
                  </a:txBody>
                  <a:tcPr marL="12700" marR="12700" marT="12700" marB="0" anchor="b"/>
                </a:tc>
                <a:tc>
                  <a:txBody>
                    <a:bodyPr/>
                    <a:lstStyle/>
                    <a:p>
                      <a:pPr algn="l" fontAlgn="b"/>
                      <a:r>
                        <a:rPr lang="en-US" sz="1800" b="0" i="0" u="none" strike="noStrike">
                          <a:solidFill>
                            <a:srgbClr val="000000"/>
                          </a:solidFill>
                          <a:effectLst/>
                          <a:latin typeface="Calibri"/>
                        </a:rPr>
                        <a:t>low</a:t>
                      </a:r>
                    </a:p>
                  </a:txBody>
                  <a:tcPr marL="12700" marR="12700" marT="12700" marB="0" anchor="b"/>
                </a:tc>
              </a:tr>
              <a:tr h="370840">
                <a:tc>
                  <a:txBody>
                    <a:bodyPr/>
                    <a:lstStyle/>
                    <a:p>
                      <a:pPr algn="l" fontAlgn="b"/>
                      <a:r>
                        <a:rPr lang="en-US" sz="1800" b="0" i="0" u="none" strike="noStrike">
                          <a:solidFill>
                            <a:srgbClr val="000000"/>
                          </a:solidFill>
                          <a:effectLst/>
                          <a:latin typeface="Calibri"/>
                        </a:rPr>
                        <a:t>46.9L</a:t>
                      </a:r>
                    </a:p>
                  </a:txBody>
                  <a:tcPr marL="12700" marR="12700" marT="12700" marB="0" anchor="b"/>
                </a:tc>
                <a:tc>
                  <a:txBody>
                    <a:bodyPr/>
                    <a:lstStyle/>
                    <a:p>
                      <a:pPr algn="l" fontAlgn="b"/>
                      <a:r>
                        <a:rPr lang="en-US" sz="1800" b="0" i="0" u="none" strike="noStrike">
                          <a:solidFill>
                            <a:srgbClr val="000000"/>
                          </a:solidFill>
                          <a:effectLst/>
                          <a:latin typeface="Calibri"/>
                        </a:rPr>
                        <a:t>Brahmaputra-Jamuna</a:t>
                      </a:r>
                    </a:p>
                  </a:txBody>
                  <a:tcPr marL="12700" marR="12700" marT="12700" marB="0" anchor="b"/>
                </a:tc>
                <a:tc>
                  <a:txBody>
                    <a:bodyPr/>
                    <a:lstStyle/>
                    <a:p>
                      <a:pPr algn="l" fontAlgn="b"/>
                      <a:r>
                        <a:rPr lang="en-US" sz="1800" b="0" i="0" u="none" strike="noStrike" dirty="0">
                          <a:solidFill>
                            <a:srgbClr val="000000"/>
                          </a:solidFill>
                          <a:effectLst/>
                          <a:latin typeface="Calibri"/>
                        </a:rPr>
                        <a:t>low</a:t>
                      </a:r>
                    </a:p>
                  </a:txBody>
                  <a:tcPr marL="12700" marR="12700" marT="12700" marB="0" anchor="b"/>
                </a:tc>
              </a:tr>
            </a:tbl>
          </a:graphicData>
        </a:graphic>
      </p:graphicFrame>
      <p:grpSp>
        <p:nvGrpSpPr>
          <p:cNvPr id="15" name="Group 14"/>
          <p:cNvGrpSpPr/>
          <p:nvPr/>
        </p:nvGrpSpPr>
        <p:grpSpPr>
          <a:xfrm>
            <a:off x="5647834" y="88900"/>
            <a:ext cx="3377061" cy="360000"/>
            <a:chOff x="5647834" y="88900"/>
            <a:chExt cx="3377061" cy="360000"/>
          </a:xfrm>
        </p:grpSpPr>
        <p:pic>
          <p:nvPicPr>
            <p:cNvPr id="16" name="Picture 173" descr="clognew"/>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647834" y="88900"/>
              <a:ext cx="429841" cy="36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EEECE1">
                        <a:alpha val="74998"/>
                      </a:srgbClr>
                    </a:outerShdw>
                  </a:effectLst>
                </a14:hiddenEffects>
              </a:ext>
            </a:extLst>
          </p:spPr>
        </p:pic>
        <p:pic>
          <p:nvPicPr>
            <p:cNvPr id="17" name="Picture 172" descr="powerpointCECHRbannerlogo"/>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540981" y="88900"/>
              <a:ext cx="1682514" cy="36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EEECE1">
                        <a:alpha val="74998"/>
                      </a:srgbClr>
                    </a:outerShdw>
                  </a:effectLst>
                </a14:hiddenEffects>
              </a:ext>
            </a:extLst>
          </p:spPr>
        </p:pic>
        <p:pic>
          <p:nvPicPr>
            <p:cNvPr id="18" name="Picture 3"/>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686800" y="88900"/>
              <a:ext cx="338095"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555133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049217"/>
            <a:ext cx="2425700" cy="5300783"/>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200" y="1062696"/>
            <a:ext cx="1968500" cy="5287304"/>
          </a:xfrm>
        </p:spPr>
        <p:txBody>
          <a:bodyPr>
            <a:normAutofit/>
          </a:bodyPr>
          <a:lstStyle/>
          <a:p>
            <a:r>
              <a:rPr lang="en-US" sz="3200" dirty="0" smtClean="0"/>
              <a:t>Results: alteration in the major rivers</a:t>
            </a:r>
            <a:endParaRPr lang="en-US" sz="3200" dirty="0"/>
          </a:p>
        </p:txBody>
      </p:sp>
      <p:grpSp>
        <p:nvGrpSpPr>
          <p:cNvPr id="14" name="Group 13"/>
          <p:cNvGrpSpPr/>
          <p:nvPr/>
        </p:nvGrpSpPr>
        <p:grpSpPr>
          <a:xfrm>
            <a:off x="5647834" y="88900"/>
            <a:ext cx="3377061" cy="360000"/>
            <a:chOff x="5647834" y="88900"/>
            <a:chExt cx="3377061" cy="360000"/>
          </a:xfrm>
        </p:grpSpPr>
        <p:pic>
          <p:nvPicPr>
            <p:cNvPr id="15" name="Picture 173" descr="clognew"/>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647834" y="88900"/>
              <a:ext cx="429841" cy="36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EEECE1">
                        <a:alpha val="74998"/>
                      </a:srgbClr>
                    </a:outerShdw>
                  </a:effectLst>
                </a14:hiddenEffects>
              </a:ext>
            </a:extLst>
          </p:spPr>
        </p:pic>
        <p:pic>
          <p:nvPicPr>
            <p:cNvPr id="16" name="Picture 172" descr="powerpointCECHRbannerlogo"/>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540981" y="88900"/>
              <a:ext cx="1682514" cy="36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EEECE1">
                        <a:alpha val="74998"/>
                      </a:srgbClr>
                    </a:outerShdw>
                  </a:effectLst>
                </a14:hiddenEffects>
              </a:ext>
            </a:extLst>
          </p:spPr>
        </p:pic>
        <p:pic>
          <p:nvPicPr>
            <p:cNvPr id="17" name="Picture 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686800" y="88900"/>
              <a:ext cx="338095"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 name="Picture 2" descr="Gobeshona_Overall_Alteration3.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781812" y="0"/>
            <a:ext cx="4848099" cy="6858000"/>
          </a:xfrm>
          <a:prstGeom prst="rect">
            <a:avLst/>
          </a:prstGeom>
        </p:spPr>
      </p:pic>
    </p:spTree>
    <p:extLst>
      <p:ext uri="{BB962C8B-B14F-4D97-AF65-F5344CB8AC3E}">
        <p14:creationId xmlns:p14="http://schemas.microsoft.com/office/powerpoint/2010/main" val="6741427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731717"/>
            <a:ext cx="9144000" cy="1063041"/>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745196"/>
            <a:ext cx="8229600" cy="787236"/>
          </a:xfrm>
        </p:spPr>
        <p:txBody>
          <a:bodyPr>
            <a:normAutofit/>
          </a:bodyPr>
          <a:lstStyle/>
          <a:p>
            <a:r>
              <a:rPr lang="en-US" dirty="0" smtClean="0"/>
              <a:t>Discussion summary</a:t>
            </a:r>
            <a:endParaRPr lang="en-US" dirty="0"/>
          </a:p>
        </p:txBody>
      </p:sp>
      <p:sp>
        <p:nvSpPr>
          <p:cNvPr id="3" name="Content Placeholder 2"/>
          <p:cNvSpPr>
            <a:spLocks noGrp="1"/>
          </p:cNvSpPr>
          <p:nvPr>
            <p:ph idx="1"/>
          </p:nvPr>
        </p:nvSpPr>
        <p:spPr>
          <a:xfrm>
            <a:off x="457200" y="1988026"/>
            <a:ext cx="8229600" cy="4542088"/>
          </a:xfrm>
        </p:spPr>
        <p:txBody>
          <a:bodyPr>
            <a:normAutofit fontScale="85000" lnSpcReduction="20000"/>
          </a:bodyPr>
          <a:lstStyle/>
          <a:p>
            <a:r>
              <a:rPr lang="en-US" dirty="0" smtClean="0"/>
              <a:t>Seasonality of extremes are becoming more uncertain</a:t>
            </a:r>
          </a:p>
          <a:p>
            <a:pPr lvl="1"/>
            <a:r>
              <a:rPr lang="en-US" dirty="0" smtClean="0"/>
              <a:t>Low flow situations are becoming more intense, duration of extreme low flow periods becoming more prolong, events becoming more frequent </a:t>
            </a:r>
          </a:p>
          <a:p>
            <a:pPr lvl="1"/>
            <a:r>
              <a:rPr lang="en-US" dirty="0" smtClean="0"/>
              <a:t>Flood peak is coming earlier, receding later, small and large flood events becoming more frequent</a:t>
            </a:r>
          </a:p>
          <a:p>
            <a:pPr lvl="1"/>
            <a:r>
              <a:rPr lang="en-US" dirty="0" smtClean="0"/>
              <a:t>Flow variability has increased significantly</a:t>
            </a:r>
          </a:p>
          <a:p>
            <a:r>
              <a:rPr lang="en-US" dirty="0" smtClean="0"/>
              <a:t>Change in the seasonality characteristics might increase the species extinction due to unfavorable spawning environment and impeded migration route</a:t>
            </a:r>
          </a:p>
          <a:p>
            <a:r>
              <a:rPr lang="en-US" dirty="0" smtClean="0"/>
              <a:t>Agricultural production might suffer significantly, due to more intense low flow situation, early flood incidences and later recession of flood    </a:t>
            </a:r>
            <a:endParaRPr lang="en-US" dirty="0"/>
          </a:p>
          <a:p>
            <a:pPr lvl="1"/>
            <a:endParaRPr lang="en-US" dirty="0"/>
          </a:p>
        </p:txBody>
      </p:sp>
      <p:grpSp>
        <p:nvGrpSpPr>
          <p:cNvPr id="14" name="Group 13"/>
          <p:cNvGrpSpPr/>
          <p:nvPr/>
        </p:nvGrpSpPr>
        <p:grpSpPr>
          <a:xfrm>
            <a:off x="5647834" y="88900"/>
            <a:ext cx="3377061" cy="360000"/>
            <a:chOff x="5647834" y="88900"/>
            <a:chExt cx="3377061" cy="360000"/>
          </a:xfrm>
        </p:grpSpPr>
        <p:pic>
          <p:nvPicPr>
            <p:cNvPr id="15" name="Picture 173" descr="clognew"/>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647834" y="88900"/>
              <a:ext cx="429841" cy="36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EEECE1">
                        <a:alpha val="74998"/>
                      </a:srgbClr>
                    </a:outerShdw>
                  </a:effectLst>
                </a14:hiddenEffects>
              </a:ext>
            </a:extLst>
          </p:spPr>
        </p:pic>
        <p:pic>
          <p:nvPicPr>
            <p:cNvPr id="16" name="Picture 172" descr="powerpointCECHRbannerlogo"/>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540981" y="88900"/>
              <a:ext cx="1682514" cy="36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EEECE1">
                        <a:alpha val="74998"/>
                      </a:srgbClr>
                    </a:outerShdw>
                  </a:effectLst>
                </a14:hiddenEffects>
              </a:ext>
            </a:extLst>
          </p:spPr>
        </p:pic>
        <p:pic>
          <p:nvPicPr>
            <p:cNvPr id="17" name="Picture 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686800" y="88900"/>
              <a:ext cx="338095"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1418280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obeshona-Approved-Logo.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4831704" cy="894266"/>
          </a:xfrm>
          <a:prstGeom prst="rect">
            <a:avLst/>
          </a:prstGeom>
        </p:spPr>
      </p:pic>
      <p:sp>
        <p:nvSpPr>
          <p:cNvPr id="8" name="Rectangle 7"/>
          <p:cNvSpPr/>
          <p:nvPr/>
        </p:nvSpPr>
        <p:spPr>
          <a:xfrm>
            <a:off x="0" y="731717"/>
            <a:ext cx="9144000" cy="1063041"/>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745196"/>
            <a:ext cx="8229600" cy="787236"/>
          </a:xfrm>
        </p:spPr>
        <p:txBody>
          <a:bodyPr>
            <a:normAutofit/>
          </a:bodyPr>
          <a:lstStyle/>
          <a:p>
            <a:r>
              <a:rPr lang="en-US" dirty="0" smtClean="0"/>
              <a:t>Limitations</a:t>
            </a:r>
            <a:endParaRPr lang="en-US" dirty="0"/>
          </a:p>
        </p:txBody>
      </p:sp>
      <p:sp>
        <p:nvSpPr>
          <p:cNvPr id="3" name="Content Placeholder 2"/>
          <p:cNvSpPr>
            <a:spLocks noGrp="1"/>
          </p:cNvSpPr>
          <p:nvPr>
            <p:ph idx="1"/>
          </p:nvPr>
        </p:nvSpPr>
        <p:spPr>
          <a:xfrm>
            <a:off x="457200" y="1988026"/>
            <a:ext cx="8229600" cy="4542088"/>
          </a:xfrm>
        </p:spPr>
        <p:txBody>
          <a:bodyPr>
            <a:normAutofit fontScale="92500"/>
          </a:bodyPr>
          <a:lstStyle/>
          <a:p>
            <a:r>
              <a:rPr lang="en-US" dirty="0" smtClean="0"/>
              <a:t>Statistical approaches for e-flow computation are not a true representation of ecosystem response</a:t>
            </a:r>
          </a:p>
          <a:p>
            <a:r>
              <a:rPr lang="en-US" dirty="0" smtClean="0"/>
              <a:t>Availability of adequate time series data was the major challenge, interpolating the missing time series might affect the variability indicators</a:t>
            </a:r>
          </a:p>
          <a:p>
            <a:r>
              <a:rPr lang="en-US" dirty="0" smtClean="0"/>
              <a:t>Absolute value of flow alteration was considered, which may not be a good proxy of ecosystem response</a:t>
            </a:r>
          </a:p>
        </p:txBody>
      </p:sp>
      <p:grpSp>
        <p:nvGrpSpPr>
          <p:cNvPr id="14" name="Group 13"/>
          <p:cNvGrpSpPr/>
          <p:nvPr/>
        </p:nvGrpSpPr>
        <p:grpSpPr>
          <a:xfrm>
            <a:off x="5647834" y="88900"/>
            <a:ext cx="3377061" cy="360000"/>
            <a:chOff x="5647834" y="88900"/>
            <a:chExt cx="3377061" cy="360000"/>
          </a:xfrm>
        </p:grpSpPr>
        <p:pic>
          <p:nvPicPr>
            <p:cNvPr id="15" name="Picture 173" descr="clognew"/>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647834" y="88900"/>
              <a:ext cx="429841" cy="36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EEECE1">
                        <a:alpha val="74998"/>
                      </a:srgbClr>
                    </a:outerShdw>
                  </a:effectLst>
                </a14:hiddenEffects>
              </a:ext>
            </a:extLst>
          </p:spPr>
        </p:pic>
        <p:pic>
          <p:nvPicPr>
            <p:cNvPr id="16" name="Picture 172" descr="powerpointCECHRbannerlogo"/>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540981" y="88900"/>
              <a:ext cx="1682514" cy="36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EEECE1">
                        <a:alpha val="74998"/>
                      </a:srgbClr>
                    </a:outerShdw>
                  </a:effectLst>
                </a14:hiddenEffects>
              </a:ext>
            </a:extLst>
          </p:spPr>
        </p:pic>
        <p:pic>
          <p:nvPicPr>
            <p:cNvPr id="17" name="Picture 3"/>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686800" y="88900"/>
              <a:ext cx="338095"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886821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130437"/>
            <a:ext cx="9144000" cy="1755775"/>
          </a:xfrm>
          <a:prstGeom prst="rect">
            <a:avLst/>
          </a:prstGeom>
          <a:solidFill>
            <a:schemeClr val="accent6">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p:txBody>
          <a:bodyPr/>
          <a:lstStyle/>
          <a:p>
            <a:r>
              <a:rPr lang="en-US" dirty="0" smtClean="0"/>
              <a:t> - Thank you -</a:t>
            </a:r>
            <a:endParaRPr lang="en-US" dirty="0"/>
          </a:p>
        </p:txBody>
      </p:sp>
      <p:sp>
        <p:nvSpPr>
          <p:cNvPr id="16" name="Subtitle 2"/>
          <p:cNvSpPr>
            <a:spLocks noGrp="1"/>
          </p:cNvSpPr>
          <p:nvPr>
            <p:ph type="subTitle" idx="1"/>
          </p:nvPr>
        </p:nvSpPr>
        <p:spPr>
          <a:xfrm>
            <a:off x="685800" y="3982842"/>
            <a:ext cx="8089900" cy="2100458"/>
          </a:xfrm>
        </p:spPr>
        <p:txBody>
          <a:bodyPr>
            <a:normAutofit fontScale="55000" lnSpcReduction="20000"/>
          </a:bodyPr>
          <a:lstStyle/>
          <a:p>
            <a:r>
              <a:rPr lang="en-US" sz="4200" dirty="0"/>
              <a:t>Nandan </a:t>
            </a:r>
            <a:r>
              <a:rPr lang="en-US" sz="4200" dirty="0" smtClean="0"/>
              <a:t>Mukherjee</a:t>
            </a:r>
            <a:r>
              <a:rPr lang="en-US" sz="4200" baseline="30000" dirty="0" smtClean="0"/>
              <a:t>1</a:t>
            </a:r>
            <a:r>
              <a:rPr lang="en-US" sz="4200" dirty="0" smtClean="0"/>
              <a:t>, </a:t>
            </a:r>
            <a:r>
              <a:rPr lang="en-US" sz="4200" dirty="0" err="1"/>
              <a:t>Roufa</a:t>
            </a:r>
            <a:r>
              <a:rPr lang="en-US" sz="4200" dirty="0"/>
              <a:t> </a:t>
            </a:r>
            <a:r>
              <a:rPr lang="en-US" sz="4200" dirty="0" smtClean="0"/>
              <a:t>Khanum</a:t>
            </a:r>
            <a:r>
              <a:rPr lang="en-US" sz="4200" baseline="30000" dirty="0" smtClean="0"/>
              <a:t>2</a:t>
            </a:r>
            <a:r>
              <a:rPr lang="en-US" sz="4200" dirty="0" smtClean="0"/>
              <a:t>, </a:t>
            </a:r>
            <a:r>
              <a:rPr lang="en-US" sz="4200" dirty="0" err="1"/>
              <a:t>Deeba</a:t>
            </a:r>
            <a:r>
              <a:rPr lang="en-US" sz="4200" dirty="0"/>
              <a:t> </a:t>
            </a:r>
            <a:r>
              <a:rPr lang="en-US" sz="4200" dirty="0" err="1"/>
              <a:t>Farzana</a:t>
            </a:r>
            <a:r>
              <a:rPr lang="en-US" sz="4200" dirty="0"/>
              <a:t> </a:t>
            </a:r>
            <a:r>
              <a:rPr lang="en-US" sz="4200" dirty="0" smtClean="0"/>
              <a:t>Moumita</a:t>
            </a:r>
            <a:r>
              <a:rPr lang="en-US" sz="4200" baseline="30000" dirty="0" smtClean="0"/>
              <a:t>3</a:t>
            </a:r>
            <a:r>
              <a:rPr lang="en-US" sz="4200" dirty="0" smtClean="0"/>
              <a:t>, </a:t>
            </a:r>
            <a:r>
              <a:rPr lang="en-US" sz="4200" dirty="0" err="1" smtClean="0"/>
              <a:t>Sajidur</a:t>
            </a:r>
            <a:r>
              <a:rPr lang="en-US" sz="4200" dirty="0" smtClean="0"/>
              <a:t> Rahman</a:t>
            </a:r>
            <a:r>
              <a:rPr lang="en-US" sz="4200" baseline="30000" dirty="0" smtClean="0"/>
              <a:t>4</a:t>
            </a:r>
            <a:r>
              <a:rPr lang="en-US" sz="4200" dirty="0" smtClean="0"/>
              <a:t>, John Rowan</a:t>
            </a:r>
            <a:r>
              <a:rPr lang="en-US" sz="4200" baseline="30000" dirty="0"/>
              <a:t>5</a:t>
            </a:r>
            <a:r>
              <a:rPr lang="en-US" sz="4200" dirty="0" smtClean="0"/>
              <a:t>, </a:t>
            </a:r>
            <a:r>
              <a:rPr lang="en-US" sz="4200" dirty="0" err="1"/>
              <a:t>Ainun</a:t>
            </a:r>
            <a:r>
              <a:rPr lang="en-US" sz="4200" dirty="0"/>
              <a:t> </a:t>
            </a:r>
            <a:r>
              <a:rPr lang="en-US" sz="4200" dirty="0" smtClean="0"/>
              <a:t>Nishat</a:t>
            </a:r>
            <a:r>
              <a:rPr lang="en-US" sz="4200" baseline="30000" dirty="0"/>
              <a:t>6</a:t>
            </a:r>
            <a:endParaRPr lang="en-GB" sz="2800" baseline="30000" dirty="0"/>
          </a:p>
          <a:p>
            <a:endParaRPr lang="en-US" sz="2800" baseline="30000" dirty="0" smtClean="0"/>
          </a:p>
          <a:p>
            <a:r>
              <a:rPr lang="en-US" sz="2800" baseline="30000" dirty="0" smtClean="0"/>
              <a:t>1,5</a:t>
            </a:r>
            <a:r>
              <a:rPr lang="en-US" sz="2800" dirty="0" smtClean="0"/>
              <a:t>Centre for Environmental Change and Human Resilience (CECHR), </a:t>
            </a:r>
            <a:r>
              <a:rPr lang="en-US" sz="2800" dirty="0"/>
              <a:t>University of Dundee, </a:t>
            </a:r>
            <a:r>
              <a:rPr lang="en-US" sz="2800" dirty="0" smtClean="0"/>
              <a:t>UK</a:t>
            </a:r>
            <a:r>
              <a:rPr lang="en-US" sz="2800" dirty="0"/>
              <a:t> </a:t>
            </a:r>
            <a:endParaRPr lang="en-GB" sz="2800" dirty="0"/>
          </a:p>
          <a:p>
            <a:r>
              <a:rPr lang="en-US" sz="2800" baseline="30000" dirty="0" smtClean="0"/>
              <a:t>2,4,6</a:t>
            </a:r>
            <a:r>
              <a:rPr lang="en-US" sz="2800" dirty="0" smtClean="0"/>
              <a:t>Centre </a:t>
            </a:r>
            <a:r>
              <a:rPr lang="en-US" sz="2800" dirty="0"/>
              <a:t>for Climate Change and Environmental Research (C3ER), BRAC University, </a:t>
            </a:r>
            <a:r>
              <a:rPr lang="en-US" sz="2800" dirty="0" smtClean="0"/>
              <a:t>Bangladesh</a:t>
            </a:r>
            <a:r>
              <a:rPr lang="en-US" sz="2800" dirty="0"/>
              <a:t> </a:t>
            </a:r>
            <a:endParaRPr lang="en-GB" sz="2800" dirty="0"/>
          </a:p>
          <a:p>
            <a:r>
              <a:rPr lang="en-US" sz="2800" baseline="30000" dirty="0" smtClean="0"/>
              <a:t>3</a:t>
            </a:r>
            <a:r>
              <a:rPr lang="en-US" sz="2800" dirty="0" smtClean="0"/>
              <a:t>Centre </a:t>
            </a:r>
            <a:r>
              <a:rPr lang="en-US" sz="2800" dirty="0"/>
              <a:t>for environment and geographic information services (CEGIS), </a:t>
            </a:r>
            <a:r>
              <a:rPr lang="en-US" sz="2800" dirty="0" smtClean="0"/>
              <a:t>Bangladesh</a:t>
            </a:r>
            <a:r>
              <a:rPr lang="en-US" sz="2800" dirty="0"/>
              <a:t> </a:t>
            </a:r>
            <a:endParaRPr lang="en-US" sz="2800" dirty="0" smtClean="0">
              <a:solidFill>
                <a:schemeClr val="tx1">
                  <a:lumMod val="65000"/>
                  <a:lumOff val="35000"/>
                </a:schemeClr>
              </a:solidFill>
            </a:endParaRPr>
          </a:p>
          <a:p>
            <a:r>
              <a:rPr lang="en-US" sz="2800" u="sng" baseline="30000" dirty="0" smtClean="0">
                <a:hlinkClick r:id="rId2"/>
              </a:rPr>
              <a:t>1</a:t>
            </a:r>
            <a:r>
              <a:rPr lang="en-US" sz="2800" u="sng" dirty="0" smtClean="0">
                <a:hlinkClick r:id="rId2"/>
              </a:rPr>
              <a:t>nmukherjee</a:t>
            </a:r>
            <a:r>
              <a:rPr lang="en-US" sz="2800" u="sng" dirty="0">
                <a:hlinkClick r:id="rId2"/>
              </a:rPr>
              <a:t>@</a:t>
            </a:r>
            <a:r>
              <a:rPr lang="en-US" sz="2800" u="sng" dirty="0" smtClean="0">
                <a:hlinkClick r:id="rId2"/>
              </a:rPr>
              <a:t>dundee.ac.uk</a:t>
            </a:r>
            <a:r>
              <a:rPr lang="en-US" sz="2800" u="sng" dirty="0" smtClean="0"/>
              <a:t>; </a:t>
            </a:r>
            <a:r>
              <a:rPr lang="en-US" sz="2800" u="sng" baseline="30000" dirty="0" smtClean="0"/>
              <a:t>2</a:t>
            </a:r>
            <a:r>
              <a:rPr lang="en-US" sz="2800" u="sng" dirty="0" smtClean="0">
                <a:hlinkClick r:id="rId3"/>
              </a:rPr>
              <a:t>roufa</a:t>
            </a:r>
            <a:r>
              <a:rPr lang="en-US" sz="2800" u="sng" dirty="0">
                <a:hlinkClick r:id="rId3"/>
              </a:rPr>
              <a:t>@</a:t>
            </a:r>
            <a:r>
              <a:rPr lang="en-US" sz="2800" u="sng" dirty="0" smtClean="0">
                <a:hlinkClick r:id="rId3"/>
              </a:rPr>
              <a:t>bracu.ac.bd</a:t>
            </a:r>
            <a:r>
              <a:rPr lang="en-US" sz="2800" u="sng" dirty="0" smtClean="0"/>
              <a:t>; </a:t>
            </a:r>
            <a:r>
              <a:rPr lang="en-US" sz="2800" u="sng" baseline="30000" dirty="0" smtClean="0">
                <a:hlinkClick r:id="rId4"/>
              </a:rPr>
              <a:t>3</a:t>
            </a:r>
            <a:r>
              <a:rPr lang="en-US" sz="2800" u="sng" dirty="0" smtClean="0">
                <a:hlinkClick r:id="rId4"/>
              </a:rPr>
              <a:t>dfmoumita</a:t>
            </a:r>
            <a:r>
              <a:rPr lang="en-US" sz="2800" u="sng" dirty="0">
                <a:hlinkClick r:id="rId4"/>
              </a:rPr>
              <a:t>@</a:t>
            </a:r>
            <a:r>
              <a:rPr lang="en-US" sz="2800" u="sng" dirty="0" smtClean="0">
                <a:hlinkClick r:id="rId4"/>
              </a:rPr>
              <a:t>gmail.com</a:t>
            </a:r>
            <a:r>
              <a:rPr lang="en-US" sz="2800" u="sng" dirty="0" smtClean="0"/>
              <a:t>; </a:t>
            </a:r>
            <a:r>
              <a:rPr lang="en-US" sz="2800" u="sng" baseline="30000" dirty="0">
                <a:hlinkClick r:id="rId5"/>
              </a:rPr>
              <a:t>4</a:t>
            </a:r>
            <a:r>
              <a:rPr lang="en-US" sz="2800" u="sng" dirty="0" smtClean="0">
                <a:hlinkClick r:id="rId5"/>
              </a:rPr>
              <a:t>sajid@bracu.ac.bd</a:t>
            </a:r>
            <a:r>
              <a:rPr lang="en-US" sz="2800" u="sng" dirty="0" smtClean="0"/>
              <a:t>, </a:t>
            </a:r>
            <a:r>
              <a:rPr lang="en-US" sz="2800" u="sng" baseline="30000" dirty="0">
                <a:hlinkClick r:id="rId6"/>
              </a:rPr>
              <a:t>5</a:t>
            </a:r>
            <a:r>
              <a:rPr lang="en-US" sz="2800" u="sng" dirty="0" smtClean="0">
                <a:hlinkClick r:id="rId6"/>
              </a:rPr>
              <a:t>j.s.rowan</a:t>
            </a:r>
            <a:r>
              <a:rPr lang="en-US" sz="2800" u="sng" dirty="0">
                <a:hlinkClick r:id="rId6"/>
              </a:rPr>
              <a:t>@</a:t>
            </a:r>
            <a:r>
              <a:rPr lang="en-US" sz="2800" u="sng" dirty="0" smtClean="0">
                <a:hlinkClick r:id="rId6"/>
              </a:rPr>
              <a:t>dundee.ac.uk</a:t>
            </a:r>
            <a:r>
              <a:rPr lang="en-US" sz="2800" u="sng" dirty="0" smtClean="0"/>
              <a:t>; </a:t>
            </a:r>
            <a:r>
              <a:rPr lang="en-US" sz="2800" u="sng" baseline="30000" dirty="0"/>
              <a:t>6</a:t>
            </a:r>
            <a:r>
              <a:rPr lang="en-US" sz="2800" u="sng" dirty="0" smtClean="0">
                <a:hlinkClick r:id="rId7"/>
              </a:rPr>
              <a:t>nishat</a:t>
            </a:r>
            <a:r>
              <a:rPr lang="en-US" sz="2800" u="sng" dirty="0">
                <a:hlinkClick r:id="rId7"/>
              </a:rPr>
              <a:t>@bracu.ac.bd</a:t>
            </a:r>
            <a:endParaRPr lang="en-US" sz="2800" dirty="0">
              <a:solidFill>
                <a:schemeClr val="tx1">
                  <a:lumMod val="65000"/>
                  <a:lumOff val="35000"/>
                </a:schemeClr>
              </a:solidFill>
            </a:endParaRPr>
          </a:p>
        </p:txBody>
      </p:sp>
      <p:pic>
        <p:nvPicPr>
          <p:cNvPr id="12" name="Picture 173" descr="clognew"/>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63502" y="6083300"/>
            <a:ext cx="859682" cy="72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EEECE1">
                      <a:alpha val="74998"/>
                    </a:srgbClr>
                  </a:outerShdw>
                </a:effectLst>
              </a14:hiddenEffects>
            </a:ext>
          </a:extLst>
        </p:spPr>
      </p:pic>
      <p:pic>
        <p:nvPicPr>
          <p:cNvPr id="13" name="Picture 172" descr="powerpointCECHRbannerlogo"/>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2982126" y="6083300"/>
            <a:ext cx="3365028" cy="72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EEECE1">
                      <a:alpha val="74998"/>
                    </a:srgbClr>
                  </a:outerShdw>
                </a:effectLst>
              </a14:hiddenEffects>
            </a:ext>
          </a:extLst>
        </p:spPr>
      </p:pic>
      <p:pic>
        <p:nvPicPr>
          <p:cNvPr id="14" name="Picture 3"/>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8406095" y="6083300"/>
            <a:ext cx="676190"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414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descr="Screen Shot 2015-01-07 at 23.59.52.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231901" y="0"/>
            <a:ext cx="6671163" cy="6858000"/>
          </a:xfrm>
          <a:prstGeom prst="rect">
            <a:avLst/>
          </a:prstGeom>
        </p:spPr>
      </p:pic>
      <p:sp>
        <p:nvSpPr>
          <p:cNvPr id="6" name="Rectangle 5"/>
          <p:cNvSpPr/>
          <p:nvPr/>
        </p:nvSpPr>
        <p:spPr>
          <a:xfrm>
            <a:off x="7808209" y="5994743"/>
            <a:ext cx="1335797" cy="830997"/>
          </a:xfrm>
          <a:prstGeom prst="rect">
            <a:avLst/>
          </a:prstGeom>
        </p:spPr>
        <p:txBody>
          <a:bodyPr wrap="square">
            <a:spAutoFit/>
          </a:bodyPr>
          <a:lstStyle/>
          <a:p>
            <a:r>
              <a:rPr lang="en-US" sz="1600" dirty="0"/>
              <a:t>(The Nature Conservancy, 2009</a:t>
            </a:r>
          </a:p>
        </p:txBody>
      </p:sp>
    </p:spTree>
    <p:extLst>
      <p:ext uri="{BB962C8B-B14F-4D97-AF65-F5344CB8AC3E}">
        <p14:creationId xmlns:p14="http://schemas.microsoft.com/office/powerpoint/2010/main" val="40926282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731717"/>
            <a:ext cx="9144000" cy="1063041"/>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745196"/>
            <a:ext cx="8229600" cy="787236"/>
          </a:xfrm>
        </p:spPr>
        <p:txBody>
          <a:bodyPr>
            <a:normAutofit/>
          </a:bodyPr>
          <a:lstStyle/>
          <a:p>
            <a:r>
              <a:rPr lang="en-US" dirty="0" smtClean="0"/>
              <a:t>Background</a:t>
            </a:r>
            <a:endParaRPr lang="en-US" dirty="0"/>
          </a:p>
        </p:txBody>
      </p:sp>
      <p:sp>
        <p:nvSpPr>
          <p:cNvPr id="3" name="Content Placeholder 2"/>
          <p:cNvSpPr>
            <a:spLocks noGrp="1"/>
          </p:cNvSpPr>
          <p:nvPr>
            <p:ph idx="1"/>
          </p:nvPr>
        </p:nvSpPr>
        <p:spPr>
          <a:xfrm>
            <a:off x="457200" y="1988026"/>
            <a:ext cx="8229600" cy="4542088"/>
          </a:xfrm>
        </p:spPr>
        <p:txBody>
          <a:bodyPr>
            <a:normAutofit fontScale="85000" lnSpcReduction="10000"/>
          </a:bodyPr>
          <a:lstStyle/>
          <a:p>
            <a:pPr algn="just"/>
            <a:r>
              <a:rPr lang="en-US" dirty="0" smtClean="0"/>
              <a:t>Climate </a:t>
            </a:r>
            <a:r>
              <a:rPr lang="en-US" dirty="0"/>
              <a:t>change and variability is very likely to affect the seasonality characteristics of the surface water systems </a:t>
            </a:r>
            <a:r>
              <a:rPr lang="en-US" sz="2000" dirty="0"/>
              <a:t>(</a:t>
            </a:r>
            <a:r>
              <a:rPr lang="en-US" sz="2000" dirty="0" err="1" smtClean="0"/>
              <a:t>Settele</a:t>
            </a:r>
            <a:r>
              <a:rPr lang="en-US" sz="2000" dirty="0" smtClean="0"/>
              <a:t> et al., 2014; IPCC, AR5, WG2)</a:t>
            </a:r>
          </a:p>
          <a:p>
            <a:pPr algn="just"/>
            <a:r>
              <a:rPr lang="en-US" dirty="0" smtClean="0"/>
              <a:t>Changes </a:t>
            </a:r>
            <a:r>
              <a:rPr lang="en-US" dirty="0"/>
              <a:t>in the seasonality </a:t>
            </a:r>
            <a:r>
              <a:rPr lang="en-US" dirty="0" smtClean="0"/>
              <a:t>refer </a:t>
            </a:r>
            <a:r>
              <a:rPr lang="en-US" dirty="0"/>
              <a:t>to the early or late onset or recession of key hydrological norms and extremes, i.e., flood, drought, low flow etc.</a:t>
            </a:r>
            <a:r>
              <a:rPr lang="en-GB" dirty="0"/>
              <a:t> </a:t>
            </a:r>
            <a:endParaRPr lang="en-GB" dirty="0" smtClean="0"/>
          </a:p>
          <a:p>
            <a:pPr algn="just"/>
            <a:r>
              <a:rPr lang="en-US" dirty="0"/>
              <a:t>Change in the seasonality </a:t>
            </a:r>
            <a:r>
              <a:rPr lang="en-US" dirty="0" smtClean="0"/>
              <a:t>affects </a:t>
            </a:r>
            <a:r>
              <a:rPr lang="en-US" dirty="0"/>
              <a:t>the hydrological regime of aquatic ecosystem in the </a:t>
            </a:r>
            <a:r>
              <a:rPr lang="en-US" dirty="0" smtClean="0"/>
              <a:t>river </a:t>
            </a:r>
            <a:r>
              <a:rPr lang="en-US" sz="2000" dirty="0"/>
              <a:t>(Richter et al., 1996,1997,1998; Black et al., 2005)</a:t>
            </a:r>
          </a:p>
          <a:p>
            <a:pPr algn="just"/>
            <a:r>
              <a:rPr lang="en-US" dirty="0" smtClean="0"/>
              <a:t>Environmental </a:t>
            </a:r>
            <a:r>
              <a:rPr lang="en-US" dirty="0"/>
              <a:t>flow requirement is a proxy, which measures the dependency of ecosystem on the river </a:t>
            </a:r>
            <a:r>
              <a:rPr lang="en-US" sz="2000" dirty="0" smtClean="0"/>
              <a:t>(</a:t>
            </a:r>
            <a:r>
              <a:rPr lang="en-US" sz="2000" dirty="0" err="1"/>
              <a:t>Tharme</a:t>
            </a:r>
            <a:r>
              <a:rPr lang="en-US" sz="2000" dirty="0"/>
              <a:t>, 2003; </a:t>
            </a:r>
            <a:r>
              <a:rPr lang="en-US" sz="2000" dirty="0" err="1"/>
              <a:t>Poff</a:t>
            </a:r>
            <a:r>
              <a:rPr lang="en-US" sz="2000" dirty="0"/>
              <a:t> et al., 2010)</a:t>
            </a:r>
          </a:p>
        </p:txBody>
      </p:sp>
      <p:grpSp>
        <p:nvGrpSpPr>
          <p:cNvPr id="14" name="Group 13"/>
          <p:cNvGrpSpPr/>
          <p:nvPr/>
        </p:nvGrpSpPr>
        <p:grpSpPr>
          <a:xfrm>
            <a:off x="5647834" y="88900"/>
            <a:ext cx="3377061" cy="360000"/>
            <a:chOff x="5647834" y="88900"/>
            <a:chExt cx="3377061" cy="360000"/>
          </a:xfrm>
        </p:grpSpPr>
        <p:pic>
          <p:nvPicPr>
            <p:cNvPr id="15" name="Picture 173" descr="clognew"/>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647834" y="88900"/>
              <a:ext cx="429841" cy="36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EEECE1">
                        <a:alpha val="74998"/>
                      </a:srgbClr>
                    </a:outerShdw>
                  </a:effectLst>
                </a14:hiddenEffects>
              </a:ext>
            </a:extLst>
          </p:spPr>
        </p:pic>
        <p:pic>
          <p:nvPicPr>
            <p:cNvPr id="16" name="Picture 172" descr="powerpointCECHRbannerlogo"/>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540981" y="88900"/>
              <a:ext cx="1682514" cy="36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EEECE1">
                        <a:alpha val="74998"/>
                      </a:srgbClr>
                    </a:outerShdw>
                  </a:effectLst>
                </a14:hiddenEffects>
              </a:ext>
            </a:extLst>
          </p:spPr>
        </p:pic>
        <p:pic>
          <p:nvPicPr>
            <p:cNvPr id="17" name="Picture 3"/>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686800" y="88900"/>
              <a:ext cx="338095"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3885979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descr="Screen Shot 2015-01-08 at 00.00.15.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739901" y="0"/>
            <a:ext cx="5662054" cy="6858000"/>
          </a:xfrm>
          <a:prstGeom prst="rect">
            <a:avLst/>
          </a:prstGeom>
        </p:spPr>
      </p:pic>
      <p:sp>
        <p:nvSpPr>
          <p:cNvPr id="3" name="Action Button: Back or Previous 2">
            <a:hlinkClick r:id="rId3" action="ppaction://hlinksldjump" highlightClick="1"/>
          </p:cNvPr>
          <p:cNvSpPr/>
          <p:nvPr/>
        </p:nvSpPr>
        <p:spPr>
          <a:xfrm>
            <a:off x="7924800" y="5981700"/>
            <a:ext cx="736600" cy="63500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6" y="5995080"/>
            <a:ext cx="1335797" cy="830997"/>
          </a:xfrm>
          <a:prstGeom prst="rect">
            <a:avLst/>
          </a:prstGeom>
        </p:spPr>
        <p:txBody>
          <a:bodyPr wrap="square">
            <a:spAutoFit/>
          </a:bodyPr>
          <a:lstStyle/>
          <a:p>
            <a:r>
              <a:rPr lang="en-US" sz="1600" dirty="0"/>
              <a:t>(The Nature Conservancy, 2009</a:t>
            </a:r>
          </a:p>
        </p:txBody>
      </p:sp>
    </p:spTree>
    <p:extLst>
      <p:ext uri="{BB962C8B-B14F-4D97-AF65-F5344CB8AC3E}">
        <p14:creationId xmlns:p14="http://schemas.microsoft.com/office/powerpoint/2010/main" val="22730458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descr="Screen Shot 2015-01-08 at 00.03.33.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36600" y="381000"/>
            <a:ext cx="7658100" cy="6083300"/>
          </a:xfrm>
          <a:prstGeom prst="rect">
            <a:avLst/>
          </a:prstGeom>
        </p:spPr>
      </p:pic>
      <p:sp>
        <p:nvSpPr>
          <p:cNvPr id="4" name="Rectangle 3"/>
          <p:cNvSpPr/>
          <p:nvPr/>
        </p:nvSpPr>
        <p:spPr>
          <a:xfrm>
            <a:off x="6324605" y="6523791"/>
            <a:ext cx="2819401" cy="338554"/>
          </a:xfrm>
          <a:prstGeom prst="rect">
            <a:avLst/>
          </a:prstGeom>
        </p:spPr>
        <p:txBody>
          <a:bodyPr wrap="square">
            <a:spAutoFit/>
          </a:bodyPr>
          <a:lstStyle/>
          <a:p>
            <a:r>
              <a:rPr lang="en-US" sz="1600" dirty="0"/>
              <a:t>(The Nature Conservancy, 2009</a:t>
            </a:r>
          </a:p>
        </p:txBody>
      </p:sp>
    </p:spTree>
    <p:extLst>
      <p:ext uri="{BB962C8B-B14F-4D97-AF65-F5344CB8AC3E}">
        <p14:creationId xmlns:p14="http://schemas.microsoft.com/office/powerpoint/2010/main" val="32638955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descr="Screen Shot 2015-01-08 at 00.04.29.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49301" y="88900"/>
            <a:ext cx="7632700" cy="6667500"/>
          </a:xfrm>
          <a:prstGeom prst="rect">
            <a:avLst/>
          </a:prstGeom>
        </p:spPr>
      </p:pic>
      <p:sp>
        <p:nvSpPr>
          <p:cNvPr id="3" name="Rectangle 2"/>
          <p:cNvSpPr/>
          <p:nvPr/>
        </p:nvSpPr>
        <p:spPr>
          <a:xfrm>
            <a:off x="6045205" y="6371391"/>
            <a:ext cx="2819401" cy="338554"/>
          </a:xfrm>
          <a:prstGeom prst="rect">
            <a:avLst/>
          </a:prstGeom>
        </p:spPr>
        <p:txBody>
          <a:bodyPr wrap="square">
            <a:spAutoFit/>
          </a:bodyPr>
          <a:lstStyle/>
          <a:p>
            <a:r>
              <a:rPr lang="en-US" sz="1600" dirty="0"/>
              <a:t>(The Nature Conservancy, 2009</a:t>
            </a:r>
          </a:p>
        </p:txBody>
      </p:sp>
    </p:spTree>
    <p:extLst>
      <p:ext uri="{BB962C8B-B14F-4D97-AF65-F5344CB8AC3E}">
        <p14:creationId xmlns:p14="http://schemas.microsoft.com/office/powerpoint/2010/main" val="25726548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descr="Screen Shot 2015-01-08 at 00.04.58.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49301" y="1066800"/>
            <a:ext cx="7632700" cy="4711700"/>
          </a:xfrm>
          <a:prstGeom prst="rect">
            <a:avLst/>
          </a:prstGeom>
        </p:spPr>
      </p:pic>
      <p:sp>
        <p:nvSpPr>
          <p:cNvPr id="3" name="Action Button: Back or Previous 2">
            <a:hlinkClick r:id="rId3" action="ppaction://hlinksldjump" highlightClick="1"/>
          </p:cNvPr>
          <p:cNvSpPr/>
          <p:nvPr/>
        </p:nvSpPr>
        <p:spPr>
          <a:xfrm>
            <a:off x="8255001" y="5981700"/>
            <a:ext cx="736600" cy="63500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2870205" y="5981700"/>
            <a:ext cx="2819401" cy="338554"/>
          </a:xfrm>
          <a:prstGeom prst="rect">
            <a:avLst/>
          </a:prstGeom>
        </p:spPr>
        <p:txBody>
          <a:bodyPr wrap="square">
            <a:spAutoFit/>
          </a:bodyPr>
          <a:lstStyle/>
          <a:p>
            <a:r>
              <a:rPr lang="en-US" sz="1600" dirty="0"/>
              <a:t>(The Nature Conservancy, 2009</a:t>
            </a:r>
          </a:p>
        </p:txBody>
      </p:sp>
    </p:spTree>
    <p:extLst>
      <p:ext uri="{BB962C8B-B14F-4D97-AF65-F5344CB8AC3E}">
        <p14:creationId xmlns:p14="http://schemas.microsoft.com/office/powerpoint/2010/main" val="33064149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731717"/>
            <a:ext cx="9144000" cy="1063041"/>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745196"/>
            <a:ext cx="8229600" cy="787236"/>
          </a:xfrm>
        </p:spPr>
        <p:txBody>
          <a:bodyPr>
            <a:normAutofit/>
          </a:bodyPr>
          <a:lstStyle/>
          <a:p>
            <a:r>
              <a:rPr lang="en-US" dirty="0" smtClean="0"/>
              <a:t>Research questions</a:t>
            </a:r>
            <a:endParaRPr lang="en-US" dirty="0"/>
          </a:p>
        </p:txBody>
      </p:sp>
      <p:sp>
        <p:nvSpPr>
          <p:cNvPr id="3" name="Content Placeholder 2"/>
          <p:cNvSpPr>
            <a:spLocks noGrp="1"/>
          </p:cNvSpPr>
          <p:nvPr>
            <p:ph idx="1"/>
          </p:nvPr>
        </p:nvSpPr>
        <p:spPr>
          <a:xfrm>
            <a:off x="457200" y="1988026"/>
            <a:ext cx="8229600" cy="4542088"/>
          </a:xfrm>
        </p:spPr>
        <p:txBody>
          <a:bodyPr>
            <a:normAutofit/>
          </a:bodyPr>
          <a:lstStyle/>
          <a:p>
            <a:pPr algn="just"/>
            <a:r>
              <a:rPr lang="en-US" dirty="0"/>
              <a:t>Principle research question for this study </a:t>
            </a:r>
            <a:r>
              <a:rPr lang="en-US" dirty="0" smtClean="0"/>
              <a:t>is: </a:t>
            </a:r>
            <a:r>
              <a:rPr lang="en-US" dirty="0"/>
              <a:t>how the changes in the </a:t>
            </a:r>
            <a:r>
              <a:rPr lang="en-US" dirty="0">
                <a:solidFill>
                  <a:srgbClr val="FF0000"/>
                </a:solidFill>
              </a:rPr>
              <a:t>seasonality</a:t>
            </a:r>
            <a:r>
              <a:rPr lang="en-US" dirty="0"/>
              <a:t> of </a:t>
            </a:r>
            <a:r>
              <a:rPr lang="en-US" dirty="0" smtClean="0"/>
              <a:t>flow resulting </a:t>
            </a:r>
            <a:r>
              <a:rPr lang="en-US" dirty="0"/>
              <a:t>from </a:t>
            </a:r>
            <a:r>
              <a:rPr lang="en-US" dirty="0">
                <a:solidFill>
                  <a:srgbClr val="FF0000"/>
                </a:solidFill>
              </a:rPr>
              <a:t>climate change and variability</a:t>
            </a:r>
            <a:r>
              <a:rPr lang="en-US" dirty="0"/>
              <a:t> influence </a:t>
            </a:r>
            <a:r>
              <a:rPr lang="en-US" dirty="0" smtClean="0"/>
              <a:t>the </a:t>
            </a:r>
            <a:r>
              <a:rPr lang="en-US" dirty="0" smtClean="0">
                <a:solidFill>
                  <a:srgbClr val="FF0000"/>
                </a:solidFill>
              </a:rPr>
              <a:t>environmental flow </a:t>
            </a:r>
            <a:r>
              <a:rPr lang="en-US" dirty="0" smtClean="0"/>
              <a:t>regime? </a:t>
            </a:r>
          </a:p>
        </p:txBody>
      </p:sp>
      <p:grpSp>
        <p:nvGrpSpPr>
          <p:cNvPr id="14" name="Group 13"/>
          <p:cNvGrpSpPr/>
          <p:nvPr/>
        </p:nvGrpSpPr>
        <p:grpSpPr>
          <a:xfrm>
            <a:off x="5647834" y="88900"/>
            <a:ext cx="3377061" cy="360000"/>
            <a:chOff x="5647834" y="88900"/>
            <a:chExt cx="3377061" cy="360000"/>
          </a:xfrm>
        </p:grpSpPr>
        <p:pic>
          <p:nvPicPr>
            <p:cNvPr id="15" name="Picture 173" descr="clognew"/>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647834" y="88900"/>
              <a:ext cx="429841" cy="36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EEECE1">
                        <a:alpha val="74998"/>
                      </a:srgbClr>
                    </a:outerShdw>
                  </a:effectLst>
                </a14:hiddenEffects>
              </a:ext>
            </a:extLst>
          </p:spPr>
        </p:pic>
        <p:pic>
          <p:nvPicPr>
            <p:cNvPr id="16" name="Picture 172" descr="powerpointCECHRbannerlogo"/>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540981" y="88900"/>
              <a:ext cx="1682514" cy="36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EEECE1">
                        <a:alpha val="74998"/>
                      </a:srgbClr>
                    </a:outerShdw>
                  </a:effectLst>
                </a14:hiddenEffects>
              </a:ext>
            </a:extLst>
          </p:spPr>
        </p:pic>
        <p:pic>
          <p:nvPicPr>
            <p:cNvPr id="17" name="Picture 3"/>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686800" y="88900"/>
              <a:ext cx="338095"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0266087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731717"/>
            <a:ext cx="9144000" cy="1063041"/>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655638"/>
            <a:ext cx="8229600" cy="1143000"/>
          </a:xfrm>
        </p:spPr>
        <p:txBody>
          <a:bodyPr>
            <a:normAutofit/>
          </a:bodyPr>
          <a:lstStyle/>
          <a:p>
            <a:pPr algn="l"/>
            <a:r>
              <a:rPr lang="en-US" dirty="0" smtClean="0"/>
              <a:t>Methodology</a:t>
            </a:r>
            <a:endParaRPr lang="en-US" dirty="0"/>
          </a:p>
        </p:txBody>
      </p:sp>
      <p:sp>
        <p:nvSpPr>
          <p:cNvPr id="3" name="Content Placeholder 2"/>
          <p:cNvSpPr>
            <a:spLocks noGrp="1"/>
          </p:cNvSpPr>
          <p:nvPr>
            <p:ph sz="half" idx="2"/>
          </p:nvPr>
        </p:nvSpPr>
        <p:spPr>
          <a:xfrm>
            <a:off x="0" y="1798638"/>
            <a:ext cx="4648200" cy="5059362"/>
          </a:xfrm>
        </p:spPr>
        <p:txBody>
          <a:bodyPr>
            <a:normAutofit fontScale="77500" lnSpcReduction="20000"/>
          </a:bodyPr>
          <a:lstStyle/>
          <a:p>
            <a:pPr algn="just"/>
            <a:r>
              <a:rPr lang="en-US" dirty="0" smtClean="0"/>
              <a:t>Non-tidal river discharge data were collected from BWDB and WARPO</a:t>
            </a:r>
          </a:p>
          <a:p>
            <a:pPr algn="just"/>
            <a:r>
              <a:rPr lang="en-US" dirty="0" smtClean="0"/>
              <a:t>A total of 42 stations were selected among 167 stations for country wide assessment, based on:</a:t>
            </a:r>
          </a:p>
          <a:p>
            <a:pPr lvl="1" algn="just"/>
            <a:r>
              <a:rPr lang="en-US" dirty="0"/>
              <a:t>a</a:t>
            </a:r>
            <a:r>
              <a:rPr lang="en-US" dirty="0" smtClean="0"/>
              <a:t>t least have 60% data availability between the period 1975-2005</a:t>
            </a:r>
          </a:p>
          <a:p>
            <a:pPr algn="just"/>
            <a:r>
              <a:rPr lang="en-US" dirty="0" smtClean="0"/>
              <a:t>Homogeneity of the time series were tested and missing time series were in-filled using double mass analysis and interpolation</a:t>
            </a:r>
          </a:p>
          <a:p>
            <a:pPr algn="just"/>
            <a:r>
              <a:rPr lang="en-US" dirty="0" smtClean="0"/>
              <a:t>Four cases were selected for critical ecosystem study</a:t>
            </a:r>
          </a:p>
          <a:p>
            <a:pPr lvl="1" algn="just"/>
            <a:r>
              <a:rPr lang="en-US" dirty="0" err="1" smtClean="0"/>
              <a:t>Halda</a:t>
            </a:r>
            <a:r>
              <a:rPr lang="en-US" dirty="0" smtClean="0"/>
              <a:t> river: A major carp fish breeding ground</a:t>
            </a:r>
          </a:p>
          <a:p>
            <a:pPr lvl="1" algn="just"/>
            <a:r>
              <a:rPr lang="en-US" dirty="0" err="1" smtClean="0"/>
              <a:t>Bangali</a:t>
            </a:r>
            <a:r>
              <a:rPr lang="en-US" dirty="0" smtClean="0"/>
              <a:t> river: Breeding ground of nearly extinct fish species (Kali </a:t>
            </a:r>
            <a:r>
              <a:rPr lang="en-US" dirty="0" err="1" smtClean="0"/>
              <a:t>Baoush</a:t>
            </a:r>
            <a:r>
              <a:rPr lang="en-US" dirty="0" smtClean="0"/>
              <a:t>)</a:t>
            </a:r>
          </a:p>
          <a:p>
            <a:pPr lvl="1" algn="just"/>
            <a:r>
              <a:rPr lang="en-US" dirty="0" smtClean="0"/>
              <a:t>Ganges river: migration route of </a:t>
            </a:r>
            <a:r>
              <a:rPr lang="en-US" dirty="0" err="1"/>
              <a:t>H</a:t>
            </a:r>
            <a:r>
              <a:rPr lang="en-US" dirty="0" err="1" smtClean="0"/>
              <a:t>ilsha</a:t>
            </a:r>
            <a:r>
              <a:rPr lang="en-US" dirty="0" smtClean="0"/>
              <a:t> fish and lifeline for </a:t>
            </a:r>
            <a:r>
              <a:rPr lang="en-US" dirty="0" err="1" smtClean="0"/>
              <a:t>Sundarban</a:t>
            </a:r>
            <a:endParaRPr lang="en-US" dirty="0" smtClean="0"/>
          </a:p>
          <a:p>
            <a:pPr lvl="1" algn="just"/>
            <a:r>
              <a:rPr lang="en-US" dirty="0" smtClean="0"/>
              <a:t>Sari </a:t>
            </a:r>
            <a:r>
              <a:rPr lang="en-US" dirty="0" err="1" smtClean="0"/>
              <a:t>Gowain</a:t>
            </a:r>
            <a:r>
              <a:rPr lang="en-US" dirty="0"/>
              <a:t> </a:t>
            </a:r>
            <a:r>
              <a:rPr lang="en-US" dirty="0" smtClean="0"/>
              <a:t>: Wetland ecosystem and agriculture</a:t>
            </a:r>
            <a:endParaRPr lang="en-US" dirty="0"/>
          </a:p>
        </p:txBody>
      </p:sp>
      <p:grpSp>
        <p:nvGrpSpPr>
          <p:cNvPr id="14" name="Group 13"/>
          <p:cNvGrpSpPr/>
          <p:nvPr/>
        </p:nvGrpSpPr>
        <p:grpSpPr>
          <a:xfrm>
            <a:off x="5647834" y="88900"/>
            <a:ext cx="3377061" cy="360000"/>
            <a:chOff x="5647834" y="88900"/>
            <a:chExt cx="3377061" cy="360000"/>
          </a:xfrm>
        </p:grpSpPr>
        <p:pic>
          <p:nvPicPr>
            <p:cNvPr id="15" name="Picture 173" descr="clognew"/>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647834" y="88900"/>
              <a:ext cx="429841" cy="36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EEECE1">
                        <a:alpha val="74998"/>
                      </a:srgbClr>
                    </a:outerShdw>
                  </a:effectLst>
                </a14:hiddenEffects>
              </a:ext>
            </a:extLst>
          </p:spPr>
        </p:pic>
        <p:pic>
          <p:nvPicPr>
            <p:cNvPr id="16" name="Picture 172" descr="powerpointCECHRbannerlogo"/>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540981" y="88900"/>
              <a:ext cx="1682514" cy="36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EEECE1">
                        <a:alpha val="74998"/>
                      </a:srgbClr>
                    </a:outerShdw>
                  </a:effectLst>
                </a14:hiddenEffects>
              </a:ext>
            </a:extLst>
          </p:spPr>
        </p:pic>
        <p:pic>
          <p:nvPicPr>
            <p:cNvPr id="17" name="Picture 3"/>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686800" y="88900"/>
              <a:ext cx="338095"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Picture 6" descr="Gobeshona_SArea3.jp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711700" y="557434"/>
            <a:ext cx="4454034" cy="6300566"/>
          </a:xfrm>
          <a:prstGeom prst="rect">
            <a:avLst/>
          </a:prstGeom>
        </p:spPr>
      </p:pic>
    </p:spTree>
    <p:extLst>
      <p:ext uri="{BB962C8B-B14F-4D97-AF65-F5344CB8AC3E}">
        <p14:creationId xmlns:p14="http://schemas.microsoft.com/office/powerpoint/2010/main" val="36711723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731717"/>
            <a:ext cx="9144000" cy="1063041"/>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757238"/>
            <a:ext cx="8229600" cy="1143000"/>
          </a:xfrm>
        </p:spPr>
        <p:txBody>
          <a:bodyPr>
            <a:normAutofit/>
          </a:bodyPr>
          <a:lstStyle/>
          <a:p>
            <a:r>
              <a:rPr lang="en-US" dirty="0" smtClean="0"/>
              <a:t>Methodology</a:t>
            </a:r>
            <a:endParaRPr lang="en-US" dirty="0"/>
          </a:p>
        </p:txBody>
      </p:sp>
      <p:sp>
        <p:nvSpPr>
          <p:cNvPr id="3" name="Content Placeholder 2"/>
          <p:cNvSpPr>
            <a:spLocks noGrp="1"/>
          </p:cNvSpPr>
          <p:nvPr>
            <p:ph idx="1"/>
          </p:nvPr>
        </p:nvSpPr>
        <p:spPr>
          <a:xfrm>
            <a:off x="457200" y="1778004"/>
            <a:ext cx="8229600" cy="4525963"/>
          </a:xfrm>
          <a:ln>
            <a:solidFill>
              <a:srgbClr val="0000FF"/>
            </a:solidFill>
          </a:ln>
        </p:spPr>
        <p:txBody>
          <a:bodyPr>
            <a:normAutofit fontScale="92500" lnSpcReduction="10000"/>
          </a:bodyPr>
          <a:lstStyle/>
          <a:p>
            <a:pPr marL="0" indent="0" algn="ctr">
              <a:buNone/>
            </a:pPr>
            <a:r>
              <a:rPr lang="en-US" dirty="0" smtClean="0"/>
              <a:t> Indicators for Hydrologic Alteration (IHA), the Range of Variability Approach (RVA)</a:t>
            </a:r>
            <a:r>
              <a:rPr lang="en-US" dirty="0"/>
              <a:t>,  the Environmental Flow </a:t>
            </a:r>
            <a:r>
              <a:rPr lang="en-US" dirty="0" smtClean="0"/>
              <a:t>Components (EFC)</a:t>
            </a:r>
          </a:p>
          <a:p>
            <a:pPr marL="0" indent="0" algn="ctr">
              <a:buNone/>
            </a:pPr>
            <a:r>
              <a:rPr lang="en-US" sz="2000" dirty="0" smtClean="0"/>
              <a:t>(The Nature Conservancy, 2009; </a:t>
            </a:r>
            <a:r>
              <a:rPr lang="en-US" sz="2000" dirty="0"/>
              <a:t>Richter et al., </a:t>
            </a:r>
            <a:r>
              <a:rPr lang="en-US" sz="2000" dirty="0" smtClean="0"/>
              <a:t>1996,1997,1998)</a:t>
            </a:r>
          </a:p>
          <a:p>
            <a:pPr algn="just"/>
            <a:r>
              <a:rPr lang="en-US" sz="2000" dirty="0"/>
              <a:t>A computer aided tool IHA was used for calculating a total of 67 statistical </a:t>
            </a:r>
            <a:r>
              <a:rPr lang="en-US" sz="2000" dirty="0" smtClean="0"/>
              <a:t>parameters, subdivided </a:t>
            </a:r>
            <a:r>
              <a:rPr lang="en-US" sz="2000" dirty="0"/>
              <a:t>into 2 groups: 33 IHA Parameters, and 34 EFC </a:t>
            </a:r>
            <a:r>
              <a:rPr lang="en-US" sz="2000" dirty="0" smtClean="0"/>
              <a:t>Parameters</a:t>
            </a:r>
          </a:p>
          <a:p>
            <a:pPr algn="just"/>
            <a:r>
              <a:rPr lang="en-US" sz="2000" dirty="0" smtClean="0">
                <a:hlinkClick r:id="rId3" action="ppaction://hlinksldjump"/>
              </a:rPr>
              <a:t>IHA indicators</a:t>
            </a:r>
            <a:r>
              <a:rPr lang="en-US" sz="2000" dirty="0" smtClean="0"/>
              <a:t> broadly covered under five thematic areas: monthly flow magnitude, magnitude of annual extremes, timing of annual extremes, high and low flow conditions, rate and frequency of water condition changes</a:t>
            </a:r>
          </a:p>
          <a:p>
            <a:pPr algn="just"/>
            <a:r>
              <a:rPr lang="en-US" sz="2000" dirty="0" smtClean="0">
                <a:hlinkClick r:id="rId4" action="ppaction://hlinksldjump"/>
              </a:rPr>
              <a:t>EFC indicators</a:t>
            </a:r>
            <a:r>
              <a:rPr lang="en-US" sz="2000" dirty="0" smtClean="0"/>
              <a:t> were mostly event based: magnitude, duration and timing of monthly low flow, extreme low flows, high flow pulses, small floods and large floods</a:t>
            </a:r>
            <a:endParaRPr lang="en-US" sz="2000" dirty="0"/>
          </a:p>
          <a:p>
            <a:pPr algn="just"/>
            <a:endParaRPr lang="en-US" sz="2000" dirty="0" smtClean="0"/>
          </a:p>
          <a:p>
            <a:pPr marL="0" indent="0" algn="just">
              <a:buNone/>
            </a:pPr>
            <a:endParaRPr lang="en-US" sz="2000" dirty="0" smtClean="0"/>
          </a:p>
          <a:p>
            <a:pPr marL="0" indent="0" algn="just">
              <a:buNone/>
            </a:pPr>
            <a:endParaRPr lang="en-US" dirty="0"/>
          </a:p>
        </p:txBody>
      </p:sp>
      <p:grpSp>
        <p:nvGrpSpPr>
          <p:cNvPr id="14" name="Group 13"/>
          <p:cNvGrpSpPr/>
          <p:nvPr/>
        </p:nvGrpSpPr>
        <p:grpSpPr>
          <a:xfrm>
            <a:off x="5647834" y="88900"/>
            <a:ext cx="3377061" cy="360000"/>
            <a:chOff x="5647834" y="88900"/>
            <a:chExt cx="3377061" cy="360000"/>
          </a:xfrm>
        </p:grpSpPr>
        <p:pic>
          <p:nvPicPr>
            <p:cNvPr id="15" name="Picture 173" descr="clognew"/>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647834" y="88900"/>
              <a:ext cx="429841" cy="36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EEECE1">
                        <a:alpha val="74998"/>
                      </a:srgbClr>
                    </a:outerShdw>
                  </a:effectLst>
                </a14:hiddenEffects>
              </a:ext>
            </a:extLst>
          </p:spPr>
        </p:pic>
        <p:pic>
          <p:nvPicPr>
            <p:cNvPr id="16" name="Picture 172" descr="powerpointCECHRbannerlogo"/>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540981" y="88900"/>
              <a:ext cx="1682514" cy="36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EEECE1">
                        <a:alpha val="74998"/>
                      </a:srgbClr>
                    </a:outerShdw>
                  </a:effectLst>
                </a14:hiddenEffects>
              </a:ext>
            </a:extLst>
          </p:spPr>
        </p:pic>
        <p:pic>
          <p:nvPicPr>
            <p:cNvPr id="17" name="Picture 3"/>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8686800" y="88900"/>
              <a:ext cx="338095"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5624068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22313" y="2906713"/>
            <a:ext cx="7772400" cy="1500187"/>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4"/>
          <p:cNvSpPr>
            <a:spLocks noGrp="1"/>
          </p:cNvSpPr>
          <p:nvPr>
            <p:ph type="body" idx="1"/>
          </p:nvPr>
        </p:nvSpPr>
        <p:spPr/>
        <p:txBody>
          <a:bodyPr/>
          <a:lstStyle/>
          <a:p>
            <a:r>
              <a:rPr lang="en-US" sz="4000" b="1" cap="all" dirty="0">
                <a:solidFill>
                  <a:prstClr val="black"/>
                </a:solidFill>
                <a:ea typeface="+mj-ea"/>
                <a:cs typeface="+mj-cs"/>
              </a:rPr>
              <a:t>Results: Case Studies</a:t>
            </a:r>
            <a:endParaRPr lang="en-US" dirty="0"/>
          </a:p>
        </p:txBody>
      </p:sp>
      <p:grpSp>
        <p:nvGrpSpPr>
          <p:cNvPr id="14" name="Group 13"/>
          <p:cNvGrpSpPr/>
          <p:nvPr/>
        </p:nvGrpSpPr>
        <p:grpSpPr>
          <a:xfrm>
            <a:off x="5647834" y="88900"/>
            <a:ext cx="3377061" cy="360000"/>
            <a:chOff x="5647834" y="88900"/>
            <a:chExt cx="3377061" cy="360000"/>
          </a:xfrm>
        </p:grpSpPr>
        <p:pic>
          <p:nvPicPr>
            <p:cNvPr id="15" name="Picture 173" descr="clognew"/>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647834" y="88900"/>
              <a:ext cx="429841" cy="36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EEECE1">
                        <a:alpha val="74998"/>
                      </a:srgbClr>
                    </a:outerShdw>
                  </a:effectLst>
                </a14:hiddenEffects>
              </a:ext>
            </a:extLst>
          </p:spPr>
        </p:pic>
        <p:pic>
          <p:nvPicPr>
            <p:cNvPr id="16" name="Picture 172" descr="powerpointCECHRbannerlogo"/>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540981" y="88900"/>
              <a:ext cx="1682514" cy="36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EEECE1">
                        <a:alpha val="74998"/>
                      </a:srgbClr>
                    </a:outerShdw>
                  </a:effectLst>
                </a14:hiddenEffects>
              </a:ext>
            </a:extLst>
          </p:spPr>
        </p:pic>
        <p:pic>
          <p:nvPicPr>
            <p:cNvPr id="17" name="Picture 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686800" y="88900"/>
              <a:ext cx="338095"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8029729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ndex_Halda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32700" y="0"/>
            <a:ext cx="2290440" cy="3240000"/>
          </a:xfrm>
          <a:prstGeom prst="rect">
            <a:avLst/>
          </a:prstGeom>
        </p:spPr>
      </p:pic>
      <p:pic>
        <p:nvPicPr>
          <p:cNvPr id="3" name="Picture 2" descr="Index_Padma_LMegna_SBan2.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95902" y="0"/>
            <a:ext cx="2290441" cy="3240000"/>
          </a:xfrm>
          <a:prstGeom prst="rect">
            <a:avLst/>
          </a:prstGeom>
        </p:spPr>
      </p:pic>
      <p:pic>
        <p:nvPicPr>
          <p:cNvPr id="4" name="Picture 3" descr="Index_Bangali.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95902" y="3517900"/>
            <a:ext cx="2290441" cy="3240000"/>
          </a:xfrm>
          <a:prstGeom prst="rect">
            <a:avLst/>
          </a:prstGeom>
        </p:spPr>
      </p:pic>
      <p:sp>
        <p:nvSpPr>
          <p:cNvPr id="8" name="Rectangle 7"/>
          <p:cNvSpPr/>
          <p:nvPr/>
        </p:nvSpPr>
        <p:spPr>
          <a:xfrm>
            <a:off x="0" y="0"/>
            <a:ext cx="3975100" cy="2006600"/>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spcBef>
                <a:spcPct val="20000"/>
              </a:spcBef>
            </a:pPr>
            <a:r>
              <a:rPr lang="en-US" sz="4000" b="1" cap="all" dirty="0" smtClean="0">
                <a:solidFill>
                  <a:prstClr val="black"/>
                </a:solidFill>
              </a:rPr>
              <a:t>Case Studies</a:t>
            </a:r>
            <a:endParaRPr lang="en-US" sz="2000" dirty="0">
              <a:solidFill>
                <a:prstClr val="black">
                  <a:tint val="75000"/>
                </a:prstClr>
              </a:solidFill>
            </a:endParaRPr>
          </a:p>
        </p:txBody>
      </p:sp>
      <p:pic>
        <p:nvPicPr>
          <p:cNvPr id="9" name="Picture 8" descr="Index_Sari_Gowain.jp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632700" y="3517900"/>
            <a:ext cx="2290440" cy="3240000"/>
          </a:xfrm>
          <a:prstGeom prst="rect">
            <a:avLst/>
          </a:prstGeom>
        </p:spPr>
      </p:pic>
      <p:pic>
        <p:nvPicPr>
          <p:cNvPr id="5" name="Picture 4"/>
          <p:cNvPicPr>
            <a:picLocks noChangeAspect="1"/>
          </p:cNvPicPr>
          <p:nvPr/>
        </p:nvPicPr>
        <p:blipFill>
          <a:blip r:embed="rId7"/>
          <a:stretch>
            <a:fillRect/>
          </a:stretch>
        </p:blipFill>
        <p:spPr>
          <a:xfrm>
            <a:off x="59269" y="2297067"/>
            <a:ext cx="4220633" cy="2050022"/>
          </a:xfrm>
          <a:prstGeom prst="rect">
            <a:avLst/>
          </a:prstGeom>
        </p:spPr>
      </p:pic>
    </p:spTree>
    <p:extLst>
      <p:ext uri="{BB962C8B-B14F-4D97-AF65-F5344CB8AC3E}">
        <p14:creationId xmlns:p14="http://schemas.microsoft.com/office/powerpoint/2010/main" val="31550722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1150" y="1082586"/>
            <a:ext cx="8477250" cy="1175154"/>
          </a:xfrm>
        </p:spPr>
        <p:txBody>
          <a:bodyPr>
            <a:noAutofit/>
          </a:bodyPr>
          <a:lstStyle/>
          <a:p>
            <a:r>
              <a:rPr lang="en-US" sz="1600" dirty="0" err="1" smtClean="0">
                <a:hlinkClick r:id="rId2" action="ppaction://hlinksldjump"/>
              </a:rPr>
              <a:t>Halda</a:t>
            </a:r>
            <a:r>
              <a:rPr lang="en-US" sz="1600" dirty="0" smtClean="0">
                <a:hlinkClick r:id="rId2" action="ppaction://hlinksldjump"/>
              </a:rPr>
              <a:t> river</a:t>
            </a:r>
            <a:r>
              <a:rPr lang="en-US" sz="1600" dirty="0" smtClean="0"/>
              <a:t> is the spawning ground of three valuable species of major carps: </a:t>
            </a:r>
            <a:r>
              <a:rPr lang="en-US" sz="1600" i="1" dirty="0" err="1" smtClean="0"/>
              <a:t>Catla</a:t>
            </a:r>
            <a:r>
              <a:rPr lang="en-US" sz="1600" i="1" dirty="0" smtClean="0"/>
              <a:t> </a:t>
            </a:r>
            <a:r>
              <a:rPr lang="en-US" sz="1600" i="1" dirty="0" err="1" smtClean="0"/>
              <a:t>catla</a:t>
            </a:r>
            <a:r>
              <a:rPr lang="en-US" sz="1600" i="1" dirty="0" smtClean="0"/>
              <a:t>, </a:t>
            </a:r>
            <a:r>
              <a:rPr lang="en-US" sz="1600" i="1" dirty="0" err="1" smtClean="0"/>
              <a:t>Labeo</a:t>
            </a:r>
            <a:r>
              <a:rPr lang="en-US" sz="1600" i="1" dirty="0" smtClean="0"/>
              <a:t> </a:t>
            </a:r>
            <a:r>
              <a:rPr lang="en-US" sz="1600" i="1" dirty="0" err="1" smtClean="0"/>
              <a:t>rohita</a:t>
            </a:r>
            <a:r>
              <a:rPr lang="en-US" sz="1600" dirty="0" smtClean="0"/>
              <a:t> and </a:t>
            </a:r>
            <a:r>
              <a:rPr lang="en-US" sz="1600" i="1" dirty="0" err="1" smtClean="0"/>
              <a:t>Cirrhinus</a:t>
            </a:r>
            <a:r>
              <a:rPr lang="en-US" sz="1600" i="1" dirty="0" smtClean="0"/>
              <a:t> </a:t>
            </a:r>
            <a:r>
              <a:rPr lang="en-US" sz="1600" i="1" dirty="0" err="1" smtClean="0"/>
              <a:t>mrigala</a:t>
            </a:r>
            <a:endParaRPr lang="en-US" sz="1600" dirty="0" smtClean="0">
              <a:solidFill>
                <a:srgbClr val="FF0000"/>
              </a:solidFill>
            </a:endParaRPr>
          </a:p>
          <a:p>
            <a:r>
              <a:rPr lang="en-US" sz="1600" dirty="0" err="1" smtClean="0">
                <a:hlinkClick r:id="" action="ppaction://noaction"/>
              </a:rPr>
              <a:t>Bangali</a:t>
            </a:r>
            <a:r>
              <a:rPr lang="en-US" sz="1600" dirty="0" smtClean="0">
                <a:hlinkClick r:id="" action="ppaction://noaction"/>
              </a:rPr>
              <a:t> </a:t>
            </a:r>
            <a:r>
              <a:rPr lang="en-US" sz="1600" dirty="0" smtClean="0"/>
              <a:t>is the only spawning ground of an almost </a:t>
            </a:r>
            <a:r>
              <a:rPr lang="en-US" sz="1600" dirty="0"/>
              <a:t>extinct species, </a:t>
            </a:r>
            <a:r>
              <a:rPr lang="en-US" sz="1600" dirty="0" err="1"/>
              <a:t>Labeo</a:t>
            </a:r>
            <a:r>
              <a:rPr lang="en-US" sz="1600" dirty="0"/>
              <a:t> </a:t>
            </a:r>
            <a:r>
              <a:rPr lang="en-US" sz="1600" dirty="0" err="1"/>
              <a:t>calbasu</a:t>
            </a:r>
            <a:endParaRPr lang="en-US" sz="1600" dirty="0" smtClean="0"/>
          </a:p>
          <a:p>
            <a:r>
              <a:rPr lang="en-US" sz="1600" dirty="0" smtClean="0"/>
              <a:t>The </a:t>
            </a:r>
            <a:r>
              <a:rPr lang="en-US" sz="1600" dirty="0"/>
              <a:t>major carps spawned </a:t>
            </a:r>
            <a:r>
              <a:rPr lang="en-US" sz="1600" dirty="0" smtClean="0"/>
              <a:t>only from </a:t>
            </a:r>
            <a:r>
              <a:rPr lang="en-US" sz="1600" dirty="0"/>
              <a:t>April to June on or near the dates of the full moon and the new </a:t>
            </a:r>
            <a:r>
              <a:rPr lang="en-US" sz="1600" dirty="0" smtClean="0"/>
              <a:t>moon during high tide.</a:t>
            </a:r>
          </a:p>
          <a:p>
            <a:endParaRPr lang="en-US" sz="1600" dirty="0" smtClean="0"/>
          </a:p>
          <a:p>
            <a:endParaRPr lang="en-US" sz="1600" dirty="0"/>
          </a:p>
        </p:txBody>
      </p:sp>
      <p:graphicFrame>
        <p:nvGraphicFramePr>
          <p:cNvPr id="4" name="Table 3"/>
          <p:cNvGraphicFramePr>
            <a:graphicFrameLocks noGrp="1"/>
          </p:cNvGraphicFramePr>
          <p:nvPr>
            <p:extLst>
              <p:ext uri="{D42A27DB-BD31-4B8C-83A1-F6EECF244321}">
                <p14:modId xmlns:p14="http://schemas.microsoft.com/office/powerpoint/2010/main" val="1160125159"/>
              </p:ext>
            </p:extLst>
          </p:nvPr>
        </p:nvGraphicFramePr>
        <p:xfrm>
          <a:off x="86932" y="2641244"/>
          <a:ext cx="8989452" cy="4150360"/>
        </p:xfrm>
        <a:graphic>
          <a:graphicData uri="http://schemas.openxmlformats.org/drawingml/2006/table">
            <a:tbl>
              <a:tblPr firstRow="1" bandRow="1">
                <a:tableStyleId>{5C22544A-7EE6-4342-B048-85BDC9FD1C3A}</a:tableStyleId>
              </a:tblPr>
              <a:tblGrid>
                <a:gridCol w="2996484"/>
                <a:gridCol w="2996484"/>
                <a:gridCol w="2996484"/>
              </a:tblGrid>
              <a:tr h="370840">
                <a:tc>
                  <a:txBody>
                    <a:bodyPr/>
                    <a:lstStyle/>
                    <a:p>
                      <a:r>
                        <a:rPr lang="en-US" sz="1600" dirty="0" smtClean="0"/>
                        <a:t>Suitable</a:t>
                      </a:r>
                      <a:r>
                        <a:rPr lang="en-US" sz="1600" baseline="0" dirty="0" smtClean="0"/>
                        <a:t> IHA and EFC parameter</a:t>
                      </a:r>
                      <a:endParaRPr lang="en-US" sz="1600" dirty="0"/>
                    </a:p>
                  </a:txBody>
                  <a:tcPr marL="68580" marR="68580"/>
                </a:tc>
                <a:tc>
                  <a:txBody>
                    <a:bodyPr/>
                    <a:lstStyle/>
                    <a:p>
                      <a:r>
                        <a:rPr lang="en-US" sz="1600" dirty="0" smtClean="0"/>
                        <a:t>Significance</a:t>
                      </a:r>
                      <a:endParaRPr lang="en-US" sz="1600" dirty="0"/>
                    </a:p>
                  </a:txBody>
                  <a:tcPr marL="68580" marR="68580"/>
                </a:tc>
                <a:tc>
                  <a:txBody>
                    <a:bodyPr/>
                    <a:lstStyle/>
                    <a:p>
                      <a:r>
                        <a:rPr lang="en-US" sz="1600" dirty="0" smtClean="0"/>
                        <a:t>Result</a:t>
                      </a:r>
                      <a:endParaRPr lang="en-US" sz="1600" dirty="0"/>
                    </a:p>
                  </a:txBody>
                  <a:tcPr marL="68580" marR="68580"/>
                </a:tc>
              </a:tr>
              <a:tr h="370840">
                <a:tc>
                  <a:txBody>
                    <a:bodyPr/>
                    <a:lstStyle/>
                    <a:p>
                      <a:r>
                        <a:rPr lang="en-US" sz="1600" dirty="0" smtClean="0"/>
                        <a:t>Timing of annual extreme water condition</a:t>
                      </a:r>
                      <a:endParaRPr lang="en-US" sz="1600" dirty="0"/>
                    </a:p>
                  </a:txBody>
                  <a:tcPr marL="68580" marR="68580"/>
                </a:tc>
                <a:tc>
                  <a:txBody>
                    <a:bodyPr/>
                    <a:lstStyle/>
                    <a:p>
                      <a:r>
                        <a:rPr lang="en-US" sz="1600" dirty="0" smtClean="0"/>
                        <a:t>Spawning cues for migratory</a:t>
                      </a:r>
                      <a:r>
                        <a:rPr lang="en-US" sz="1600" baseline="0" dirty="0" smtClean="0"/>
                        <a:t> fish</a:t>
                      </a:r>
                      <a:endParaRPr lang="en-US" sz="1600" dirty="0"/>
                    </a:p>
                  </a:txBody>
                  <a:tcPr marL="68580" marR="68580"/>
                </a:tc>
                <a:tc>
                  <a:txBody>
                    <a:bodyPr/>
                    <a:lstStyle/>
                    <a:p>
                      <a:r>
                        <a:rPr lang="en-US" sz="1600" dirty="0" smtClean="0"/>
                        <a:t>19% forward shifting of date of minimum flow and 7% forward shifting of annual</a:t>
                      </a:r>
                      <a:r>
                        <a:rPr lang="en-US" sz="1600" baseline="0" dirty="0" smtClean="0"/>
                        <a:t> maximum flow is observed</a:t>
                      </a:r>
                      <a:endParaRPr lang="en-US" sz="1600" dirty="0"/>
                    </a:p>
                  </a:txBody>
                  <a:tcPr marL="68580" marR="68580"/>
                </a:tc>
              </a:tr>
              <a:tr h="370840">
                <a:tc>
                  <a:txBody>
                    <a:bodyPr/>
                    <a:lstStyle/>
                    <a:p>
                      <a:r>
                        <a:rPr lang="en-US" sz="1600" dirty="0" smtClean="0"/>
                        <a:t>Monthly low flows</a:t>
                      </a:r>
                      <a:endParaRPr lang="en-US" sz="1600" dirty="0"/>
                    </a:p>
                  </a:txBody>
                  <a:tcPr marL="68580" marR="68580"/>
                </a:tc>
                <a:tc>
                  <a:txBody>
                    <a:bodyPr/>
                    <a:lstStyle/>
                    <a:p>
                      <a:r>
                        <a:rPr lang="en-US" sz="1600" dirty="0" smtClean="0"/>
                        <a:t>Keep fish and amphibian eggs suspended</a:t>
                      </a:r>
                      <a:endParaRPr lang="en-US" sz="1600" dirty="0"/>
                    </a:p>
                  </a:txBody>
                  <a:tcPr marL="68580" marR="68580"/>
                </a:tc>
                <a:tc>
                  <a:txBody>
                    <a:bodyPr/>
                    <a:lstStyle/>
                    <a:p>
                      <a:r>
                        <a:rPr lang="en-US" sz="1600" dirty="0" smtClean="0"/>
                        <a:t>Low flow situation</a:t>
                      </a:r>
                      <a:r>
                        <a:rPr lang="en-US" sz="1600" baseline="0" dirty="0" smtClean="0"/>
                        <a:t> in April aggravated by 38%</a:t>
                      </a:r>
                      <a:endParaRPr lang="en-US" sz="1600" dirty="0"/>
                    </a:p>
                  </a:txBody>
                  <a:tcPr marL="68580" marR="68580"/>
                </a:tc>
              </a:tr>
              <a:tr h="370840">
                <a:tc>
                  <a:txBody>
                    <a:bodyPr/>
                    <a:lstStyle/>
                    <a:p>
                      <a:r>
                        <a:rPr lang="en-US" sz="1600" dirty="0" smtClean="0"/>
                        <a:t>High flow pulses</a:t>
                      </a:r>
                      <a:endParaRPr lang="en-US" sz="1600" dirty="0"/>
                    </a:p>
                  </a:txBody>
                  <a:tcPr marL="68580" marR="68580"/>
                </a:tc>
                <a:tc>
                  <a:txBody>
                    <a:bodyPr/>
                    <a:lstStyle/>
                    <a:p>
                      <a:r>
                        <a:rPr lang="en-US" sz="1600" dirty="0" smtClean="0"/>
                        <a:t>Aerate</a:t>
                      </a:r>
                      <a:r>
                        <a:rPr lang="en-US" sz="1600" baseline="0" dirty="0" smtClean="0"/>
                        <a:t> eggs in spawning regime</a:t>
                      </a:r>
                      <a:endParaRPr lang="en-US" sz="1600" dirty="0"/>
                    </a:p>
                  </a:txBody>
                  <a:tcPr marL="68580" marR="68580"/>
                </a:tc>
                <a:tc>
                  <a:txBody>
                    <a:bodyPr/>
                    <a:lstStyle/>
                    <a:p>
                      <a:r>
                        <a:rPr lang="en-US" sz="1600" dirty="0" smtClean="0"/>
                        <a:t>High flow duration, timing, frequency, rise rate and fall rate has changed in low to moderate scale</a:t>
                      </a:r>
                      <a:endParaRPr lang="en-US" sz="1600" dirty="0"/>
                    </a:p>
                  </a:txBody>
                  <a:tcPr marL="68580" marR="68580"/>
                </a:tc>
              </a:tr>
              <a:tr h="370840">
                <a:tc>
                  <a:txBody>
                    <a:bodyPr/>
                    <a:lstStyle/>
                    <a:p>
                      <a:r>
                        <a:rPr lang="en-US" sz="1600" dirty="0" smtClean="0"/>
                        <a:t>Small flood</a:t>
                      </a:r>
                      <a:endParaRPr lang="en-US" sz="1600" dirty="0"/>
                    </a:p>
                  </a:txBody>
                  <a:tcPr marL="68580" marR="68580"/>
                </a:tc>
                <a:tc>
                  <a:txBody>
                    <a:bodyPr/>
                    <a:lstStyle/>
                    <a:p>
                      <a:r>
                        <a:rPr lang="en-US" sz="1600" dirty="0" smtClean="0"/>
                        <a:t>Provide migration and spawning cues, provide nursery area to the </a:t>
                      </a:r>
                      <a:r>
                        <a:rPr lang="en-US" sz="1600" baseline="0" dirty="0" smtClean="0"/>
                        <a:t>juvenile fish </a:t>
                      </a:r>
                      <a:endParaRPr lang="en-US" sz="1600" dirty="0"/>
                    </a:p>
                  </a:txBody>
                  <a:tcPr marL="68580" marR="6858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Small flood peak, duration, timing, rise rate and fall rate has changed in low to moderate scale</a:t>
                      </a:r>
                    </a:p>
                    <a:p>
                      <a:endParaRPr lang="en-US" sz="1600" dirty="0"/>
                    </a:p>
                  </a:txBody>
                  <a:tcPr marL="68580" marR="68580"/>
                </a:tc>
              </a:tr>
            </a:tbl>
          </a:graphicData>
        </a:graphic>
      </p:graphicFrame>
      <p:sp>
        <p:nvSpPr>
          <p:cNvPr id="5" name="Rectangle 4"/>
          <p:cNvSpPr/>
          <p:nvPr/>
        </p:nvSpPr>
        <p:spPr>
          <a:xfrm>
            <a:off x="21284" y="19545"/>
            <a:ext cx="9144000" cy="1063041"/>
          </a:xfrm>
          <a:prstGeom prst="rect">
            <a:avLst/>
          </a:prstGeom>
          <a:solidFill>
            <a:srgbClr val="F79646">
              <a:lumMod val="75000"/>
            </a:srgbClr>
          </a:solidFill>
          <a:ln w="9525" cap="flat" cmpd="sng" algn="ctr">
            <a:noFill/>
            <a:prstDash val="solid"/>
          </a:ln>
          <a:effectLst/>
        </p:spPr>
        <p:txBody>
          <a:bodyPr rtlCol="0" anchor="ctr"/>
          <a:lstStyle/>
          <a:p>
            <a:pPr algn="ctr" defTabSz="914400"/>
            <a:r>
              <a:rPr lang="en-US" sz="4000" dirty="0"/>
              <a:t>Carp fish spawning ground: </a:t>
            </a:r>
            <a:r>
              <a:rPr lang="en-US" sz="4000" dirty="0" err="1"/>
              <a:t>Halda</a:t>
            </a:r>
            <a:r>
              <a:rPr lang="en-US" sz="4000" dirty="0"/>
              <a:t> and </a:t>
            </a:r>
            <a:r>
              <a:rPr lang="en-US" sz="4000" dirty="0" err="1"/>
              <a:t>Bangali</a:t>
            </a: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Tree>
    <p:extLst>
      <p:ext uri="{BB962C8B-B14F-4D97-AF65-F5344CB8AC3E}">
        <p14:creationId xmlns:p14="http://schemas.microsoft.com/office/powerpoint/2010/main" val="11246691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1049455"/>
            <a:ext cx="2934986" cy="2514600"/>
          </a:xfrm>
          <a:prstGeom prst="rect">
            <a:avLst/>
          </a:prstGeo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65307" y="1049455"/>
            <a:ext cx="2934986" cy="2514600"/>
          </a:xfrm>
          <a:prstGeom prst="rect">
            <a:avLst/>
          </a:prstGeom>
        </p:spPr>
      </p:pic>
      <p:pic>
        <p:nvPicPr>
          <p:cNvPr id="6" name="Picture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14702" y="1049455"/>
            <a:ext cx="2934986" cy="2514600"/>
          </a:xfrm>
          <a:prstGeom prst="rect">
            <a:avLst/>
          </a:prstGeom>
        </p:spPr>
      </p:pic>
      <p:pic>
        <p:nvPicPr>
          <p:cNvPr id="7" name="Picture 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21600" y="3582724"/>
            <a:ext cx="2934986" cy="2514600"/>
          </a:xfrm>
          <a:prstGeom prst="rect">
            <a:avLst/>
          </a:prstGeom>
        </p:spPr>
      </p:pic>
      <p:pic>
        <p:nvPicPr>
          <p:cNvPr id="8" name="Picture 7"/>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165307" y="3582724"/>
            <a:ext cx="2934986" cy="2514600"/>
          </a:xfrm>
          <a:prstGeom prst="rect">
            <a:avLst/>
          </a:prstGeom>
        </p:spPr>
      </p:pic>
      <p:pic>
        <p:nvPicPr>
          <p:cNvPr id="9" name="Picture 8"/>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209014" y="3582724"/>
            <a:ext cx="2934986" cy="2514600"/>
          </a:xfrm>
          <a:prstGeom prst="rect">
            <a:avLst/>
          </a:prstGeom>
        </p:spPr>
      </p:pic>
      <p:sp>
        <p:nvSpPr>
          <p:cNvPr id="2" name="TextBox 1"/>
          <p:cNvSpPr txBox="1"/>
          <p:nvPr/>
        </p:nvSpPr>
        <p:spPr>
          <a:xfrm>
            <a:off x="292102" y="5981700"/>
            <a:ext cx="8521700" cy="523220"/>
          </a:xfrm>
          <a:prstGeom prst="rect">
            <a:avLst/>
          </a:prstGeom>
          <a:noFill/>
        </p:spPr>
        <p:txBody>
          <a:bodyPr wrap="square" rtlCol="0">
            <a:spAutoFit/>
          </a:bodyPr>
          <a:lstStyle/>
          <a:p>
            <a:pPr algn="ctr"/>
            <a:r>
              <a:rPr lang="en-US" sz="2800" dirty="0" smtClean="0">
                <a:solidFill>
                  <a:srgbClr val="FF0000"/>
                </a:solidFill>
              </a:rPr>
              <a:t>Combined assessment (</a:t>
            </a:r>
            <a:r>
              <a:rPr lang="en-US" sz="2800" dirty="0" err="1" smtClean="0">
                <a:solidFill>
                  <a:srgbClr val="FF0000"/>
                </a:solidFill>
              </a:rPr>
              <a:t>Halda</a:t>
            </a:r>
            <a:r>
              <a:rPr lang="en-US" sz="2800" dirty="0" smtClean="0">
                <a:solidFill>
                  <a:srgbClr val="FF0000"/>
                </a:solidFill>
              </a:rPr>
              <a:t>): Highly altered river</a:t>
            </a:r>
            <a:endParaRPr lang="en-US" sz="2800" dirty="0">
              <a:solidFill>
                <a:srgbClr val="FF0000"/>
              </a:solidFill>
            </a:endParaRPr>
          </a:p>
        </p:txBody>
      </p:sp>
      <p:sp>
        <p:nvSpPr>
          <p:cNvPr id="10" name="Rectangle 9"/>
          <p:cNvSpPr/>
          <p:nvPr/>
        </p:nvSpPr>
        <p:spPr>
          <a:xfrm>
            <a:off x="0" y="-4883"/>
            <a:ext cx="9144000" cy="1063041"/>
          </a:xfrm>
          <a:prstGeom prst="rect">
            <a:avLst/>
          </a:prstGeom>
          <a:solidFill>
            <a:srgbClr val="F79646">
              <a:lumMod val="75000"/>
            </a:srgbClr>
          </a:solidFill>
          <a:ln w="9525" cap="flat" cmpd="sng" algn="ctr">
            <a:noFill/>
            <a:prstDash val="solid"/>
          </a:ln>
          <a:effectLst/>
        </p:spPr>
        <p:txBody>
          <a:bodyPr rtlCol="0" anchor="ctr"/>
          <a:lstStyle/>
          <a:p>
            <a:pPr algn="ctr" defTabSz="914400"/>
            <a:r>
              <a:rPr lang="en-US" sz="4000" dirty="0">
                <a:solidFill>
                  <a:prstClr val="black"/>
                </a:solidFill>
                <a:ea typeface="+mj-ea"/>
                <a:cs typeface="+mj-cs"/>
              </a:rPr>
              <a:t>Results: </a:t>
            </a:r>
            <a:r>
              <a:rPr lang="en-US" sz="4000" dirty="0" err="1" smtClean="0">
                <a:solidFill>
                  <a:prstClr val="black"/>
                </a:solidFill>
                <a:ea typeface="+mj-ea"/>
                <a:cs typeface="+mj-cs"/>
              </a:rPr>
              <a:t>Halda</a:t>
            </a:r>
            <a:r>
              <a:rPr lang="en-US" sz="4000" dirty="0" smtClean="0">
                <a:solidFill>
                  <a:prstClr val="black"/>
                </a:solidFill>
                <a:ea typeface="+mj-ea"/>
                <a:cs typeface="+mj-cs"/>
              </a:rPr>
              <a:t> River</a:t>
            </a:r>
            <a:r>
              <a:rPr lang="en-US" sz="4000" dirty="0">
                <a:solidFill>
                  <a:prstClr val="black"/>
                </a:solidFill>
                <a:ea typeface="+mj-ea"/>
                <a:cs typeface="+mj-cs"/>
              </a:rPr>
              <a:t>-Spawning Ground</a:t>
            </a: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Tree>
    <p:extLst>
      <p:ext uri="{BB962C8B-B14F-4D97-AF65-F5344CB8AC3E}">
        <p14:creationId xmlns:p14="http://schemas.microsoft.com/office/powerpoint/2010/main" val="306543339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1091</TotalTime>
  <Words>2363</Words>
  <Application>Microsoft Office PowerPoint</Application>
  <PresentationFormat>On-screen Show (4:3)</PresentationFormat>
  <Paragraphs>276</Paragraphs>
  <Slides>23</Slides>
  <Notes>11</Notes>
  <HiddenSlides>5</HiddenSlides>
  <MMClips>0</MMClips>
  <ScaleCrop>false</ScaleCrop>
  <HeadingPairs>
    <vt:vector size="4" baseType="variant">
      <vt:variant>
        <vt:lpstr>Theme</vt:lpstr>
      </vt:variant>
      <vt:variant>
        <vt:i4>4</vt:i4>
      </vt:variant>
      <vt:variant>
        <vt:lpstr>Slide Titles</vt:lpstr>
      </vt:variant>
      <vt:variant>
        <vt:i4>23</vt:i4>
      </vt:variant>
    </vt:vector>
  </HeadingPairs>
  <TitlesOfParts>
    <vt:vector size="27" baseType="lpstr">
      <vt:lpstr>1_Office Theme</vt:lpstr>
      <vt:lpstr>2_Office Theme</vt:lpstr>
      <vt:lpstr>3_Office Theme</vt:lpstr>
      <vt:lpstr>Office Theme</vt:lpstr>
      <vt:lpstr>Changes in seasonality and it’s effect on the environmental flow </vt:lpstr>
      <vt:lpstr>Background</vt:lpstr>
      <vt:lpstr>Research questions</vt:lpstr>
      <vt:lpstr>Methodology</vt:lpstr>
      <vt:lpstr>Methodology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Results: HA in major rivers</vt:lpstr>
      <vt:lpstr>Results: HA in major rivers</vt:lpstr>
      <vt:lpstr>Results: alteration in the major rivers</vt:lpstr>
      <vt:lpstr>Discussion summary</vt:lpstr>
      <vt:lpstr>Limitations</vt:lpstr>
      <vt:lpstr> - Thank you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title here]</dc:title>
  <dc:creator>Clare</dc:creator>
  <cp:lastModifiedBy>Laura Logie</cp:lastModifiedBy>
  <cp:revision>63</cp:revision>
  <cp:lastPrinted>2015-05-08T09:16:40Z</cp:lastPrinted>
  <dcterms:created xsi:type="dcterms:W3CDTF">2014-11-17T05:03:38Z</dcterms:created>
  <dcterms:modified xsi:type="dcterms:W3CDTF">2015-05-08T09:17:30Z</dcterms:modified>
</cp:coreProperties>
</file>