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68" r:id="rId3"/>
    <p:sldId id="271" r:id="rId4"/>
    <p:sldId id="278" r:id="rId5"/>
    <p:sldId id="272" r:id="rId6"/>
    <p:sldId id="273" r:id="rId7"/>
    <p:sldId id="290" r:id="rId8"/>
    <p:sldId id="277" r:id="rId9"/>
    <p:sldId id="275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India%20trips\IITK\Bacteria\Colony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Change</a:t>
            </a:r>
            <a:r>
              <a:rPr lang="en-GB" baseline="0"/>
              <a:t> in Bacterial Cultures with Time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79316756470006"/>
          <c:y val="0.13907377739341958"/>
          <c:w val="0.75179485584154226"/>
          <c:h val="0.76363105424408662"/>
        </c:manualLayout>
      </c:layout>
      <c:scatterChart>
        <c:scatterStyle val="lineMarker"/>
        <c:varyColors val="0"/>
        <c:ser>
          <c:idx val="0"/>
          <c:order val="0"/>
          <c:tx>
            <c:v>No Cat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Sheet1!$H$26:$K$26</c:f>
              <c:numCache>
                <c:formatCode>General</c:formatCode>
                <c:ptCount val="4"/>
                <c:pt idx="0">
                  <c:v>1</c:v>
                </c:pt>
                <c:pt idx="1">
                  <c:v>0.26222222222222225</c:v>
                </c:pt>
                <c:pt idx="2">
                  <c:v>0.14222222222222222</c:v>
                </c:pt>
                <c:pt idx="3">
                  <c:v>3.1111111111111114E-2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28-426B-8774-49CEAF360621}"/>
            </c:ext>
          </c:extLst>
        </c:ser>
        <c:ser>
          <c:idx val="1"/>
          <c:order val="1"/>
          <c:tx>
            <c:v>BTO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Sheet1!$H$27:$K$27</c:f>
              <c:numCache>
                <c:formatCode>General</c:formatCode>
                <c:ptCount val="4"/>
                <c:pt idx="0">
                  <c:v>1</c:v>
                </c:pt>
                <c:pt idx="1">
                  <c:v>9.3333333333333338E-2</c:v>
                </c:pt>
                <c:pt idx="2">
                  <c:v>4.4444444444444439E-2</c:v>
                </c:pt>
                <c:pt idx="3">
                  <c:v>1.7777777777777778E-2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28-426B-8774-49CEAF360621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intercept val="1"/>
            <c:dispRSqr val="0"/>
            <c:dispEq val="0"/>
          </c:trendline>
          <c:xVal>
            <c:numRef>
              <c:f>Sheet1!$H$25:$K$25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Sheet1!$H$28:$K$28</c:f>
              <c:numCache>
                <c:formatCode>General</c:formatCode>
                <c:ptCount val="4"/>
                <c:pt idx="0">
                  <c:v>1</c:v>
                </c:pt>
                <c:pt idx="1">
                  <c:v>0.16666666666666666</c:v>
                </c:pt>
                <c:pt idx="2">
                  <c:v>0.06</c:v>
                </c:pt>
                <c:pt idx="3">
                  <c:v>2.6666666666666668E-2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28-426B-8774-49CEAF360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452320"/>
        <c:axId val="431454616"/>
      </c:scatterChart>
      <c:valAx>
        <c:axId val="431452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Irradiated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4616"/>
        <c:crosses val="autoZero"/>
        <c:crossBetween val="midCat"/>
      </c:valAx>
      <c:valAx>
        <c:axId val="431454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Culture Counts/Raw CUlture Counts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52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6759558479736099"/>
          <c:y val="0.21082568730710924"/>
          <c:w val="0.13240437515234707"/>
          <c:h val="0.57986439195100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Log of Change in Bacterial Cultures with Time</a:t>
            </a:r>
            <a:endParaRPr lang="en-GB" sz="11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9506006847312"/>
          <c:y val="0.15539329556928294"/>
          <c:w val="0.72397095314182891"/>
          <c:h val="0.74135073567938181"/>
        </c:manualLayout>
      </c:layout>
      <c:scatterChart>
        <c:scatterStyle val="lineMarker"/>
        <c:varyColors val="0"/>
        <c:ser>
          <c:idx val="0"/>
          <c:order val="0"/>
          <c:tx>
            <c:v>No Cat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Sheet1!$L$26:$O$26</c:f>
              <c:numCache>
                <c:formatCode>General</c:formatCode>
                <c:ptCount val="4"/>
                <c:pt idx="0">
                  <c:v>0</c:v>
                </c:pt>
                <c:pt idx="1">
                  <c:v>1.3385629582987006</c:v>
                </c:pt>
                <c:pt idx="2">
                  <c:v>1.9503644994046936</c:v>
                </c:pt>
                <c:pt idx="3">
                  <c:v>3.4701902531491067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68-442C-828E-10AB6AB03D98}"/>
            </c:ext>
          </c:extLst>
        </c:ser>
        <c:ser>
          <c:idx val="1"/>
          <c:order val="1"/>
          <c:tx>
            <c:v>BTO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Sheet1!$L$27:$O$27</c:f>
              <c:numCache>
                <c:formatCode>General</c:formatCode>
                <c:ptCount val="4"/>
                <c:pt idx="0">
                  <c:v>0</c:v>
                </c:pt>
                <c:pt idx="1">
                  <c:v>2.3715779644809971</c:v>
                </c:pt>
                <c:pt idx="2">
                  <c:v>3.1135153092103747</c:v>
                </c:pt>
                <c:pt idx="3">
                  <c:v>4.0298060410845293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68-442C-828E-10AB6AB03D98}"/>
            </c:ext>
          </c:extLst>
        </c:ser>
        <c:ser>
          <c:idx val="2"/>
          <c:order val="2"/>
          <c:tx>
            <c:v>TiO2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Sheet1!$L$25:$O$25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Sheet1!$L$28:$O$28</c:f>
              <c:numCache>
                <c:formatCode>General</c:formatCode>
                <c:ptCount val="4"/>
                <c:pt idx="0">
                  <c:v>0</c:v>
                </c:pt>
                <c:pt idx="1">
                  <c:v>1.791759469228055</c:v>
                </c:pt>
                <c:pt idx="2">
                  <c:v>2.8134107167600364</c:v>
                </c:pt>
                <c:pt idx="3">
                  <c:v>3.6243409329763652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68-442C-828E-10AB6AB03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42616"/>
        <c:axId val="358839664"/>
      </c:scatterChart>
      <c:valAx>
        <c:axId val="358842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Irradiated</a:t>
                </a:r>
                <a:r>
                  <a:rPr lang="en-GB" baseline="0"/>
                  <a:t> (hours)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39664"/>
        <c:crosses val="autoZero"/>
        <c:crossBetween val="midCat"/>
      </c:valAx>
      <c:valAx>
        <c:axId val="358839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LN(N/N0)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42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858683812972602"/>
          <c:y val="0.1686092884222806"/>
          <c:w val="9.7464833827613534E-2"/>
          <c:h val="0.62616068824730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46FF-CCF0-498B-B8C6-0748756A01AE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4078-8298-4396-B14D-08E784658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C64-1B23-4D9C-B27B-5186CBCA9F8D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orbmedia.org/sites/default/files/FinalBottledWaterReport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158227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</a:rPr>
              <a:t>Water Purification in Rural India Using Sunlight and Low-Cost Materials</a:t>
            </a:r>
            <a:endParaRPr lang="en-GB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4674752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Victoria Porley</a:t>
            </a:r>
            <a:endParaRPr lang="en-US" b="1" dirty="0"/>
          </a:p>
          <a:p>
            <a:pPr>
              <a:defRPr/>
            </a:pPr>
            <a:r>
              <a:rPr lang="en-US" dirty="0"/>
              <a:t>Supervisors:</a:t>
            </a:r>
          </a:p>
          <a:p>
            <a:pPr>
              <a:defRPr/>
            </a:pPr>
            <a:r>
              <a:rPr lang="en-US" dirty="0"/>
              <a:t>Prof. Neil Robertson &amp;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Efthalia</a:t>
            </a:r>
            <a:r>
              <a:rPr lang="en-US" dirty="0"/>
              <a:t> </a:t>
            </a:r>
            <a:r>
              <a:rPr lang="en-US" dirty="0" err="1"/>
              <a:t>Chatzisymeon</a:t>
            </a:r>
            <a:endParaRPr lang="en-US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61A735-2E53-4650-8F5A-BE2D3A99C6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1" y="4085213"/>
            <a:ext cx="2093495" cy="972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1014664" y="3969874"/>
            <a:ext cx="2796282" cy="10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Real-world Testing in India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0" y="2307999"/>
            <a:ext cx="6457219" cy="35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Over March and April, 2019, field tests were conducted at the Indian Institute of Technology </a:t>
            </a:r>
            <a:r>
              <a:rPr lang="en-GB" sz="2800" b="1" dirty="0" err="1"/>
              <a:t>Kharagpur</a:t>
            </a:r>
            <a:r>
              <a:rPr lang="en-GB" sz="2800" b="1" dirty="0"/>
              <a:t> in West Bengal</a:t>
            </a:r>
          </a:p>
          <a:p>
            <a:pPr algn="l"/>
            <a:endParaRPr lang="en-GB" sz="2800" b="1" dirty="0"/>
          </a:p>
          <a:p>
            <a:pPr algn="l"/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Aim: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b="1" dirty="0"/>
              <a:t>to investigate the efficacy of TiO</a:t>
            </a:r>
            <a:r>
              <a:rPr lang="en-GB" sz="2800" b="1" baseline="-25000" dirty="0"/>
              <a:t>2</a:t>
            </a:r>
            <a:r>
              <a:rPr lang="en-GB" sz="2800" b="1" dirty="0"/>
              <a:t> and BTO coated on glass beads for water purification in a real-world context</a:t>
            </a:r>
            <a:b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800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3" y="2307999"/>
            <a:ext cx="4230804" cy="3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Methodology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096" y="2156179"/>
            <a:ext cx="56902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Collect 5 different water sources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Expose to light for 3 hours in 500 mL plastic bottles filled with 45g of beads (monolayer)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Analyse – bacterial content, total dissolved solids (TDS), salt and conductivity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Investigate the effect of exposure time by irradiating for 1, 3 and 5 hours</a:t>
            </a:r>
            <a:endParaRPr lang="en-GB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400" b="1" dirty="0"/>
              <a:t>Repeat each run 3 times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256381" y="2418841"/>
            <a:ext cx="5795647" cy="3351421"/>
            <a:chOff x="5983426" y="2136984"/>
            <a:chExt cx="5795647" cy="33514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295" y="2136984"/>
              <a:ext cx="2527552" cy="3351421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866508" y="2975963"/>
              <a:ext cx="17919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866508" y="3582065"/>
              <a:ext cx="1954844" cy="8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866508" y="4178359"/>
              <a:ext cx="21890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2730" y="2774872"/>
              <a:ext cx="1137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 Hour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6176" y="3370697"/>
              <a:ext cx="1148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 Hours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3426" y="3966522"/>
              <a:ext cx="129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 Hours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9309766" y="5136835"/>
              <a:ext cx="1566524" cy="191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9774810" y="4476013"/>
              <a:ext cx="1112823" cy="43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809025" y="4966939"/>
              <a:ext cx="783973" cy="31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BTO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09025" y="4167377"/>
              <a:ext cx="97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 Catalyst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09026" y="3737945"/>
              <a:ext cx="783973" cy="310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TiO</a:t>
              </a:r>
              <a:r>
                <a:rPr lang="en-GB" baseline="-25000" dirty="0"/>
                <a:t>2</a:t>
              </a:r>
              <a:endParaRPr lang="en-GB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 flipV="1">
            <a:off x="10365983" y="4175207"/>
            <a:ext cx="794606" cy="2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9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Water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7" y="1822624"/>
            <a:ext cx="2655858" cy="1991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674" y="3775137"/>
            <a:ext cx="33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1 –</a:t>
            </a:r>
            <a:r>
              <a:rPr lang="en-GB" dirty="0" err="1"/>
              <a:t>Porapara</a:t>
            </a:r>
            <a:r>
              <a:rPr lang="en-GB" dirty="0"/>
              <a:t>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W1P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4163607"/>
            <a:ext cx="1666377" cy="222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334" y="5236751"/>
            <a:ext cx="2567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2 – IIT KGP Boundary Wall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W2B</a:t>
            </a:r>
            <a:r>
              <a:rPr lang="en-GB" dirty="0"/>
              <a:t>)</a:t>
            </a:r>
          </a:p>
          <a:p>
            <a:r>
              <a:rPr lang="en-GB" dirty="0"/>
              <a:t>This source was used for the time interval tests.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0" y="1794187"/>
            <a:ext cx="2742496" cy="20568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5944" y="3786851"/>
            <a:ext cx="27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Campus Tap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CW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39" y="1771071"/>
            <a:ext cx="2700742" cy="20255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4503" y="3763419"/>
            <a:ext cx="282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Tube Well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TW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06" y="4121624"/>
            <a:ext cx="3035620" cy="22767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32486" y="5721051"/>
            <a:ext cx="20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Social/Time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STW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4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General Observations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397" y="2387834"/>
            <a:ext cx="6887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 change to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TDS, salt or conductivity</a:t>
            </a:r>
            <a:b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Fluctuations</a:t>
            </a:r>
            <a:r>
              <a:rPr lang="en-GB" sz="2000" b="1" dirty="0"/>
              <a:t> in results were clear with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changes in the  weather</a:t>
            </a:r>
            <a:br>
              <a:rPr lang="en-GB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Irreversible damage to beads – became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visibly darker</a:t>
            </a:r>
            <a:b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Would need to be replaced more frequently</a:t>
            </a:r>
            <a:br>
              <a:rPr lang="en-GB" sz="2000" b="1" dirty="0"/>
            </a:br>
            <a:endParaRPr lang="en-GB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Usual cleaning method insufficient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4913" y="1927968"/>
            <a:ext cx="3133767" cy="2350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rot="5400000">
            <a:off x="9362381" y="3692187"/>
            <a:ext cx="2151551" cy="23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TDS, Salt and Conductivity 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30" y="5656342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 - TDS should be below 1000 ppm to be potable. Optimum between 300 and 600 ppm.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All samples fell below the upper limit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0" y="1781696"/>
            <a:ext cx="5698348" cy="34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8397" y="1927008"/>
            <a:ext cx="6169222" cy="3762941"/>
            <a:chOff x="5787547" y="2343358"/>
            <a:chExt cx="6169222" cy="37629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50974" t="33375" r="8851" b="26267"/>
            <a:stretch/>
          </p:blipFill>
          <p:spPr>
            <a:xfrm>
              <a:off x="5787547" y="2343358"/>
              <a:ext cx="6169222" cy="348594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376737" y="5817268"/>
              <a:ext cx="5476879" cy="289031"/>
              <a:chOff x="6376737" y="5265953"/>
              <a:chExt cx="5476879" cy="2890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76737" y="5269694"/>
                <a:ext cx="5654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Raw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78779" y="5277985"/>
                <a:ext cx="5654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BTO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857874" y="5265954"/>
                <a:ext cx="5654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TiO</a:t>
                </a:r>
                <a:r>
                  <a:rPr lang="en-GB" sz="1200" baseline="-25000" dirty="0"/>
                  <a:t>2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59053" y="5265953"/>
                <a:ext cx="9946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No Catalyst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674522" y="5277984"/>
                <a:ext cx="1179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TiO</a:t>
                </a:r>
                <a:r>
                  <a:rPr lang="en-GB" sz="1200" baseline="-25000" dirty="0"/>
                  <a:t>2</a:t>
                </a:r>
                <a:r>
                  <a:rPr lang="en-GB" sz="1200" dirty="0"/>
                  <a:t> Glass Tube</a:t>
                </a:r>
                <a:endParaRPr lang="en-GB" dirty="0"/>
              </a:p>
            </p:txBody>
          </p:sp>
        </p:grp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317163" y="2456418"/>
            <a:ext cx="796420" cy="4225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5281" y="1927008"/>
            <a:ext cx="18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W2B had highest raw bacterial count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0029903" y="3042092"/>
            <a:ext cx="864754" cy="280047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37587" y="5798637"/>
            <a:ext cx="505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Consistently fluctuating results seen from glass tube reactor – difficult to keep clean and controlled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8652813" y="1978347"/>
            <a:ext cx="1179903" cy="330185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70035" y="1178192"/>
            <a:ext cx="229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BTO showed dip in counts – most effective treatment method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6230" y="5149067"/>
            <a:ext cx="168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catalyst and TiO</a:t>
            </a:r>
            <a:r>
              <a:rPr lang="en-GB" sz="1600" baseline="-25000" dirty="0"/>
              <a:t>2</a:t>
            </a:r>
            <a:r>
              <a:rPr lang="en-GB" sz="1600" dirty="0"/>
              <a:t> results often comparable</a:t>
            </a: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4912797" y="4162567"/>
            <a:ext cx="2298348" cy="14019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4912797" y="3807725"/>
            <a:ext cx="4757238" cy="175684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92045"/>
              </p:ext>
            </p:extLst>
          </p:nvPr>
        </p:nvGraphicFramePr>
        <p:xfrm>
          <a:off x="856430" y="3177996"/>
          <a:ext cx="4102102" cy="136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457">
                  <a:extLst>
                    <a:ext uri="{9D8B030D-6E8A-4147-A177-3AD203B41FA5}">
                      <a16:colId xmlns:a16="http://schemas.microsoft.com/office/drawing/2014/main" val="1046105060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1120354972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1167931196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3177048896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3782021011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4286669560"/>
                    </a:ext>
                  </a:extLst>
                </a:gridCol>
              </a:tblGrid>
              <a:tr h="19116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Colony Forming Units per mL (CFU/mL)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91568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W1P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W2B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0498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1658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2438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644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 Catalyst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283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1358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72788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BTO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504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TiO2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994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438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699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TiO2 glass 300mL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2775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3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97250"/>
              </p:ext>
            </p:extLst>
          </p:nvPr>
        </p:nvGraphicFramePr>
        <p:xfrm>
          <a:off x="972494" y="2072773"/>
          <a:ext cx="5032521" cy="311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29031"/>
              </p:ext>
            </p:extLst>
          </p:nvPr>
        </p:nvGraphicFramePr>
        <p:xfrm>
          <a:off x="6338266" y="2072773"/>
          <a:ext cx="4934785" cy="311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57730" y="5613838"/>
            <a:ext cx="110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</a:t>
            </a:r>
            <a:r>
              <a:rPr lang="en-GB" b="1" i="1" dirty="0"/>
              <a:t> - 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E.Coli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levels should be at 0 CFU/mL for potable water</a:t>
            </a:r>
            <a:r>
              <a:rPr lang="en-GB" b="1" dirty="0"/>
              <a:t>. This was achieved for some samples after 5 hours irradiation, but not consistently.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BTO showed the fastest rate and lowest final CFU counts</a:t>
            </a:r>
          </a:p>
        </p:txBody>
      </p:sp>
    </p:spTree>
    <p:extLst>
      <p:ext uri="{BB962C8B-B14F-4D97-AF65-F5344CB8AC3E}">
        <p14:creationId xmlns:p14="http://schemas.microsoft.com/office/powerpoint/2010/main" val="70775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Results – Bacterial Colony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The </a:t>
                </a:r>
                <a:r>
                  <a:rPr lang="en-GB" b="1" i="1" dirty="0">
                    <a:solidFill>
                      <a:schemeClr val="tx2">
                        <a:lumMod val="75000"/>
                      </a:schemeClr>
                    </a:solidFill>
                  </a:rPr>
                  <a:t>Degradation Efficiency (DE) </a:t>
                </a:r>
                <a:r>
                  <a:rPr lang="en-GB" b="1" dirty="0"/>
                  <a:t>was calculated for each treatment type:</a:t>
                </a:r>
              </a:p>
              <a:p>
                <a:endParaRPr lang="en-GB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𝒔𝒂𝒎𝒑𝒍𝒆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𝑹𝒂𝒘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2400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" y="2102653"/>
                <a:ext cx="11076539" cy="1476173"/>
              </a:xfrm>
              <a:prstGeom prst="rect">
                <a:avLst/>
              </a:prstGeom>
              <a:blipFill>
                <a:blip r:embed="rId4"/>
                <a:stretch>
                  <a:fillRect l="-440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7729" y="3954163"/>
            <a:ext cx="1107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following results were obtained: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No catalyst (SODIS alone) = 68%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BTO = 81%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TiO</a:t>
            </a:r>
            <a:r>
              <a:rPr lang="en-GB" b="1" baseline="-25000" dirty="0"/>
              <a:t>2</a:t>
            </a:r>
            <a:r>
              <a:rPr lang="en-GB" b="1" dirty="0"/>
              <a:t> = 60%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TiO</a:t>
            </a:r>
            <a:r>
              <a:rPr lang="en-GB" b="1" baseline="-25000" dirty="0"/>
              <a:t>2</a:t>
            </a:r>
            <a:r>
              <a:rPr lang="en-GB" b="1" dirty="0"/>
              <a:t> glass tube = 33%</a:t>
            </a:r>
          </a:p>
          <a:p>
            <a:pPr lvl="1"/>
            <a:endParaRPr lang="en-GB" b="1" dirty="0"/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These values demonstrate the superior function of the BTO catalyst, as well as the risk of using an insufficient catalyst and system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7620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Further Interesting Findings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730" y="2296800"/>
            <a:ext cx="6616142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Though the treatments show promise, there may be more economic and social blocks to its implementation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UV Filtration site used in </a:t>
            </a:r>
            <a:r>
              <a:rPr lang="en-GB" b="1" dirty="0" err="1"/>
              <a:t>Porapara</a:t>
            </a:r>
            <a:r>
              <a:rPr lang="en-GB" b="1" dirty="0"/>
              <a:t>, but with resistance despite the low cost of water.</a:t>
            </a:r>
            <a:br>
              <a:rPr lang="en-GB" b="1" dirty="0"/>
            </a:b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err="1"/>
              <a:t>Bisleri</a:t>
            </a:r>
            <a:r>
              <a:rPr lang="en-GB" b="1" dirty="0"/>
              <a:t> bottles were used for the experiment – one of the largest brands for bottled water in India, and also one of the worst for </a:t>
            </a:r>
            <a:r>
              <a:rPr lang="en-GB" b="1" dirty="0" err="1"/>
              <a:t>microplastic</a:t>
            </a:r>
            <a:r>
              <a:rPr lang="en-GB" b="1" dirty="0"/>
              <a:t> leaching </a:t>
            </a:r>
            <a:r>
              <a:rPr lang="en-GB" sz="1200" b="1" dirty="0"/>
              <a:t>(</a:t>
            </a:r>
            <a:r>
              <a:rPr lang="en-GB" sz="1200" b="1" dirty="0">
                <a:hlinkClick r:id="rId4"/>
              </a:rPr>
              <a:t>https://orbmedia.org/sites/default/files/FinalBottledWaterReport.pdf</a:t>
            </a:r>
            <a:endParaRPr lang="en-GB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2" y="1887521"/>
            <a:ext cx="2974532" cy="2230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8069" y="4023839"/>
            <a:ext cx="2334124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40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For the water sources around the campus, the main issues seem to be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bacterial content and hardness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Treatment shows 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good potential for removing bacteria</a:t>
            </a:r>
            <a:r>
              <a:rPr lang="en-GB" sz="2800" b="1" dirty="0"/>
              <a:t>, but not for altering hardness (as expected)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BTO provided the best rates of purification and to the largest extent</a:t>
            </a:r>
            <a:r>
              <a:rPr lang="en-GB" sz="2800" b="1" dirty="0"/>
              <a:t>, but is not yet quick enough yet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Further optimisation is required</a:t>
            </a:r>
            <a:r>
              <a:rPr lang="en-GB" sz="2800" b="1" dirty="0"/>
              <a:t> to improve the efficiency of the catalysts so the effects of poor weather and contamination to the system are not so significant</a:t>
            </a:r>
          </a:p>
        </p:txBody>
      </p:sp>
    </p:spTree>
    <p:extLst>
      <p:ext uri="{BB962C8B-B14F-4D97-AF65-F5344CB8AC3E}">
        <p14:creationId xmlns:p14="http://schemas.microsoft.com/office/powerpoint/2010/main" val="122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Water as a Critical Resource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19864" y="3380952"/>
            <a:ext cx="6974037" cy="111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By 2050, at least one in four people is likely to live in a country affected by chronic or recurring shortages of fresh water” – United Nations</a:t>
            </a:r>
            <a:endParaRPr lang="en-GB" i="1" dirty="0"/>
          </a:p>
          <a:p>
            <a:endParaRPr lang="en-GB" dirty="0"/>
          </a:p>
          <a:p>
            <a:endParaRPr lang="en-GB" altLang="en-US" dirty="0"/>
          </a:p>
        </p:txBody>
      </p:sp>
      <p:pic>
        <p:nvPicPr>
          <p:cNvPr id="14" name="Picture 2" descr="Goal 6 Clean Water and Sanitation">
            <a:extLst>
              <a:ext uri="{FF2B5EF4-FFF2-40B4-BE49-F238E27FC236}">
                <a16:creationId xmlns:a16="http://schemas.microsoft.com/office/drawing/2014/main" id="{BA60DAE5-25BB-41CA-A68B-96AC6F54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31" y="3036187"/>
            <a:ext cx="2927685" cy="29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02E7B0-7BA7-44CD-9511-2D57642CC1F0}"/>
              </a:ext>
            </a:extLst>
          </p:cNvPr>
          <p:cNvSpPr txBox="1"/>
          <p:nvPr/>
        </p:nvSpPr>
        <p:spPr>
          <a:xfrm>
            <a:off x="530053" y="6445853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United Nations, http://www.un.org/sustainabledevelopment/sustainable-development-goals/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7730" y="1956526"/>
            <a:ext cx="11201133" cy="1275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WHO - approximately 30% of the global population are currently without a safe source of drinking water, which in turn leads to around half a million entirely preventable deaths a year</a:t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57731" y="4799972"/>
            <a:ext cx="7898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Motivates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Sustainable Development Goal 6 </a:t>
            </a:r>
            <a:r>
              <a:rPr lang="en-GB" sz="2400" b="1" dirty="0"/>
              <a:t>– To ensure availability and sustainable management of water and sanitation for all by 2030</a:t>
            </a:r>
          </a:p>
        </p:txBody>
      </p:sp>
    </p:spTree>
    <p:extLst>
      <p:ext uri="{BB962C8B-B14F-4D97-AF65-F5344CB8AC3E}">
        <p14:creationId xmlns:p14="http://schemas.microsoft.com/office/powerpoint/2010/main" val="198834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Acknowledgements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EE07F-2A6A-4415-8584-8500CF308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" y="2080870"/>
            <a:ext cx="2672116" cy="127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A4CED-1675-432A-BC1F-C9D245D8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822" y="2041853"/>
            <a:ext cx="2435718" cy="1178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5315C-2DEF-41DE-8BCC-52A423C77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032" y="2183973"/>
            <a:ext cx="2150757" cy="1040689"/>
          </a:xfrm>
          <a:prstGeom prst="rect">
            <a:avLst/>
          </a:prstGeom>
        </p:spPr>
      </p:pic>
      <p:pic>
        <p:nvPicPr>
          <p:cNvPr id="16" name="Picture 2" descr="Image result for iit kharagpur">
            <a:extLst>
              <a:ext uri="{FF2B5EF4-FFF2-40B4-BE49-F238E27FC236}">
                <a16:creationId xmlns:a16="http://schemas.microsoft.com/office/drawing/2014/main" id="{25EF910B-FC88-4739-A3AF-7ABCCEA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2" y="3888027"/>
            <a:ext cx="1871749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iisc bangalore">
            <a:extLst>
              <a:ext uri="{FF2B5EF4-FFF2-40B4-BE49-F238E27FC236}">
                <a16:creationId xmlns:a16="http://schemas.microsoft.com/office/drawing/2014/main" id="{AD1B16EC-03CA-46FB-8528-72433EB5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3" y="4170232"/>
            <a:ext cx="1812601" cy="18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3436965" y="2004975"/>
            <a:ext cx="3322611" cy="1292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1822" y="4042878"/>
            <a:ext cx="4496490" cy="17851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Supervisors: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Edinburgh – </a:t>
            </a:r>
            <a:r>
              <a:rPr lang="en-GB" dirty="0" err="1"/>
              <a:t>Prof.</a:t>
            </a:r>
            <a:r>
              <a:rPr lang="en-GB" dirty="0"/>
              <a:t> Neil Robertson and </a:t>
            </a:r>
            <a:r>
              <a:rPr lang="en-GB" dirty="0" err="1"/>
              <a:t>Efthalia</a:t>
            </a:r>
            <a:r>
              <a:rPr lang="en-GB" dirty="0"/>
              <a:t> </a:t>
            </a:r>
            <a:r>
              <a:rPr lang="en-GB" dirty="0" err="1"/>
              <a:t>Chatzisymeon</a:t>
            </a:r>
            <a:r>
              <a:rPr lang="en-GB" dirty="0"/>
              <a:t> (as well as the whole Robertson group)</a:t>
            </a:r>
          </a:p>
          <a:p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India – </a:t>
            </a:r>
            <a:r>
              <a:rPr lang="en-GB" dirty="0" err="1"/>
              <a:t>Prof.</a:t>
            </a:r>
            <a:r>
              <a:rPr lang="en-GB" dirty="0"/>
              <a:t> B.C. </a:t>
            </a:r>
            <a:r>
              <a:rPr lang="en-GB" dirty="0" err="1"/>
              <a:t>Meikap</a:t>
            </a:r>
            <a:r>
              <a:rPr lang="en-GB" dirty="0"/>
              <a:t>, Dr </a:t>
            </a:r>
            <a:r>
              <a:rPr lang="en-GB" dirty="0" err="1"/>
              <a:t>Somnath</a:t>
            </a:r>
            <a:r>
              <a:rPr lang="en-GB" dirty="0"/>
              <a:t> </a:t>
            </a:r>
            <a:r>
              <a:rPr lang="en-GB" dirty="0" err="1"/>
              <a:t>Goshal</a:t>
            </a:r>
            <a:r>
              <a:rPr lang="en-GB" dirty="0"/>
              <a:t>,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Pulak</a:t>
            </a:r>
            <a:r>
              <a:rPr lang="en-GB" dirty="0"/>
              <a:t> Mishra</a:t>
            </a:r>
          </a:p>
        </p:txBody>
      </p:sp>
    </p:spTree>
    <p:extLst>
      <p:ext uri="{BB962C8B-B14F-4D97-AF65-F5344CB8AC3E}">
        <p14:creationId xmlns:p14="http://schemas.microsoft.com/office/powerpoint/2010/main" val="73349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Addressing the Problem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02E7B0-7BA7-44CD-9511-2D57642CC1F0}"/>
              </a:ext>
            </a:extLst>
          </p:cNvPr>
          <p:cNvSpPr txBox="1"/>
          <p:nvPr/>
        </p:nvSpPr>
        <p:spPr>
          <a:xfrm>
            <a:off x="6192917" y="6195875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United Nations, http://www.un.org/sustainabledevelopment/sustainable-development-goals/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956526"/>
            <a:ext cx="11076538" cy="385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There is a clear necessity to develop a method of water purification for those living in areas most at risk of depending on poor quality water sources. This must be:</a:t>
            </a:r>
            <a:br>
              <a:rPr lang="en-GB" b="1" dirty="0"/>
            </a:br>
            <a:endParaRPr lang="en-GB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Safe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Cheap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Simple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Reliable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Robust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Point-of-source</a:t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8411" y="4090737"/>
            <a:ext cx="2526631" cy="12031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51679" y="3625714"/>
            <a:ext cx="30434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Solar-powered water purification?</a:t>
            </a:r>
          </a:p>
        </p:txBody>
      </p:sp>
    </p:spTree>
    <p:extLst>
      <p:ext uri="{BB962C8B-B14F-4D97-AF65-F5344CB8AC3E}">
        <p14:creationId xmlns:p14="http://schemas.microsoft.com/office/powerpoint/2010/main" val="38709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Disinfection (SODIS)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956526"/>
            <a:ext cx="11308550" cy="9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The Sun’s natural disinfecting ability is utilised globally in areas where water resources are unsafe and resources are limited.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7053" t="36948" r="28210" b="17205"/>
          <a:stretch/>
        </p:blipFill>
        <p:spPr>
          <a:xfrm>
            <a:off x="696936" y="2786226"/>
            <a:ext cx="6036528" cy="350173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474733" y="3962979"/>
            <a:ext cx="0" cy="114822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3187" y="5112966"/>
            <a:ext cx="47830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chemeClr val="tx2">
                    <a:lumMod val="75000"/>
                  </a:schemeClr>
                </a:solidFill>
              </a:rPr>
              <a:t>Photocatalysis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using light to initiate chemical reactions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062" y="2942569"/>
            <a:ext cx="493321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Reduces bacterial content, but rates slow and doesn’t remove any chemical pollutants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1" y="6457485"/>
            <a:ext cx="41862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R.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Meierhofer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 and</a:t>
            </a:r>
            <a:r>
              <a:rPr lang="en-US" sz="1100" spc="3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G.</a:t>
            </a:r>
            <a:r>
              <a:rPr lang="en-US" sz="1100" spc="1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Landolt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ea typeface="Georgia" panose="02040502050405020303" pitchFamily="18" charset="0"/>
              </a:rPr>
              <a:t>Desalination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2009, </a:t>
            </a:r>
            <a:r>
              <a:rPr lang="en-US" sz="1100" b="1" dirty="0">
                <a:latin typeface="Calibri" panose="020F0502020204030204" pitchFamily="34" charset="0"/>
                <a:ea typeface="Georgia" panose="02040502050405020303" pitchFamily="18" charset="0"/>
              </a:rPr>
              <a:t>248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</a:t>
            </a:r>
            <a:r>
              <a:rPr lang="en-US" sz="1100" spc="22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144–151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833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The Photocatalysis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A9844-E2FD-4570-9AC4-08870A7DF33C}"/>
              </a:ext>
            </a:extLst>
          </p:cNvPr>
          <p:cNvSpPr txBox="1"/>
          <p:nvPr/>
        </p:nvSpPr>
        <p:spPr>
          <a:xfrm>
            <a:off x="531616" y="6445853"/>
            <a:ext cx="6837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err="1"/>
              <a:t>Encyclopedia</a:t>
            </a:r>
            <a:r>
              <a:rPr lang="en-GB" sz="1100" i="1" dirty="0"/>
              <a:t> of Nanoscience and Nanotechnology</a:t>
            </a:r>
            <a:r>
              <a:rPr lang="en-GB" sz="1100" dirty="0"/>
              <a:t>, Yamashita and Takeuchi, American Scientific Publishers, </a:t>
            </a:r>
            <a:r>
              <a:rPr lang="en-GB" sz="1100" b="1" dirty="0"/>
              <a:t>9</a:t>
            </a:r>
            <a:r>
              <a:rPr lang="en-GB" sz="1100" dirty="0"/>
              <a:t>, 2004</a:t>
            </a:r>
          </a:p>
        </p:txBody>
      </p:sp>
      <p:sp>
        <p:nvSpPr>
          <p:cNvPr id="40" name="Oval 39"/>
          <p:cNvSpPr/>
          <p:nvPr/>
        </p:nvSpPr>
        <p:spPr>
          <a:xfrm>
            <a:off x="1124951" y="1812375"/>
            <a:ext cx="4450283" cy="4432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6096000" y="3555114"/>
            <a:ext cx="2571078" cy="9466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863309" y="3747557"/>
            <a:ext cx="145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TiO</a:t>
            </a:r>
            <a:r>
              <a:rPr lang="en-GB" sz="2800" baseline="-25000" dirty="0"/>
              <a:t>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079412" y="3472348"/>
            <a:ext cx="260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Hazardous Materials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8322" y="4241450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Dyes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8475" y="3065176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Bacteria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149" y="5420424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Pharmaceuticals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9802" y="4757431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Detergents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69206" y="2421254"/>
            <a:ext cx="300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Endocrine disruptors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920080" y="1727316"/>
            <a:ext cx="2606606" cy="1685925"/>
            <a:chOff x="9107346" y="1727316"/>
            <a:chExt cx="2606606" cy="1685925"/>
          </a:xfrm>
        </p:grpSpPr>
        <p:sp>
          <p:nvSpPr>
            <p:cNvPr id="41" name="Oval 40"/>
            <p:cNvSpPr/>
            <p:nvPr/>
          </p:nvSpPr>
          <p:spPr>
            <a:xfrm>
              <a:off x="9547285" y="1727316"/>
              <a:ext cx="1726729" cy="168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07346" y="2183752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CO</a:t>
              </a:r>
              <a:r>
                <a:rPr lang="en-GB" sz="3600" baseline="-25000" dirty="0"/>
                <a:t>2</a:t>
              </a:r>
              <a:endParaRPr lang="en-GB" sz="3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20080" y="4577461"/>
            <a:ext cx="2606606" cy="1685925"/>
            <a:chOff x="9254955" y="4461965"/>
            <a:chExt cx="2606606" cy="1685925"/>
          </a:xfrm>
        </p:grpSpPr>
        <p:sp>
          <p:nvSpPr>
            <p:cNvPr id="42" name="Oval 41"/>
            <p:cNvSpPr/>
            <p:nvPr/>
          </p:nvSpPr>
          <p:spPr>
            <a:xfrm>
              <a:off x="9645897" y="4461965"/>
              <a:ext cx="1726729" cy="1685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54955" y="4978076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H</a:t>
              </a:r>
              <a:r>
                <a:rPr lang="en-GB" sz="3600" baseline="-25000" dirty="0"/>
                <a:t>2</a:t>
              </a:r>
              <a:r>
                <a:rPr lang="en-GB" sz="3600" dirty="0"/>
                <a:t>O</a:t>
              </a:r>
              <a:endParaRPr lang="en-GB" sz="2400" dirty="0"/>
            </a:p>
          </p:txBody>
        </p:sp>
      </p:grpSp>
      <p:sp>
        <p:nvSpPr>
          <p:cNvPr id="52" name="Plus 51"/>
          <p:cNvSpPr/>
          <p:nvPr/>
        </p:nvSpPr>
        <p:spPr>
          <a:xfrm>
            <a:off x="9818209" y="3597137"/>
            <a:ext cx="712353" cy="72401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un 54"/>
          <p:cNvSpPr/>
          <p:nvPr/>
        </p:nvSpPr>
        <p:spPr>
          <a:xfrm>
            <a:off x="6176134" y="1803440"/>
            <a:ext cx="1975944" cy="189202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935685" y="2580181"/>
            <a:ext cx="62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220604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Photocatalysis for Water Purification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BB3959C-85EA-4431-9FDB-6A862CAC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76164"/>
              </p:ext>
            </p:extLst>
          </p:nvPr>
        </p:nvGraphicFramePr>
        <p:xfrm>
          <a:off x="557729" y="2244461"/>
          <a:ext cx="10319536" cy="1872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6343">
                  <a:extLst>
                    <a:ext uri="{9D8B030D-6E8A-4147-A177-3AD203B41FA5}">
                      <a16:colId xmlns:a16="http://schemas.microsoft.com/office/drawing/2014/main" val="3557682892"/>
                    </a:ext>
                  </a:extLst>
                </a:gridCol>
                <a:gridCol w="4913193">
                  <a:extLst>
                    <a:ext uri="{9D8B030D-6E8A-4147-A177-3AD203B41FA5}">
                      <a16:colId xmlns:a16="http://schemas.microsoft.com/office/drawing/2014/main" val="3534854193"/>
                    </a:ext>
                  </a:extLst>
                </a:gridCol>
              </a:tblGrid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726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Low operational and installation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energy lamps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7294"/>
                  </a:ext>
                </a:extLst>
              </a:tr>
              <a:tr h="407612">
                <a:tc>
                  <a:txBody>
                    <a:bodyPr/>
                    <a:lstStyle/>
                    <a:p>
                      <a:r>
                        <a:rPr lang="en-GB" dirty="0"/>
                        <a:t>Non-professional and unmanned operation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Catalyst recovery from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61267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avoid use of dangerous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01753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work on small and large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2007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561C59E3-CC8D-46BA-A0A4-63A635402398}"/>
              </a:ext>
            </a:extLst>
          </p:cNvPr>
          <p:cNvSpPr/>
          <p:nvPr/>
        </p:nvSpPr>
        <p:spPr>
          <a:xfrm rot="5400000">
            <a:off x="8189573" y="1784644"/>
            <a:ext cx="491733" cy="5231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7E604-76B8-4328-B27A-40F5364FF6DB}"/>
              </a:ext>
            </a:extLst>
          </p:cNvPr>
          <p:cNvSpPr txBox="1"/>
          <p:nvPr/>
        </p:nvSpPr>
        <p:spPr>
          <a:xfrm>
            <a:off x="6121194" y="4855632"/>
            <a:ext cx="46284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Tackle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Solar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photocatalysis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Immobilising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 the catalyst on a support</a:t>
            </a:r>
          </a:p>
        </p:txBody>
      </p:sp>
    </p:spTree>
    <p:extLst>
      <p:ext uri="{BB962C8B-B14F-4D97-AF65-F5344CB8AC3E}">
        <p14:creationId xmlns:p14="http://schemas.microsoft.com/office/powerpoint/2010/main" val="17770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8809487" y="5456527"/>
            <a:ext cx="350522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Previous Work in The Robertson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024" t="66742" r="53152" b="9290"/>
          <a:stretch/>
        </p:blipFill>
        <p:spPr>
          <a:xfrm>
            <a:off x="9160009" y="4267169"/>
            <a:ext cx="2748212" cy="1697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6210" t="42246" r="25896" b="39380"/>
          <a:stretch/>
        </p:blipFill>
        <p:spPr>
          <a:xfrm>
            <a:off x="420201" y="4267169"/>
            <a:ext cx="2618503" cy="1512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1023" t="41710" r="25925" b="25622"/>
          <a:stretch/>
        </p:blipFill>
        <p:spPr>
          <a:xfrm>
            <a:off x="164613" y="1827846"/>
            <a:ext cx="2874091" cy="22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2959" t="32115" r="23118" b="38302"/>
          <a:stretch/>
        </p:blipFill>
        <p:spPr>
          <a:xfrm>
            <a:off x="3641147" y="1685358"/>
            <a:ext cx="4927812" cy="15206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62337" y="3780234"/>
            <a:ext cx="54018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Robertson, </a:t>
            </a:r>
            <a:r>
              <a:rPr lang="en-US" sz="1400" i="1" dirty="0" err="1"/>
              <a:t>ChemPhysChem</a:t>
            </a:r>
            <a:r>
              <a:rPr lang="en-US" sz="1400" dirty="0"/>
              <a:t>, 2016, </a:t>
            </a:r>
            <a:r>
              <a:rPr lang="en-US" sz="1400" b="1" dirty="0"/>
              <a:t>17</a:t>
            </a:r>
            <a:r>
              <a:rPr lang="en-US" sz="1400" dirty="0"/>
              <a:t>, 2872-2880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 and N. </a:t>
            </a:r>
            <a:r>
              <a:rPr lang="en-US" sz="1400" dirty="0" err="1"/>
              <a:t>Roberston</a:t>
            </a:r>
            <a:r>
              <a:rPr lang="en-US" sz="1400" dirty="0"/>
              <a:t>, </a:t>
            </a:r>
            <a:r>
              <a:rPr lang="en-US" sz="1400" i="1" dirty="0" err="1"/>
              <a:t>ChemPhysChem</a:t>
            </a:r>
            <a:r>
              <a:rPr lang="en-US" sz="1400" dirty="0"/>
              <a:t>, 2017, </a:t>
            </a:r>
            <a:r>
              <a:rPr lang="en-US" sz="1400" b="1" dirty="0"/>
              <a:t>18</a:t>
            </a:r>
            <a:r>
              <a:rPr lang="en-US" sz="1400" dirty="0"/>
              <a:t>, 728-735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/>
              <a:t>Cat. Sci. Technol.</a:t>
            </a:r>
            <a:r>
              <a:rPr lang="en-US" sz="1400" dirty="0"/>
              <a:t>, 2018, </a:t>
            </a:r>
            <a:r>
              <a:rPr lang="en-US" sz="1400" b="1" dirty="0"/>
              <a:t>8</a:t>
            </a:r>
            <a:r>
              <a:rPr lang="en-US" sz="1400" dirty="0"/>
              <a:t>, 829–839.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A. </a:t>
            </a:r>
            <a:r>
              <a:rPr lang="en-US" sz="1400" dirty="0" err="1"/>
              <a:t>Ivaturi</a:t>
            </a:r>
            <a:r>
              <a:rPr lang="en-US" sz="1400" dirty="0"/>
              <a:t>,  E. </a:t>
            </a:r>
            <a:r>
              <a:rPr lang="en-US" sz="1400" dirty="0" err="1"/>
              <a:t>Chatzisymeon</a:t>
            </a:r>
            <a:r>
              <a:rPr lang="en-US" sz="1400" dirty="0"/>
              <a:t> and N. Robertson, </a:t>
            </a:r>
            <a:r>
              <a:rPr lang="en-US" sz="1400" i="1" dirty="0" err="1"/>
              <a:t>ChemCatChem</a:t>
            </a:r>
            <a:r>
              <a:rPr lang="en-US" sz="1400" dirty="0"/>
              <a:t>, 2017, </a:t>
            </a:r>
            <a:r>
              <a:rPr lang="en-US" sz="1400" b="1" dirty="0"/>
              <a:t>9</a:t>
            </a:r>
            <a:r>
              <a:rPr lang="en-US" sz="1400" dirty="0"/>
              <a:t>, 1–11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G. </a:t>
            </a:r>
            <a:r>
              <a:rPr lang="en-US" sz="1400" dirty="0" err="1"/>
              <a:t>Odling</a:t>
            </a:r>
            <a:r>
              <a:rPr lang="en-US" sz="1400" dirty="0"/>
              <a:t>, Z. Y. Pong, G. Gilfillan, C. R. </a:t>
            </a:r>
            <a:r>
              <a:rPr lang="en-US" sz="1400" dirty="0" err="1"/>
              <a:t>Pulham</a:t>
            </a:r>
            <a:r>
              <a:rPr lang="en-US" sz="1400" dirty="0"/>
              <a:t> and N. Robertson, </a:t>
            </a:r>
            <a:r>
              <a:rPr lang="en-US" sz="1400" i="1" dirty="0"/>
              <a:t>Environ. Sci.: Water Res. Technol.</a:t>
            </a:r>
            <a:r>
              <a:rPr lang="en-US" sz="1400" dirty="0"/>
              <a:t>, 2018, </a:t>
            </a:r>
            <a:r>
              <a:rPr lang="en-US" sz="1400" b="1" dirty="0"/>
              <a:t>4</a:t>
            </a:r>
            <a:r>
              <a:rPr lang="en-US" sz="1400" dirty="0"/>
              <a:t>, 2170–2178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041923" y="4477020"/>
            <a:ext cx="420414" cy="3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8855" y="3176119"/>
            <a:ext cx="9763" cy="58830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52503" t="35475" r="26219" b="35396"/>
          <a:stretch/>
        </p:blipFill>
        <p:spPr>
          <a:xfrm>
            <a:off x="8864170" y="1589413"/>
            <a:ext cx="3242813" cy="24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Immobilising the Photocatalysts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2366201"/>
            <a:ext cx="11076538" cy="305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This requires considering: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material itself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The processing method and conditions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b="18035"/>
          <a:stretch/>
        </p:blipFill>
        <p:spPr>
          <a:xfrm>
            <a:off x="8847030" y="2230478"/>
            <a:ext cx="2450653" cy="2155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730" y="5024819"/>
            <a:ext cx="10797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of the most popular materials to use is glass. Successful laboratory tests have been conducted on etched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</a:rPr>
              <a:t>glass beads</a:t>
            </a:r>
            <a:r>
              <a:rPr lang="en-GB" sz="2400" b="1" dirty="0"/>
              <a:t>.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21997"/>
          <a:stretch/>
        </p:blipFill>
        <p:spPr>
          <a:xfrm>
            <a:off x="6535043" y="2230478"/>
            <a:ext cx="1978337" cy="21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</a:rPr>
              <a:t>Solar Photocatalysis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1956526"/>
            <a:ext cx="11076538" cy="127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Chemical modifications have been performed to alter the band gap of the titania-based photocatalyst materials, improving the visible light absorption</a:t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ED3A87-A749-45D8-B564-57F4620AA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6" t="54408" r="28266" b="18106"/>
          <a:stretch/>
        </p:blipFill>
        <p:spPr>
          <a:xfrm>
            <a:off x="848236" y="3553445"/>
            <a:ext cx="5756808" cy="178931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645686" y="4317540"/>
            <a:ext cx="1576854" cy="1203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2490" y="4088796"/>
            <a:ext cx="259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Bi</a:t>
            </a:r>
            <a:r>
              <a:rPr lang="en-GB" sz="2400" b="1" baseline="-25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Ti</a:t>
            </a:r>
            <a:r>
              <a:rPr lang="en-GB" sz="24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sz="2400" b="1" baseline="-25000" dirty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  (BTO)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348716" y="4587606"/>
            <a:ext cx="491321" cy="5768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348716" y="3570885"/>
            <a:ext cx="491320" cy="57322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28848" y="5201571"/>
            <a:ext cx="486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Has a narrower bandgap than titania (~410 nm)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Improved visible light absorption</a:t>
            </a:r>
            <a:endParaRPr lang="en-GB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7643" y="2907114"/>
            <a:ext cx="46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Presence of a heterojunction between the two materials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reduces charge recombination</a:t>
            </a:r>
            <a:endParaRPr lang="en-GB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C18A5-5646-4F41-88D4-C647054166D1}"/>
              </a:ext>
            </a:extLst>
          </p:cNvPr>
          <p:cNvSpPr txBox="1"/>
          <p:nvPr/>
        </p:nvSpPr>
        <p:spPr>
          <a:xfrm>
            <a:off x="489493" y="6235899"/>
            <a:ext cx="33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Cai, Y et al</a:t>
            </a:r>
            <a:r>
              <a:rPr lang="fr-FR" sz="1100" i="1" dirty="0"/>
              <a:t>, Environ. </a:t>
            </a:r>
            <a:r>
              <a:rPr lang="fr-FR" sz="1100" i="1" dirty="0" err="1"/>
              <a:t>Sci</a:t>
            </a:r>
            <a:r>
              <a:rPr lang="fr-FR" sz="1100" i="1" dirty="0"/>
              <a:t>.: Nano</a:t>
            </a:r>
            <a:r>
              <a:rPr lang="fr-FR" sz="1100" dirty="0"/>
              <a:t>,</a:t>
            </a:r>
            <a:r>
              <a:rPr lang="fr-FR" sz="1100" b="1" dirty="0"/>
              <a:t>5</a:t>
            </a:r>
            <a:r>
              <a:rPr lang="fr-FR" sz="1100" dirty="0"/>
              <a:t>, 2631-2640, 2018</a:t>
            </a:r>
            <a:endParaRPr lang="en-GB" sz="1100" i="1" dirty="0"/>
          </a:p>
        </p:txBody>
      </p:sp>
      <p:sp>
        <p:nvSpPr>
          <p:cNvPr id="2" name="Rectangle 1"/>
          <p:cNvSpPr/>
          <p:nvPr/>
        </p:nvSpPr>
        <p:spPr>
          <a:xfrm>
            <a:off x="489493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G. </a:t>
            </a:r>
            <a:r>
              <a:rPr lang="en-US" sz="1100" dirty="0" err="1"/>
              <a:t>Odling</a:t>
            </a:r>
            <a:r>
              <a:rPr lang="en-US" sz="1100" dirty="0"/>
              <a:t>, Z. Y. Pong, G. Gilfillan, C. R. </a:t>
            </a:r>
            <a:r>
              <a:rPr lang="en-US" sz="1100" dirty="0" err="1"/>
              <a:t>Pulham</a:t>
            </a:r>
            <a:r>
              <a:rPr lang="en-US" sz="1100" dirty="0"/>
              <a:t> and N. Robertson, </a:t>
            </a:r>
            <a:r>
              <a:rPr lang="en-US" sz="1100" i="1" dirty="0"/>
              <a:t>Environ. Sci.: Water Res. Technol.</a:t>
            </a:r>
            <a:r>
              <a:rPr lang="en-US" sz="1100" dirty="0"/>
              <a:t>, 2018, </a:t>
            </a:r>
            <a:r>
              <a:rPr lang="en-US" sz="1100" b="1" dirty="0"/>
              <a:t>4</a:t>
            </a:r>
            <a:r>
              <a:rPr lang="en-US" sz="1100" dirty="0"/>
              <a:t>, 2170–2178</a:t>
            </a:r>
          </a:p>
        </p:txBody>
      </p:sp>
    </p:spTree>
    <p:extLst>
      <p:ext uri="{BB962C8B-B14F-4D97-AF65-F5344CB8AC3E}">
        <p14:creationId xmlns:p14="http://schemas.microsoft.com/office/powerpoint/2010/main" val="22758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1118</Words>
  <Application>Microsoft Office PowerPoint</Application>
  <PresentationFormat>Widescreen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PowerPoint Presentation</vt:lpstr>
      <vt:lpstr>Water as a Critical Resource</vt:lpstr>
      <vt:lpstr>Addressing the Problem</vt:lpstr>
      <vt:lpstr>Solar Disinfection (SODIS)</vt:lpstr>
      <vt:lpstr>The Photocatalysis Process</vt:lpstr>
      <vt:lpstr>Photocatalysis for Water Purification</vt:lpstr>
      <vt:lpstr>Previous Work in The Robertson Group</vt:lpstr>
      <vt:lpstr>Immobilising the Photocatalysts</vt:lpstr>
      <vt:lpstr>Solar Photocatalysis</vt:lpstr>
      <vt:lpstr>Real-world Testing in India</vt:lpstr>
      <vt:lpstr>Methodology</vt:lpstr>
      <vt:lpstr>Water Sources</vt:lpstr>
      <vt:lpstr>Results – General Observations</vt:lpstr>
      <vt:lpstr>Results – TDS, Salt and Conductivity Levels</vt:lpstr>
      <vt:lpstr>Results – Bacterial Colony Counts</vt:lpstr>
      <vt:lpstr>Results – Bacterial Colony Counts</vt:lpstr>
      <vt:lpstr>Results – Bacterial Colony Counts</vt:lpstr>
      <vt:lpstr>Further Interesting Findings</vt:lpstr>
      <vt:lpstr>Conclusions</vt:lpstr>
      <vt:lpstr>Acknowledgements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PORLEY Victoria</dc:creator>
  <cp:lastModifiedBy>Laura Logie</cp:lastModifiedBy>
  <cp:revision>64</cp:revision>
  <cp:lastPrinted>2019-06-17T10:34:42Z</cp:lastPrinted>
  <dcterms:created xsi:type="dcterms:W3CDTF">2019-05-22T09:08:02Z</dcterms:created>
  <dcterms:modified xsi:type="dcterms:W3CDTF">2019-06-17T10:35:07Z</dcterms:modified>
</cp:coreProperties>
</file>