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  <a:srgbClr val="1F3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15967608844632"/>
          <c:y val="2.8784616208688201E-2"/>
          <c:w val="0.85078940620877097"/>
          <c:h val="0.77442248290392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Sheet1!$AF$1</c:f>
              <c:strCache>
                <c:ptCount val="1"/>
                <c:pt idx="0">
                  <c:v>1% inoculum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Sheet1!$AE$2:$AE$10</c:f>
              <c:strCache>
                <c:ptCount val="9"/>
                <c:pt idx="0">
                  <c:v>Isocaproic acid</c:v>
                </c:pt>
                <c:pt idx="1">
                  <c:v>Caproic acid</c:v>
                </c:pt>
                <c:pt idx="2">
                  <c:v>Ethanol </c:v>
                </c:pt>
                <c:pt idx="3">
                  <c:v>Acetic acid</c:v>
                </c:pt>
                <c:pt idx="4">
                  <c:v>Propionic acid</c:v>
                </c:pt>
                <c:pt idx="5">
                  <c:v>Isovaleric acid</c:v>
                </c:pt>
                <c:pt idx="6">
                  <c:v>Butyric acid </c:v>
                </c:pt>
                <c:pt idx="7">
                  <c:v>Isobutyric acid</c:v>
                </c:pt>
                <c:pt idx="8">
                  <c:v>Lactic acid</c:v>
                </c:pt>
              </c:strCache>
            </c:strRef>
          </c:cat>
          <c:val>
            <c:numRef>
              <c:f>Sheet1!$AF$2:$AF$10</c:f>
              <c:numCache>
                <c:formatCode>General</c:formatCode>
                <c:ptCount val="9"/>
                <c:pt idx="0">
                  <c:v>4.6266666666666671E-2</c:v>
                </c:pt>
                <c:pt idx="1">
                  <c:v>-3.2333333333333381E-3</c:v>
                </c:pt>
                <c:pt idx="2">
                  <c:v>3.8000000000000013E-3</c:v>
                </c:pt>
                <c:pt idx="3">
                  <c:v>0.1021</c:v>
                </c:pt>
                <c:pt idx="4">
                  <c:v>2.0300000000000006E-2</c:v>
                </c:pt>
                <c:pt idx="5">
                  <c:v>5.7100000000000005E-2</c:v>
                </c:pt>
                <c:pt idx="6">
                  <c:v>5.9766666666666669E-2</c:v>
                </c:pt>
                <c:pt idx="7">
                  <c:v>5.135E-2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D5-4523-8693-24A795FBFDCC}"/>
            </c:ext>
          </c:extLst>
        </c:ser>
        <c:ser>
          <c:idx val="1"/>
          <c:order val="1"/>
          <c:tx>
            <c:strRef>
              <c:f>Sheet1!$AG$1</c:f>
              <c:strCache>
                <c:ptCount val="1"/>
                <c:pt idx="0">
                  <c:v>5% inoculum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Sheet1!$AE$2:$AE$10</c:f>
              <c:strCache>
                <c:ptCount val="9"/>
                <c:pt idx="0">
                  <c:v>Isocaproic acid</c:v>
                </c:pt>
                <c:pt idx="1">
                  <c:v>Caproic acid</c:v>
                </c:pt>
                <c:pt idx="2">
                  <c:v>Ethanol </c:v>
                </c:pt>
                <c:pt idx="3">
                  <c:v>Acetic acid</c:v>
                </c:pt>
                <c:pt idx="4">
                  <c:v>Propionic acid</c:v>
                </c:pt>
                <c:pt idx="5">
                  <c:v>Isovaleric acid</c:v>
                </c:pt>
                <c:pt idx="6">
                  <c:v>Butyric acid </c:v>
                </c:pt>
                <c:pt idx="7">
                  <c:v>Isobutyric acid</c:v>
                </c:pt>
                <c:pt idx="8">
                  <c:v>Lactic acid</c:v>
                </c:pt>
              </c:strCache>
            </c:strRef>
          </c:cat>
          <c:val>
            <c:numRef>
              <c:f>Sheet1!$AG$2:$AG$10</c:f>
              <c:numCache>
                <c:formatCode>General</c:formatCode>
                <c:ptCount val="9"/>
                <c:pt idx="0">
                  <c:v>1.166666666666677E-4</c:v>
                </c:pt>
                <c:pt idx="1">
                  <c:v>0</c:v>
                </c:pt>
                <c:pt idx="2">
                  <c:v>0</c:v>
                </c:pt>
                <c:pt idx="3">
                  <c:v>0.18419999999999997</c:v>
                </c:pt>
                <c:pt idx="4">
                  <c:v>4.4333333333333329E-2</c:v>
                </c:pt>
                <c:pt idx="5">
                  <c:v>1.6666666666666566E-3</c:v>
                </c:pt>
                <c:pt idx="6">
                  <c:v>5.3333333333333705E-4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D5-4523-8693-24A795FBFDCC}"/>
            </c:ext>
          </c:extLst>
        </c:ser>
        <c:ser>
          <c:idx val="2"/>
          <c:order val="2"/>
          <c:tx>
            <c:strRef>
              <c:f>Sheet1!$AH$1</c:f>
              <c:strCache>
                <c:ptCount val="1"/>
                <c:pt idx="0">
                  <c:v>10% inoculum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Sheet1!$AE$2:$AE$10</c:f>
              <c:strCache>
                <c:ptCount val="9"/>
                <c:pt idx="0">
                  <c:v>Isocaproic acid</c:v>
                </c:pt>
                <c:pt idx="1">
                  <c:v>Caproic acid</c:v>
                </c:pt>
                <c:pt idx="2">
                  <c:v>Ethanol </c:v>
                </c:pt>
                <c:pt idx="3">
                  <c:v>Acetic acid</c:v>
                </c:pt>
                <c:pt idx="4">
                  <c:v>Propionic acid</c:v>
                </c:pt>
                <c:pt idx="5">
                  <c:v>Isovaleric acid</c:v>
                </c:pt>
                <c:pt idx="6">
                  <c:v>Butyric acid </c:v>
                </c:pt>
                <c:pt idx="7">
                  <c:v>Isobutyric acid</c:v>
                </c:pt>
                <c:pt idx="8">
                  <c:v>Lactic acid</c:v>
                </c:pt>
              </c:strCache>
            </c:strRef>
          </c:cat>
          <c:val>
            <c:numRef>
              <c:f>Sheet1!$AH$2:$AH$10</c:f>
              <c:numCache>
                <c:formatCode>General</c:formatCode>
                <c:ptCount val="9"/>
                <c:pt idx="0">
                  <c:v>0</c:v>
                </c:pt>
                <c:pt idx="1">
                  <c:v>5.1666666666666528E-4</c:v>
                </c:pt>
                <c:pt idx="2">
                  <c:v>4.1666666666666415E-4</c:v>
                </c:pt>
                <c:pt idx="3">
                  <c:v>0.30413666666666672</c:v>
                </c:pt>
                <c:pt idx="4">
                  <c:v>4.3033333333333354E-2</c:v>
                </c:pt>
                <c:pt idx="5">
                  <c:v>9.9333333333333357E-3</c:v>
                </c:pt>
                <c:pt idx="6">
                  <c:v>3.7000000000000019E-3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D5-4523-8693-24A795FBF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2445648"/>
        <c:axId val="1522444400"/>
      </c:barChart>
      <c:catAx>
        <c:axId val="1522445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Produced VFAs</a:t>
                </a:r>
                <a:r>
                  <a:rPr lang="en-GB" b="1" baseline="0"/>
                  <a:t> and ethanol</a:t>
                </a:r>
                <a:endParaRPr lang="en-GB" b="1"/>
              </a:p>
            </c:rich>
          </c:tx>
          <c:layout>
            <c:manualLayout>
              <c:xMode val="edge"/>
              <c:yMode val="edge"/>
              <c:x val="0.36824160389909105"/>
              <c:y val="0.92434659953220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444400"/>
        <c:crosses val="autoZero"/>
        <c:auto val="1"/>
        <c:lblAlgn val="ctr"/>
        <c:lblOffset val="100"/>
        <c:noMultiLvlLbl val="0"/>
      </c:catAx>
      <c:valAx>
        <c:axId val="15224444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>
                    <a:effectLst/>
                  </a:rPr>
                  <a:t>Concentration (g l</a:t>
                </a:r>
                <a:r>
                  <a:rPr lang="en-GB" sz="1200" b="1" baseline="30000" dirty="0">
                    <a:effectLst/>
                  </a:rPr>
                  <a:t>-1</a:t>
                </a:r>
                <a:r>
                  <a:rPr lang="en-GB" sz="1200" b="1" dirty="0">
                    <a:effectLst/>
                  </a:rPr>
                  <a:t>)</a:t>
                </a:r>
                <a:endParaRPr lang="en-GB" sz="12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prstClr val="black">
                        <a:lumMod val="65000"/>
                        <a:lumOff val="35000"/>
                      </a:prstClr>
                    </a:solidFill>
                  </a:defRPr>
                </a:pPr>
                <a:endParaRPr lang="en-GB" b="1" dirty="0"/>
              </a:p>
            </c:rich>
          </c:tx>
          <c:layout>
            <c:manualLayout>
              <c:xMode val="edge"/>
              <c:yMode val="edge"/>
              <c:x val="1.9118597627136184E-2"/>
              <c:y val="0.249579696755301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44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823158650461767"/>
          <c:y val="0.1483175612222784"/>
          <c:w val="0.19559111061383752"/>
          <c:h val="0.280836363344490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1% </a:t>
            </a:r>
          </a:p>
        </c:rich>
      </c:tx>
      <c:layout>
        <c:manualLayout>
          <c:xMode val="edge"/>
          <c:yMode val="edge"/>
          <c:x val="0.38903411004378019"/>
          <c:y val="0.132689670372728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DC-49DF-8F69-1F01D3A7C7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DC-49DF-8F69-1F01D3A7C797}"/>
              </c:ext>
            </c:extLst>
          </c:dPt>
          <c:cat>
            <c:strRef>
              <c:f>Sheet1!$AL$1:$AM$1</c:f>
              <c:strCache>
                <c:ptCount val="2"/>
                <c:pt idx="0">
                  <c:v>% converted COD into products</c:v>
                </c:pt>
                <c:pt idx="1">
                  <c:v>% non converted COD into products</c:v>
                </c:pt>
              </c:strCache>
            </c:strRef>
          </c:cat>
          <c:val>
            <c:numRef>
              <c:f>Sheet1!$AL$2:$AM$2</c:f>
              <c:numCache>
                <c:formatCode>General</c:formatCode>
                <c:ptCount val="2"/>
                <c:pt idx="0">
                  <c:v>89.01</c:v>
                </c:pt>
                <c:pt idx="1">
                  <c:v>10.989999999999995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DC-49DF-8F69-1F01D3A7C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5%</a:t>
            </a:r>
          </a:p>
        </c:rich>
      </c:tx>
      <c:layout>
        <c:manualLayout>
          <c:xMode val="edge"/>
          <c:yMode val="edge"/>
          <c:x val="0.39196026980280418"/>
          <c:y val="0.137674823413745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9F-42AE-973E-56CD265E52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9F-42AE-973E-56CD265E522C}"/>
              </c:ext>
            </c:extLst>
          </c:dPt>
          <c:cat>
            <c:strRef>
              <c:f>Sheet1!$AP$1:$AQ$1</c:f>
              <c:strCache>
                <c:ptCount val="2"/>
                <c:pt idx="0">
                  <c:v>% converted COD into products</c:v>
                </c:pt>
                <c:pt idx="1">
                  <c:v>% non converted COD into products</c:v>
                </c:pt>
              </c:strCache>
            </c:strRef>
          </c:cat>
          <c:val>
            <c:numRef>
              <c:f>Sheet1!$AP$2:$AQ$2</c:f>
              <c:numCache>
                <c:formatCode>General</c:formatCode>
                <c:ptCount val="2"/>
                <c:pt idx="0">
                  <c:v>50.25</c:v>
                </c:pt>
                <c:pt idx="1">
                  <c:v>49.75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9F-42AE-973E-56CD265E5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10%</a:t>
            </a:r>
            <a:r>
              <a:rPr lang="en-GB" baseline="0"/>
              <a:t> </a:t>
            </a:r>
            <a:endParaRPr lang="en-GB"/>
          </a:p>
        </c:rich>
      </c:tx>
      <c:layout>
        <c:manualLayout>
          <c:xMode val="edge"/>
          <c:yMode val="edge"/>
          <c:x val="0.37413945634418078"/>
          <c:y val="0.13308088761632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1C-4618-B103-693A2D5E28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1C-4618-B103-693A2D5E28DA}"/>
              </c:ext>
            </c:extLst>
          </c:dPt>
          <c:cat>
            <c:strRef>
              <c:f>Sheet1!$AU$1:$AV$1</c:f>
              <c:strCache>
                <c:ptCount val="2"/>
                <c:pt idx="0">
                  <c:v>% converted COD into products</c:v>
                </c:pt>
                <c:pt idx="1">
                  <c:v>% non converted COD into products</c:v>
                </c:pt>
              </c:strCache>
            </c:strRef>
          </c:cat>
          <c:val>
            <c:numRef>
              <c:f>Sheet1!$AU$2:$AV$2</c:f>
              <c:numCache>
                <c:formatCode>General</c:formatCode>
                <c:ptCount val="2"/>
                <c:pt idx="0">
                  <c:v>78.41</c:v>
                </c:pt>
                <c:pt idx="1">
                  <c:v>21.590000000000003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1C-4618-B103-693A2D5E2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169C-1F81-4684-83CA-5743010BA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B4E20-5A90-43A1-8591-06FDF1F50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8807-3DB5-4F2D-9AC4-BB0D4D28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51E7E-4D68-49C6-9542-489ABA63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2730D-9761-4B7A-8626-F2895EB8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5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AB2E-5397-4DAD-84A3-6F9E27F7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36208-A0EA-4BB3-ACF0-24E857963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B9163-1B4F-41AC-9812-9A897E72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A2B0-4B72-4EFD-A2E1-47E46F1E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7E2D1-C353-4695-9B02-E46C99BEB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656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B559D2-6EBF-4F7E-8D2E-82DB2CB67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A791F-146F-44E7-B974-56A120DDD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EB65A-D4FF-43F5-8E0B-1C47880F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9FBCD-AF13-4025-8F9D-CF75D958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897A-A14D-4691-BCE1-A5AC90F4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CB53-A277-40FD-A33C-380408E7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4B28D-7B93-43CD-86A5-6F631B77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1647C-3D2E-4C03-85ED-3A79F054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49DC-B447-4661-AAF5-E0015AF6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8F6AE-1B96-44CC-BE12-DEF99104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53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AF90-5901-4BC6-B5D1-244C6E36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F9402-97A5-4FDB-9851-2996F3B4B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F24E2-F3F2-449A-BDB9-A48E18215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1BD46-DBC8-4A5E-BCF2-EC1BD4B57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7A1C5-A201-4A8F-ADBE-58019231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07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0B47-F92B-4535-A4CD-58ACA4A1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094D7-3C69-4A63-B2DB-DBED0F63E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6E75F-D895-4C69-A62C-77E0E5735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EDD44-DBFD-4DD7-87A9-92CBC369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ECD98-D258-43D8-9D1F-530EC2CA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96BD7-5415-42AC-898E-CCD42291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5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1B2C-0251-4237-878C-A8C2A6CC2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3CBDF-600B-4A91-B15B-7D4718F4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89DFA-3466-41CC-A375-E5E62AC9E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870BF1-1371-4C43-ABA8-47CDAB5C2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B6AF1-C37B-4202-B80C-64B2220A5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0AE54-EAF6-45B9-A747-F603B95E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AAB3C0-512F-40A0-AE70-497A8888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9CBDC-E273-4709-8150-2ADCB083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9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F08D-46BA-453B-96C8-3B554DA3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FDDE0-1FCC-4D0C-9BED-B7F7423B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9451E-B74B-4AED-8B11-7D172B12B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E8382-DBC8-46C1-8DD1-5EB3816C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05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7F9FE-3BFB-4783-894A-A6F387F1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BAB95-F2D3-4A98-B107-911DFD23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295DD-120D-4238-84B9-BD356E33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1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2E6E-2B41-485C-A5A7-89556DCA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6C8F-1BF2-46E0-AAE6-A2170399E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8BAFA-846E-42CD-9E26-902C976C0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D2C9F-0454-4420-94F8-CF7A6AF1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70B9D-0B6F-4704-A458-3E20AA66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C68BF-4389-4DAB-A749-911B0B33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85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F43D-6247-43F2-A850-0171223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98377-A3CF-4979-B901-E9D1785ED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E4A9C-2CF6-4DA1-8577-D3D7363A7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4E93B-02A2-4483-BC5D-AAA9D8D8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1A97F-259B-4CDD-BD0B-97B9F114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99E3E-20B8-411E-BB2F-C3A97B16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85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69A0D5-BB67-47C8-A2A3-1A9097B4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10DFC-AE0E-4B66-9210-3DCFF054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346A-371D-4C63-A60E-D766DF56D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64F9-FF51-4C72-B884-33DA5A9124AD}" type="datetimeFigureOut">
              <a:rPr lang="en-GB" smtClean="0"/>
              <a:t>02/04/2021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8A947-60CA-437F-9327-CD4103382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3E2BF-7FE1-461E-BC30-EBC4D653F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FF7B-2597-4C52-9B6E-7E8648B26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6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hart" Target="../charts/chart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chart" Target="../charts/chart4.xml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11" Type="http://schemas.openxmlformats.org/officeDocument/2006/relationships/chart" Target="../charts/chart3.xml"/><Relationship Id="rId5" Type="http://schemas.openxmlformats.org/officeDocument/2006/relationships/image" Target="../media/image2.jpg"/><Relationship Id="rId15" Type="http://schemas.openxmlformats.org/officeDocument/2006/relationships/image" Target="../media/image7.png"/><Relationship Id="rId10" Type="http://schemas.openxmlformats.org/officeDocument/2006/relationships/chart" Target="../charts/chart2.xml"/><Relationship Id="rId4" Type="http://schemas.openxmlformats.org/officeDocument/2006/relationships/image" Target="../media/image1.jpg"/><Relationship Id="rId9" Type="http://schemas.openxmlformats.org/officeDocument/2006/relationships/chart" Target="../charts/chart1.xml"/><Relationship Id="rId1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3DCC519-2EA2-4BDF-B79A-AA484860B2E8}"/>
              </a:ext>
            </a:extLst>
          </p:cNvPr>
          <p:cNvSpPr/>
          <p:nvPr/>
        </p:nvSpPr>
        <p:spPr>
          <a:xfrm>
            <a:off x="11248164" y="3967993"/>
            <a:ext cx="950914" cy="2898395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7BECE36A-EF16-4945-A38F-4CAB926C3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826" y="818386"/>
            <a:ext cx="720000" cy="815534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695BDA9-6FD3-4837-8557-E2CE9E412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826" y="27503"/>
            <a:ext cx="720000" cy="73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E9AD73-29BE-49E3-9637-898F23344B87}"/>
              </a:ext>
            </a:extLst>
          </p:cNvPr>
          <p:cNvGrpSpPr/>
          <p:nvPr/>
        </p:nvGrpSpPr>
        <p:grpSpPr>
          <a:xfrm>
            <a:off x="11063369" y="0"/>
            <a:ext cx="261610" cy="6858000"/>
            <a:chOff x="10765064" y="0"/>
            <a:chExt cx="26161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A11134-CC38-49DB-A9B9-F4C77F3808E4}"/>
                </a:ext>
              </a:extLst>
            </p:cNvPr>
            <p:cNvSpPr/>
            <p:nvPr/>
          </p:nvSpPr>
          <p:spPr>
            <a:xfrm>
              <a:off x="10773576" y="0"/>
              <a:ext cx="244583" cy="6858000"/>
            </a:xfrm>
            <a:prstGeom prst="rect">
              <a:avLst/>
            </a:prstGeom>
            <a:solidFill>
              <a:srgbClr val="1F3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9B70BB-B9EB-4A1D-A946-DE809973EB76}"/>
                </a:ext>
              </a:extLst>
            </p:cNvPr>
            <p:cNvSpPr/>
            <p:nvPr/>
          </p:nvSpPr>
          <p:spPr>
            <a:xfrm rot="16200000">
              <a:off x="7577904" y="3298194"/>
              <a:ext cx="663592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12</a:t>
              </a:r>
              <a:r>
                <a:rPr lang="en-GB" sz="11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GB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Engineering Postgraduate Research Symposium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23AAA11-2F94-463B-90CF-7118E3734456}"/>
              </a:ext>
            </a:extLst>
          </p:cNvPr>
          <p:cNvSpPr txBox="1"/>
          <p:nvPr/>
        </p:nvSpPr>
        <p:spPr>
          <a:xfrm>
            <a:off x="11238933" y="5816630"/>
            <a:ext cx="978084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900" b="1" dirty="0">
                <a:cs typeface="Times New Roman" panose="02020603050405020304" pitchFamily="18" charset="0"/>
              </a:rPr>
              <a:t>School of Engineering</a:t>
            </a:r>
          </a:p>
          <a:p>
            <a:pPr algn="ctr"/>
            <a:r>
              <a:rPr lang="en-GB" sz="900" b="1" dirty="0">
                <a:cs typeface="Times New Roman" panose="02020603050405020304" pitchFamily="18" charset="0"/>
              </a:rPr>
              <a:t>Fraser Noble Building</a:t>
            </a:r>
          </a:p>
          <a:p>
            <a:pPr algn="ctr"/>
            <a:r>
              <a:rPr lang="en-GB" sz="900" b="1" dirty="0">
                <a:cs typeface="Times New Roman" panose="02020603050405020304" pitchFamily="18" charset="0"/>
              </a:rPr>
              <a:t>King’s College</a:t>
            </a:r>
          </a:p>
          <a:p>
            <a:pPr algn="ctr"/>
            <a:r>
              <a:rPr lang="en-GB" sz="900" b="1" dirty="0">
                <a:cs typeface="Times New Roman" panose="02020603050405020304" pitchFamily="18" charset="0"/>
              </a:rPr>
              <a:t>Aberdeen</a:t>
            </a:r>
          </a:p>
          <a:p>
            <a:pPr algn="ctr">
              <a:spcAft>
                <a:spcPts val="300"/>
              </a:spcAft>
            </a:pPr>
            <a:r>
              <a:rPr lang="en-GB" sz="900" b="1" dirty="0">
                <a:cs typeface="Times New Roman" panose="02020603050405020304" pitchFamily="18" charset="0"/>
              </a:rPr>
              <a:t>AB24 3UE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F38EAD-661B-4B16-9EC2-F779514F1B70}"/>
              </a:ext>
            </a:extLst>
          </p:cNvPr>
          <p:cNvSpPr txBox="1"/>
          <p:nvPr/>
        </p:nvSpPr>
        <p:spPr>
          <a:xfrm>
            <a:off x="11282675" y="4018536"/>
            <a:ext cx="89830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cs typeface="Arial" panose="020B0604020202020204" pitchFamily="34" charset="0"/>
              </a:rPr>
              <a:t>MOUSSA Rita Noelle</a:t>
            </a:r>
          </a:p>
          <a:p>
            <a:pPr algn="ctr"/>
            <a:r>
              <a:rPr lang="en-GB" sz="1200" b="1" dirty="0">
                <a:cs typeface="Arial" panose="020B0604020202020204" pitchFamily="34" charset="0"/>
              </a:rPr>
              <a:t>Dr. DIONISI Davide</a:t>
            </a:r>
          </a:p>
          <a:p>
            <a:pPr algn="ctr"/>
            <a:r>
              <a:rPr lang="en-GB" sz="1200" b="1" dirty="0">
                <a:cs typeface="Arial" panose="020B0604020202020204" pitchFamily="34" charset="0"/>
              </a:rPr>
              <a:t>Pr. PATON Graeme</a:t>
            </a:r>
            <a:endParaRPr lang="en-GB" sz="1000" b="1" dirty="0">
              <a:cs typeface="Arial" panose="020B0604020202020204" pitchFamily="34" charset="0"/>
            </a:endParaRPr>
          </a:p>
          <a:p>
            <a:pPr algn="ctr"/>
            <a:endParaRPr lang="en-GB" sz="1000" b="1" dirty="0">
              <a:cs typeface="Arial" panose="020B0604020202020204" pitchFamily="34" charset="0"/>
            </a:endParaRPr>
          </a:p>
          <a:p>
            <a:pPr algn="ctr"/>
            <a:r>
              <a:rPr lang="en-GB" sz="900" b="1" dirty="0">
                <a:cs typeface="Arial" panose="020B0604020202020204" pitchFamily="34" charset="0"/>
              </a:rPr>
              <a:t>Chemicals and Materials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31D06-82A4-4936-BC2B-733CC10DFA47}"/>
              </a:ext>
            </a:extLst>
          </p:cNvPr>
          <p:cNvSpPr txBox="1"/>
          <p:nvPr/>
        </p:nvSpPr>
        <p:spPr>
          <a:xfrm>
            <a:off x="-20852" y="63796"/>
            <a:ext cx="11386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Anaerobic digestion of Wastewaters and Production of Valuable Resources</a:t>
            </a:r>
            <a:endParaRPr lang="en-GB" sz="2800" b="1" dirty="0">
              <a:solidFill>
                <a:srgbClr val="002060"/>
              </a:solidFill>
            </a:endParaRPr>
          </a:p>
        </p:txBody>
      </p:sp>
      <p:pic>
        <p:nvPicPr>
          <p:cNvPr id="26" name="Picture 25" descr="New HNS Logo">
            <a:extLst>
              <a:ext uri="{FF2B5EF4-FFF2-40B4-BE49-F238E27FC236}">
                <a16:creationId xmlns:a16="http://schemas.microsoft.com/office/drawing/2014/main" id="{7821F094-4E11-4C52-AE05-61F368A1354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660" y="1873688"/>
            <a:ext cx="782634" cy="498037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B192D8-92BB-4726-8EBC-EA282C4FC750}"/>
              </a:ext>
            </a:extLst>
          </p:cNvPr>
          <p:cNvSpPr txBox="1"/>
          <p:nvPr/>
        </p:nvSpPr>
        <p:spPr>
          <a:xfrm>
            <a:off x="21882" y="594166"/>
            <a:ext cx="11013805" cy="18728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1. Introduction</a:t>
            </a:r>
            <a:endParaRPr lang="en-GB" sz="1600" dirty="0">
              <a:solidFill>
                <a:schemeClr val="bg1"/>
              </a:solidFill>
            </a:endParaRPr>
          </a:p>
          <a:p>
            <a:pPr algn="just"/>
            <a:r>
              <a:rPr lang="en-GB" sz="1200" dirty="0">
                <a:solidFill>
                  <a:schemeClr val="bg1"/>
                </a:solidFill>
              </a:rPr>
              <a:t>Wastewater treatment is essential to preserve environmental aquatic systems and organisms as well as human health. Current aerobic treatment processes are expensive and have high operating costs (£ 1.2 /m</a:t>
            </a:r>
            <a:r>
              <a:rPr lang="en-GB" sz="1200" b="1" baseline="30000" dirty="0">
                <a:solidFill>
                  <a:schemeClr val="bg1"/>
                </a:solidFill>
                <a:effectLst/>
              </a:rPr>
              <a:t>3</a:t>
            </a:r>
            <a:r>
              <a:rPr lang="en-GB" sz="1200" dirty="0">
                <a:solidFill>
                  <a:schemeClr val="bg1"/>
                </a:solidFill>
              </a:rPr>
              <a:t> treated) compared to anaerobic digestion AD (£ 0.6 - 0.8 /m</a:t>
            </a:r>
            <a:r>
              <a:rPr lang="en-GB" sz="1200" b="1" baseline="30000" dirty="0">
                <a:solidFill>
                  <a:schemeClr val="bg1"/>
                </a:solidFill>
                <a:effectLst/>
              </a:rPr>
              <a:t>3</a:t>
            </a:r>
            <a:r>
              <a:rPr lang="en-GB" sz="1200" dirty="0">
                <a:solidFill>
                  <a:schemeClr val="bg1"/>
                </a:solidFill>
              </a:rPr>
              <a:t> treated) because AD has lower chemical and energy costs. Also, anaerobic digestion produces lower solids to dispose of, in addition to the production of valuable chemicals, biogas and biofertilizer. 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2. Aim and Objectives</a:t>
            </a:r>
          </a:p>
          <a:p>
            <a:pPr marL="285750" indent="-285750" algn="just">
              <a:buFontTx/>
              <a:buChar char="-"/>
            </a:pPr>
            <a:r>
              <a:rPr lang="en-GB" sz="1200" dirty="0">
                <a:solidFill>
                  <a:schemeClr val="bg1"/>
                </a:solidFill>
              </a:rPr>
              <a:t>Anaerobic digestion of municipal wastewaters and organic waste using mixed microbial culture, in batch system</a:t>
            </a:r>
          </a:p>
          <a:p>
            <a:pPr marL="285750" indent="-285750" algn="just">
              <a:buFontTx/>
              <a:buChar char="-"/>
            </a:pPr>
            <a:r>
              <a:rPr lang="en-GB" sz="1200" dirty="0">
                <a:solidFill>
                  <a:schemeClr val="bg1"/>
                </a:solidFill>
              </a:rPr>
              <a:t>Production of valuable chemicals (volatile fatty acids VFAs, ethanol, hydrogen H2) and energy (H2 and methane CH4) and biofertilizer</a:t>
            </a:r>
          </a:p>
          <a:p>
            <a:pPr marL="285750" indent="-285750" algn="just">
              <a:buFontTx/>
              <a:buChar char="-"/>
            </a:pPr>
            <a:r>
              <a:rPr lang="en-GB" sz="1200" dirty="0">
                <a:solidFill>
                  <a:schemeClr val="bg1"/>
                </a:solidFill>
              </a:rPr>
              <a:t>Evaluation of the effect of different parameters (Inoculum concentration, pH, temperature on H2 production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BDDCB060-C6BE-4529-ACCC-AF09C46C64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07" y="1694779"/>
            <a:ext cx="698233" cy="698233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A1E63D89-E98D-411D-B4F5-6DD17DB856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" y="2635440"/>
            <a:ext cx="3745874" cy="1942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A3FAF2A-2419-4A48-8D6E-71C68390F4DE}"/>
              </a:ext>
            </a:extLst>
          </p:cNvPr>
          <p:cNvSpPr txBox="1"/>
          <p:nvPr/>
        </p:nvSpPr>
        <p:spPr>
          <a:xfrm>
            <a:off x="145528" y="2608081"/>
            <a:ext cx="176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3. Methodology </a:t>
            </a:r>
            <a:endParaRPr lang="en-GB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389C00-98AA-445B-A91B-490CFF21025F}"/>
              </a:ext>
            </a:extLst>
          </p:cNvPr>
          <p:cNvSpPr txBox="1"/>
          <p:nvPr/>
        </p:nvSpPr>
        <p:spPr>
          <a:xfrm>
            <a:off x="32545" y="4746204"/>
            <a:ext cx="3745874" cy="415498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Figure 1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</a:rPr>
              <a:t>: Experimental set-up for AD of synthetic model of municipal wastewaters and gas production monitoring.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235997-3658-48BB-9E7B-B4EB02B78E0C}"/>
              </a:ext>
            </a:extLst>
          </p:cNvPr>
          <p:cNvSpPr txBox="1"/>
          <p:nvPr/>
        </p:nvSpPr>
        <p:spPr>
          <a:xfrm>
            <a:off x="3974015" y="2634753"/>
            <a:ext cx="176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4. Results</a:t>
            </a:r>
            <a:endParaRPr lang="en-GB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16A0DA-B92B-4EAD-BB6F-BB58E30D3C25}"/>
              </a:ext>
            </a:extLst>
          </p:cNvPr>
          <p:cNvSpPr txBox="1"/>
          <p:nvPr/>
        </p:nvSpPr>
        <p:spPr>
          <a:xfrm>
            <a:off x="240490" y="4303615"/>
            <a:ext cx="1154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1.5 L Bioreactor</a:t>
            </a:r>
            <a:endParaRPr lang="en-GB" sz="11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4F74CA-6DE0-4238-8005-AE0B12F62A7E}"/>
              </a:ext>
            </a:extLst>
          </p:cNvPr>
          <p:cNvSpPr txBox="1"/>
          <p:nvPr/>
        </p:nvSpPr>
        <p:spPr>
          <a:xfrm>
            <a:off x="1395358" y="4303615"/>
            <a:ext cx="1431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</a:t>
            </a:r>
            <a:r>
              <a:rPr lang="en-US" sz="800" dirty="0"/>
              <a:t>2</a:t>
            </a:r>
            <a:r>
              <a:rPr lang="en-US" sz="1100" dirty="0"/>
              <a:t> and CH</a:t>
            </a:r>
            <a:r>
              <a:rPr lang="en-US" sz="800" dirty="0"/>
              <a:t>4</a:t>
            </a:r>
            <a:r>
              <a:rPr lang="en-US" sz="1100" dirty="0"/>
              <a:t> sensors</a:t>
            </a:r>
            <a:endParaRPr lang="en-GB" sz="11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9CE037-06C9-45A5-911F-E3DE7DAD4FF4}"/>
              </a:ext>
            </a:extLst>
          </p:cNvPr>
          <p:cNvSpPr txBox="1"/>
          <p:nvPr/>
        </p:nvSpPr>
        <p:spPr>
          <a:xfrm>
            <a:off x="2021102" y="2778631"/>
            <a:ext cx="1154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BlueVis software</a:t>
            </a:r>
            <a:endParaRPr lang="en-GB" sz="11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5A5300-D20D-4DCE-B66D-86972B48D669}"/>
              </a:ext>
            </a:extLst>
          </p:cNvPr>
          <p:cNvSpPr txBox="1"/>
          <p:nvPr/>
        </p:nvSpPr>
        <p:spPr>
          <a:xfrm>
            <a:off x="2595454" y="4303615"/>
            <a:ext cx="1154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Milligas counter</a:t>
            </a:r>
            <a:endParaRPr lang="en-GB" sz="11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095D71-B711-439B-A5FE-E0E1CB0D802E}"/>
              </a:ext>
            </a:extLst>
          </p:cNvPr>
          <p:cNvSpPr txBox="1"/>
          <p:nvPr/>
        </p:nvSpPr>
        <p:spPr>
          <a:xfrm>
            <a:off x="9596546" y="2598600"/>
            <a:ext cx="1445549" cy="4247317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Figure 2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</a:rPr>
              <a:t>: Concentration of volatile fatty acids (VFAs) and ethanol produced, analyzed using GC-FID. In each reactor, a different percentage of inoculum was added to the medium containing 0.5 g l-1 glucose, at pH 9.5 at room temperature in a batch process. The experiments were kept for 2 weeks. Insignificant gas production was observed. </a:t>
            </a: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</a:rPr>
              <a:t>: Percentage of COD converted into VFAs and ethanol (Blue) and percentage of COD that has not been converted into these products (orange). Inoculum concentrations 1,5 and 10%.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FEB47CF4-2989-412B-8B60-E982F284D4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388737"/>
              </p:ext>
            </p:extLst>
          </p:nvPr>
        </p:nvGraphicFramePr>
        <p:xfrm>
          <a:off x="3755902" y="2973307"/>
          <a:ext cx="5179564" cy="280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D882A528-B35C-4BE4-B517-E8B15A533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169611"/>
              </p:ext>
            </p:extLst>
          </p:nvPr>
        </p:nvGraphicFramePr>
        <p:xfrm>
          <a:off x="8992832" y="2973307"/>
          <a:ext cx="1146992" cy="99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D882A528-B35C-4BE4-B517-E8B15A533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271047"/>
              </p:ext>
            </p:extLst>
          </p:nvPr>
        </p:nvGraphicFramePr>
        <p:xfrm>
          <a:off x="8533560" y="2434185"/>
          <a:ext cx="1371600" cy="1393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CED69D1D-A321-425D-8D00-A1424A9090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94399"/>
              </p:ext>
            </p:extLst>
          </p:nvPr>
        </p:nvGraphicFramePr>
        <p:xfrm>
          <a:off x="8511330" y="3553140"/>
          <a:ext cx="1408199" cy="1319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C9B8CD28-8525-4A9A-B72D-FAA1B505E3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691599"/>
              </p:ext>
            </p:extLst>
          </p:nvPr>
        </p:nvGraphicFramePr>
        <p:xfrm>
          <a:off x="8559606" y="4547826"/>
          <a:ext cx="1362075" cy="139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A001898-28E4-4524-86DB-DF7B8137B306}"/>
              </a:ext>
            </a:extLst>
          </p:cNvPr>
          <p:cNvSpPr txBox="1"/>
          <p:nvPr/>
        </p:nvSpPr>
        <p:spPr>
          <a:xfrm flipH="1">
            <a:off x="3971223" y="5491307"/>
            <a:ext cx="241886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A</a:t>
            </a:r>
            <a:endParaRPr lang="en-GB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255F04-94AE-4CB8-97D8-03162E03594C}"/>
              </a:ext>
            </a:extLst>
          </p:cNvPr>
          <p:cNvSpPr txBox="1"/>
          <p:nvPr/>
        </p:nvSpPr>
        <p:spPr>
          <a:xfrm flipH="1">
            <a:off x="8527011" y="5518461"/>
            <a:ext cx="268999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B</a:t>
            </a:r>
            <a:endParaRPr lang="en-GB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32B5C5-B123-4620-B791-1D80AB6FECE8}"/>
              </a:ext>
            </a:extLst>
          </p:cNvPr>
          <p:cNvSpPr txBox="1"/>
          <p:nvPr/>
        </p:nvSpPr>
        <p:spPr>
          <a:xfrm>
            <a:off x="95936" y="5491307"/>
            <a:ext cx="3496582" cy="126188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5. Future work</a:t>
            </a:r>
          </a:p>
          <a:p>
            <a:pPr marL="285750" indent="-285750" algn="just">
              <a:buFontTx/>
              <a:buChar char="-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Study the effect of temperature on gas production, VFAs and ethanol; using different substrates. </a:t>
            </a:r>
          </a:p>
          <a:p>
            <a:pPr marL="285750" indent="-285750" algn="just">
              <a:buFontTx/>
              <a:buChar char="-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Microbial genomic analysis to identify microbial species involved in the fermentation.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E927920-EDCB-4BBE-90F0-905453DDC3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57574" y="2514476"/>
            <a:ext cx="782634" cy="5257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E10BC60-DBF0-4C72-9CC6-75A5EBF8BA8B}"/>
              </a:ext>
            </a:extLst>
          </p:cNvPr>
          <p:cNvSpPr txBox="1"/>
          <p:nvPr/>
        </p:nvSpPr>
        <p:spPr>
          <a:xfrm>
            <a:off x="3833100" y="6009374"/>
            <a:ext cx="576344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Akpor, O., Muchie, M.,. Environmental and public health implications of wastewater quality, 2011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Appels, L., 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et al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., Anaerobic digestion in global bio-energy production: Potential and research challenges,  2011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Dionisi, D. 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et al.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, Calculation of the potential production of methane and chemicals using anaerobic digestion, 2018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Dionisi, D</a:t>
            </a: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. et al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., Production of ethanol, organic acids and hydrogen: an opportunity for mixed culture biotechnology?, 2016</a:t>
            </a:r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" name="Video 47">
            <a:hlinkClick r:id="" action="ppaction://media"/>
            <a:extLst>
              <a:ext uri="{FF2B5EF4-FFF2-40B4-BE49-F238E27FC236}">
                <a16:creationId xmlns:a16="http://schemas.microsoft.com/office/drawing/2014/main" id="{D4B680B1-C480-4DA7-B086-1A3221E21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9064" y="5995118"/>
            <a:ext cx="265915" cy="862882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E64F3848-B7E5-430A-A032-38832F048B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9284" y="3120391"/>
            <a:ext cx="839214" cy="83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26"/>
    </mc:Choice>
    <mc:Fallback xmlns="">
      <p:transition spd="slow" advTm="6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455</Words>
  <Application>Microsoft Office PowerPoint</Application>
  <PresentationFormat>Widescreen</PresentationFormat>
  <Paragraphs>40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KOELBLIN, JOACHIM (PGR)</dc:creator>
  <cp:lastModifiedBy>Rita Moussa</cp:lastModifiedBy>
  <cp:revision>58</cp:revision>
  <dcterms:created xsi:type="dcterms:W3CDTF">2020-05-06T14:05:33Z</dcterms:created>
  <dcterms:modified xsi:type="dcterms:W3CDTF">2021-04-02T15:06:17Z</dcterms:modified>
</cp:coreProperties>
</file>