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2588FC42-463C-4688-96DC-4EFB78386E61}">
          <p14:sldIdLst>
            <p14:sldId id="256"/>
          </p14:sldIdLst>
        </p14:section>
      </p14:sectionLst>
    </p:ex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1BE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400" y="5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D:\Aberdeen\First%20bottle%20experiment%202021.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981714785651793"/>
          <c:y val="5.0925925925925923E-2"/>
          <c:w val="0.82696062992125996"/>
          <c:h val="0.78979950422863809"/>
        </c:manualLayout>
      </c:layout>
      <c:scatterChart>
        <c:scatterStyle val="lineMarker"/>
        <c:varyColors val="0"/>
        <c:ser>
          <c:idx val="0"/>
          <c:order val="0"/>
          <c:tx>
            <c:strRef>
              <c:f>Sheet1!$C$1</c:f>
              <c:strCache>
                <c:ptCount val="1"/>
                <c:pt idx="0">
                  <c:v>Pressure (mbar)</c:v>
                </c:pt>
              </c:strCache>
            </c:strRef>
          </c:tx>
          <c:spPr>
            <a:ln w="25400" cap="rnd">
              <a:noFill/>
              <a:round/>
            </a:ln>
            <a:effectLst>
              <a:outerShdw blurRad="57150" dist="19050" dir="5400000" algn="ctr" rotWithShape="0">
                <a:srgbClr val="000000">
                  <a:alpha val="63000"/>
                </a:srgbClr>
              </a:outerShdw>
            </a:effectLst>
          </c:spPr>
          <c:marker>
            <c:symbol val="circle"/>
            <c:size val="6"/>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w="9525" cap="rnd">
                <a:solidFill>
                  <a:schemeClr val="accent1"/>
                </a:solidFill>
                <a:round/>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marker>
          <c:xVal>
            <c:numRef>
              <c:f>Sheet1!$B$2:$B$16</c:f>
              <c:numCache>
                <c:formatCode>General</c:formatCode>
                <c:ptCount val="15"/>
                <c:pt idx="0">
                  <c:v>0</c:v>
                </c:pt>
                <c:pt idx="1">
                  <c:v>0.29166666667151731</c:v>
                </c:pt>
                <c:pt idx="2">
                  <c:v>0.99930555556056788</c:v>
                </c:pt>
                <c:pt idx="3">
                  <c:v>1.2916666666715173</c:v>
                </c:pt>
                <c:pt idx="4">
                  <c:v>1.9993055555605679</c:v>
                </c:pt>
                <c:pt idx="5">
                  <c:v>2.2909722222248092</c:v>
                </c:pt>
                <c:pt idx="6">
                  <c:v>3</c:v>
                </c:pt>
                <c:pt idx="7">
                  <c:v>3.2916666666715173</c:v>
                </c:pt>
                <c:pt idx="8">
                  <c:v>6</c:v>
                </c:pt>
                <c:pt idx="9">
                  <c:v>6.2916666666715173</c:v>
                </c:pt>
                <c:pt idx="10">
                  <c:v>7</c:v>
                </c:pt>
                <c:pt idx="11">
                  <c:v>7.2916666666715173</c:v>
                </c:pt>
                <c:pt idx="12">
                  <c:v>7.9479166666715173</c:v>
                </c:pt>
                <c:pt idx="13">
                  <c:v>9.1666666666715173</c:v>
                </c:pt>
                <c:pt idx="14">
                  <c:v>10.0625</c:v>
                </c:pt>
              </c:numCache>
            </c:numRef>
          </c:xVal>
          <c:yVal>
            <c:numRef>
              <c:f>Sheet1!$C$2:$C$16</c:f>
              <c:numCache>
                <c:formatCode>General</c:formatCode>
                <c:ptCount val="15"/>
                <c:pt idx="0">
                  <c:v>0</c:v>
                </c:pt>
                <c:pt idx="1">
                  <c:v>0</c:v>
                </c:pt>
                <c:pt idx="2">
                  <c:v>0</c:v>
                </c:pt>
                <c:pt idx="3">
                  <c:v>0</c:v>
                </c:pt>
                <c:pt idx="4">
                  <c:v>0</c:v>
                </c:pt>
                <c:pt idx="5">
                  <c:v>0</c:v>
                </c:pt>
                <c:pt idx="6">
                  <c:v>31.799999999999997</c:v>
                </c:pt>
                <c:pt idx="7">
                  <c:v>79.900000000000006</c:v>
                </c:pt>
                <c:pt idx="8">
                  <c:v>223.5</c:v>
                </c:pt>
                <c:pt idx="9">
                  <c:v>252.5</c:v>
                </c:pt>
                <c:pt idx="10">
                  <c:v>310.3</c:v>
                </c:pt>
                <c:pt idx="11">
                  <c:v>295.60000000000002</c:v>
                </c:pt>
                <c:pt idx="12">
                  <c:v>233.4</c:v>
                </c:pt>
                <c:pt idx="13">
                  <c:v>188.2</c:v>
                </c:pt>
                <c:pt idx="14">
                  <c:v>116.00000000000001</c:v>
                </c:pt>
              </c:numCache>
            </c:numRef>
          </c:yVal>
          <c:smooth val="0"/>
          <c:extLst>
            <c:ext xmlns:c16="http://schemas.microsoft.com/office/drawing/2014/chart" uri="{C3380CC4-5D6E-409C-BE32-E72D297353CC}">
              <c16:uniqueId val="{00000000-416C-42B9-8280-7038BF4F3E2D}"/>
            </c:ext>
          </c:extLst>
        </c:ser>
        <c:dLbls>
          <c:showLegendKey val="0"/>
          <c:showVal val="0"/>
          <c:showCatName val="0"/>
          <c:showSerName val="0"/>
          <c:showPercent val="0"/>
          <c:showBubbleSize val="0"/>
        </c:dLbls>
        <c:axId val="840013376"/>
        <c:axId val="840020032"/>
      </c:scatterChart>
      <c:valAx>
        <c:axId val="840013376"/>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r>
                  <a:rPr lang="en-GB" sz="1050"/>
                  <a:t>Time (d)</a:t>
                </a:r>
              </a:p>
            </c:rich>
          </c:tx>
          <c:layout>
            <c:manualLayout>
              <c:xMode val="edge"/>
              <c:yMode val="edge"/>
              <c:x val="0.45620013123359576"/>
              <c:y val="0.91108778069407992"/>
            </c:manualLayout>
          </c:layout>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crossAx val="840020032"/>
        <c:crosses val="autoZero"/>
        <c:crossBetween val="midCat"/>
      </c:valAx>
      <c:valAx>
        <c:axId val="84002003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r>
                  <a:rPr lang="en-GB" sz="1050"/>
                  <a:t>Presure (mbar)</a:t>
                </a:r>
              </a:p>
            </c:rich>
          </c:tx>
          <c:overlay val="0"/>
          <c:spPr>
            <a:noFill/>
            <a:ln>
              <a:noFill/>
            </a:ln>
            <a:effectLst/>
          </c:spPr>
          <c:txPr>
            <a:bodyPr rot="-54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crossAx val="840013376"/>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3">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9525" cap="rnd">
        <a:solidFill>
          <a:schemeClr val="phClr"/>
        </a:solidFill>
        <a:round/>
      </a:ln>
    </cs:spPr>
  </cs:dataPointLine>
  <cs:dataPointMarker>
    <cs:lnRef idx="0">
      <cs:styleClr val="auto"/>
    </cs:lnRef>
    <cs:fillRef idx="3">
      <cs:styleClr val="auto"/>
    </cs:fillRef>
    <cs:effectRef idx="3"/>
    <cs:fontRef idx="minor">
      <a:schemeClr val="tx1"/>
    </cs:fontRef>
    <cs:spPr>
      <a:ln w="9525" cap="rnd">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D8079F67-2E2C-4D4B-85F3-642926497124}" type="datetimeFigureOut">
              <a:rPr lang="en-GB" smtClean="0"/>
              <a:t>16/11/2021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47E9850-7E20-41F6-9CA2-F70413BA5925}" type="slidenum">
              <a:rPr lang="en-GB" smtClean="0"/>
              <a:t>‹#›</a:t>
            </a:fld>
            <a:endParaRPr lang="en-GB"/>
          </a:p>
        </p:txBody>
      </p:sp>
    </p:spTree>
    <p:extLst>
      <p:ext uri="{BB962C8B-B14F-4D97-AF65-F5344CB8AC3E}">
        <p14:creationId xmlns:p14="http://schemas.microsoft.com/office/powerpoint/2010/main" val="524831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8079F67-2E2C-4D4B-85F3-642926497124}" type="datetimeFigureOut">
              <a:rPr lang="en-GB" smtClean="0"/>
              <a:t>16/11/2021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47E9850-7E20-41F6-9CA2-F70413BA5925}" type="slidenum">
              <a:rPr lang="en-GB" smtClean="0"/>
              <a:t>‹#›</a:t>
            </a:fld>
            <a:endParaRPr lang="en-GB"/>
          </a:p>
        </p:txBody>
      </p:sp>
    </p:spTree>
    <p:extLst>
      <p:ext uri="{BB962C8B-B14F-4D97-AF65-F5344CB8AC3E}">
        <p14:creationId xmlns:p14="http://schemas.microsoft.com/office/powerpoint/2010/main" val="17925234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8079F67-2E2C-4D4B-85F3-642926497124}" type="datetimeFigureOut">
              <a:rPr lang="en-GB" smtClean="0"/>
              <a:t>16/11/2021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47E9850-7E20-41F6-9CA2-F70413BA5925}" type="slidenum">
              <a:rPr lang="en-GB" smtClean="0"/>
              <a:t>‹#›</a:t>
            </a:fld>
            <a:endParaRPr lang="en-GB"/>
          </a:p>
        </p:txBody>
      </p:sp>
    </p:spTree>
    <p:extLst>
      <p:ext uri="{BB962C8B-B14F-4D97-AF65-F5344CB8AC3E}">
        <p14:creationId xmlns:p14="http://schemas.microsoft.com/office/powerpoint/2010/main" val="3510136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8079F67-2E2C-4D4B-85F3-642926497124}" type="datetimeFigureOut">
              <a:rPr lang="en-GB" smtClean="0"/>
              <a:t>16/11/2021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47E9850-7E20-41F6-9CA2-F70413BA5925}" type="slidenum">
              <a:rPr lang="en-GB" smtClean="0"/>
              <a:t>‹#›</a:t>
            </a:fld>
            <a:endParaRPr lang="en-GB"/>
          </a:p>
        </p:txBody>
      </p:sp>
    </p:spTree>
    <p:extLst>
      <p:ext uri="{BB962C8B-B14F-4D97-AF65-F5344CB8AC3E}">
        <p14:creationId xmlns:p14="http://schemas.microsoft.com/office/powerpoint/2010/main" val="17067818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8079F67-2E2C-4D4B-85F3-642926497124}" type="datetimeFigureOut">
              <a:rPr lang="en-GB" smtClean="0"/>
              <a:t>16/11/2021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47E9850-7E20-41F6-9CA2-F70413BA5925}" type="slidenum">
              <a:rPr lang="en-GB" smtClean="0"/>
              <a:t>‹#›</a:t>
            </a:fld>
            <a:endParaRPr lang="en-GB"/>
          </a:p>
        </p:txBody>
      </p:sp>
    </p:spTree>
    <p:extLst>
      <p:ext uri="{BB962C8B-B14F-4D97-AF65-F5344CB8AC3E}">
        <p14:creationId xmlns:p14="http://schemas.microsoft.com/office/powerpoint/2010/main" val="19937524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1"/>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1"/>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D8079F67-2E2C-4D4B-85F3-642926497124}" type="datetimeFigureOut">
              <a:rPr lang="en-GB" smtClean="0"/>
              <a:t>16/11/2021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47E9850-7E20-41F6-9CA2-F70413BA5925}" type="slidenum">
              <a:rPr lang="en-GB" smtClean="0"/>
              <a:t>‹#›</a:t>
            </a:fld>
            <a:endParaRPr lang="en-GB"/>
          </a:p>
        </p:txBody>
      </p:sp>
    </p:spTree>
    <p:extLst>
      <p:ext uri="{BB962C8B-B14F-4D97-AF65-F5344CB8AC3E}">
        <p14:creationId xmlns:p14="http://schemas.microsoft.com/office/powerpoint/2010/main" val="18856144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1"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8079F67-2E2C-4D4B-85F3-642926497124}" type="datetimeFigureOut">
              <a:rPr lang="en-GB" smtClean="0"/>
              <a:t>16/11/2021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47E9850-7E20-41F6-9CA2-F70413BA5925}" type="slidenum">
              <a:rPr lang="en-GB" smtClean="0"/>
              <a:t>‹#›</a:t>
            </a:fld>
            <a:endParaRPr lang="en-GB"/>
          </a:p>
        </p:txBody>
      </p:sp>
    </p:spTree>
    <p:extLst>
      <p:ext uri="{BB962C8B-B14F-4D97-AF65-F5344CB8AC3E}">
        <p14:creationId xmlns:p14="http://schemas.microsoft.com/office/powerpoint/2010/main" val="24794393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D8079F67-2E2C-4D4B-85F3-642926497124}" type="datetimeFigureOut">
              <a:rPr lang="en-GB" smtClean="0"/>
              <a:t>16/11/2021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47E9850-7E20-41F6-9CA2-F70413BA5925}" type="slidenum">
              <a:rPr lang="en-GB" smtClean="0"/>
              <a:t>‹#›</a:t>
            </a:fld>
            <a:endParaRPr lang="en-GB"/>
          </a:p>
        </p:txBody>
      </p:sp>
    </p:spTree>
    <p:extLst>
      <p:ext uri="{BB962C8B-B14F-4D97-AF65-F5344CB8AC3E}">
        <p14:creationId xmlns:p14="http://schemas.microsoft.com/office/powerpoint/2010/main" val="35384616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079F67-2E2C-4D4B-85F3-642926497124}" type="datetimeFigureOut">
              <a:rPr lang="en-GB" smtClean="0"/>
              <a:t>16/11/2021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47E9850-7E20-41F6-9CA2-F70413BA5925}" type="slidenum">
              <a:rPr lang="en-GB" smtClean="0"/>
              <a:t>‹#›</a:t>
            </a:fld>
            <a:endParaRPr lang="en-GB"/>
          </a:p>
        </p:txBody>
      </p:sp>
    </p:spTree>
    <p:extLst>
      <p:ext uri="{BB962C8B-B14F-4D97-AF65-F5344CB8AC3E}">
        <p14:creationId xmlns:p14="http://schemas.microsoft.com/office/powerpoint/2010/main" val="3738077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1500" b="1"/>
            </a:lvl1pPr>
          </a:lstStyle>
          <a:p>
            <a:r>
              <a:rPr lang="en-US"/>
              <a:t>Click to edit Master title style</a:t>
            </a:r>
            <a:endParaRPr lang="en-GB"/>
          </a:p>
        </p:txBody>
      </p:sp>
      <p:sp>
        <p:nvSpPr>
          <p:cNvPr id="3" name="Content Placeholder 2"/>
          <p:cNvSpPr>
            <a:spLocks noGrp="1"/>
          </p:cNvSpPr>
          <p:nvPr>
            <p:ph idx="1"/>
          </p:nvPr>
        </p:nvSpPr>
        <p:spPr>
          <a:xfrm>
            <a:off x="3575050" y="273051"/>
            <a:ext cx="5111751"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D8079F67-2E2C-4D4B-85F3-642926497124}" type="datetimeFigureOut">
              <a:rPr lang="en-GB" smtClean="0"/>
              <a:t>16/11/2021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47E9850-7E20-41F6-9CA2-F70413BA5925}" type="slidenum">
              <a:rPr lang="en-GB" smtClean="0"/>
              <a:t>‹#›</a:t>
            </a:fld>
            <a:endParaRPr lang="en-GB"/>
          </a:p>
        </p:txBody>
      </p:sp>
    </p:spTree>
    <p:extLst>
      <p:ext uri="{BB962C8B-B14F-4D97-AF65-F5344CB8AC3E}">
        <p14:creationId xmlns:p14="http://schemas.microsoft.com/office/powerpoint/2010/main" val="15202503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15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D8079F67-2E2C-4D4B-85F3-642926497124}" type="datetimeFigureOut">
              <a:rPr lang="en-GB" smtClean="0"/>
              <a:t>16/11/2021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47E9850-7E20-41F6-9CA2-F70413BA5925}" type="slidenum">
              <a:rPr lang="en-GB" smtClean="0"/>
              <a:t>‹#›</a:t>
            </a:fld>
            <a:endParaRPr lang="en-GB"/>
          </a:p>
        </p:txBody>
      </p:sp>
    </p:spTree>
    <p:extLst>
      <p:ext uri="{BB962C8B-B14F-4D97-AF65-F5344CB8AC3E}">
        <p14:creationId xmlns:p14="http://schemas.microsoft.com/office/powerpoint/2010/main" val="28893922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D8079F67-2E2C-4D4B-85F3-642926497124}" type="datetimeFigureOut">
              <a:rPr lang="en-GB" smtClean="0"/>
              <a:t>16/11/2021</a:t>
            </a:fld>
            <a:endParaRPr lang="en-GB"/>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47E9850-7E20-41F6-9CA2-F70413BA5925}" type="slidenum">
              <a:rPr lang="en-GB" smtClean="0"/>
              <a:t>‹#›</a:t>
            </a:fld>
            <a:endParaRPr lang="en-GB"/>
          </a:p>
        </p:txBody>
      </p:sp>
    </p:spTree>
    <p:extLst>
      <p:ext uri="{BB962C8B-B14F-4D97-AF65-F5344CB8AC3E}">
        <p14:creationId xmlns:p14="http://schemas.microsoft.com/office/powerpoint/2010/main" val="6532526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5.xml"/><Relationship Id="rId5" Type="http://schemas.openxmlformats.org/officeDocument/2006/relationships/chart" Target="../charts/char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79512" y="21091"/>
            <a:ext cx="8784976" cy="1143000"/>
          </a:xfrm>
          <a:prstGeom prst="roundRect">
            <a:avLst/>
          </a:prstGeom>
          <a:solidFill>
            <a:schemeClr val="tx2">
              <a:lumMod val="60000"/>
              <a:lumOff val="40000"/>
            </a:schemeClr>
          </a:solidFill>
        </p:spPr>
        <p:txBody>
          <a:bodyPr>
            <a:normAutofit fontScale="90000"/>
          </a:bodyPr>
          <a:lstStyle/>
          <a:p>
            <a:pPr algn="l"/>
            <a:r>
              <a:rPr lang="en-US" sz="2200" b="1" dirty="0">
                <a:solidFill>
                  <a:schemeClr val="bg1"/>
                </a:solidFill>
              </a:rPr>
              <a:t>Anaerobic Digestion of Wastewaters and Production of Valuable Resources</a:t>
            </a:r>
            <a:br>
              <a:rPr lang="en-GB" sz="3600" b="1" dirty="0">
                <a:solidFill>
                  <a:srgbClr val="002060"/>
                </a:solidFill>
              </a:rPr>
            </a:br>
            <a:br>
              <a:rPr lang="en-GB" sz="900" dirty="0">
                <a:solidFill>
                  <a:schemeClr val="bg1"/>
                </a:solidFill>
              </a:rPr>
            </a:br>
            <a:r>
              <a:rPr lang="en-GB" sz="1100" dirty="0"/>
              <a:t>Rita Noelle MOUSSA, Dr Davide DIONISI, Pr Graeme PATON</a:t>
            </a:r>
            <a:br>
              <a:rPr lang="en-GB" sz="1100" dirty="0"/>
            </a:br>
            <a:r>
              <a:rPr lang="en-GB" sz="1100" dirty="0"/>
              <a:t>University of Aberdeen, School of Engineering, Fraser Noble bldg., Aberdeen, AB24 3UE</a:t>
            </a:r>
            <a:br>
              <a:rPr lang="en-GB" sz="1100" dirty="0"/>
            </a:br>
            <a:r>
              <a:rPr lang="en-GB" sz="1100" dirty="0"/>
              <a:t>Email: r.moussa.19@abdn.ac.uk</a:t>
            </a:r>
            <a:br>
              <a:rPr lang="en-GB" sz="1100" dirty="0"/>
            </a:br>
            <a:r>
              <a:rPr lang="en-GB" sz="1100" dirty="0"/>
              <a:t>www.hydronationscholars.scot/scholars/rita-noelle-moussa</a:t>
            </a:r>
            <a:endParaRPr lang="en-GB" sz="1350" dirty="0">
              <a:solidFill>
                <a:schemeClr val="bg1"/>
              </a:solidFill>
            </a:endParaRPr>
          </a:p>
        </p:txBody>
      </p:sp>
      <p:sp>
        <p:nvSpPr>
          <p:cNvPr id="15" name="TextBox 14"/>
          <p:cNvSpPr txBox="1"/>
          <p:nvPr/>
        </p:nvSpPr>
        <p:spPr>
          <a:xfrm>
            <a:off x="158213" y="1212434"/>
            <a:ext cx="4338482" cy="1940957"/>
          </a:xfrm>
          <a:prstGeom prst="roundRect">
            <a:avLst/>
          </a:prstGeom>
          <a:solidFill>
            <a:schemeClr val="tx2">
              <a:lumMod val="20000"/>
              <a:lumOff val="80000"/>
            </a:schemeClr>
          </a:solidFill>
        </p:spPr>
        <p:txBody>
          <a:bodyPr wrap="square" rtlCol="0">
            <a:spAutoFit/>
          </a:bodyPr>
          <a:lstStyle/>
          <a:p>
            <a:r>
              <a:rPr lang="en-GB" sz="1200" b="1" dirty="0">
                <a:solidFill>
                  <a:srgbClr val="0070C0"/>
                </a:solidFill>
              </a:rPr>
              <a:t>Introduction</a:t>
            </a:r>
          </a:p>
          <a:p>
            <a:r>
              <a:rPr lang="en-GB" sz="1200" b="1" dirty="0">
                <a:solidFill>
                  <a:srgbClr val="0070C0"/>
                </a:solidFill>
              </a:rPr>
              <a:t>Wastewater (WW) treatment is essential to preserve environmental aquatic systems and organisms as well as human health. The project aims to investigate anaerobic digestion of WW to produce valuable chemicals and biogas, focusing on hydrogen (H</a:t>
            </a:r>
            <a:r>
              <a:rPr lang="en-GB" sz="900" b="1" dirty="0">
                <a:solidFill>
                  <a:srgbClr val="0070C0"/>
                </a:solidFill>
              </a:rPr>
              <a:t>2</a:t>
            </a:r>
            <a:r>
              <a:rPr lang="en-GB" sz="1200" b="1" dirty="0">
                <a:solidFill>
                  <a:srgbClr val="0070C0"/>
                </a:solidFill>
              </a:rPr>
              <a:t>) production which is the main novelty of the project. In addition to the industrial usage of </a:t>
            </a:r>
            <a:r>
              <a:rPr lang="en-US" sz="1200" b="1" dirty="0">
                <a:solidFill>
                  <a:srgbClr val="0070C0"/>
                </a:solidFill>
              </a:rPr>
              <a:t>H</a:t>
            </a:r>
            <a:r>
              <a:rPr lang="en-US" sz="900" b="1" dirty="0">
                <a:solidFill>
                  <a:srgbClr val="0070C0"/>
                </a:solidFill>
              </a:rPr>
              <a:t>2</a:t>
            </a:r>
            <a:r>
              <a:rPr lang="en-US" sz="1200" b="1" dirty="0">
                <a:solidFill>
                  <a:srgbClr val="0070C0"/>
                </a:solidFill>
              </a:rPr>
              <a:t>, it is being used as an energy vector and is taking part in the renewable energy sector to replace fossil fuel.</a:t>
            </a:r>
          </a:p>
        </p:txBody>
      </p:sp>
      <p:sp>
        <p:nvSpPr>
          <p:cNvPr id="16" name="TextBox 15"/>
          <p:cNvSpPr txBox="1"/>
          <p:nvPr/>
        </p:nvSpPr>
        <p:spPr>
          <a:xfrm>
            <a:off x="4647306" y="1201964"/>
            <a:ext cx="4317183" cy="1940957"/>
          </a:xfrm>
          <a:prstGeom prst="roundRect">
            <a:avLst/>
          </a:prstGeom>
          <a:solidFill>
            <a:schemeClr val="tx2">
              <a:lumMod val="40000"/>
              <a:lumOff val="60000"/>
            </a:schemeClr>
          </a:solidFill>
          <a:ln>
            <a:noFill/>
          </a:ln>
        </p:spPr>
        <p:style>
          <a:lnRef idx="3">
            <a:schemeClr val="lt1"/>
          </a:lnRef>
          <a:fillRef idx="1">
            <a:schemeClr val="accent1"/>
          </a:fillRef>
          <a:effectRef idx="1">
            <a:schemeClr val="accent1"/>
          </a:effectRef>
          <a:fontRef idx="minor">
            <a:schemeClr val="lt1"/>
          </a:fontRef>
        </p:style>
        <p:txBody>
          <a:bodyPr wrap="square" rtlCol="0">
            <a:spAutoFit/>
          </a:bodyPr>
          <a:lstStyle/>
          <a:p>
            <a:r>
              <a:rPr lang="en-GB" sz="1350" b="1" dirty="0">
                <a:solidFill>
                  <a:schemeClr val="bg1"/>
                </a:solidFill>
              </a:rPr>
              <a:t>Methods</a:t>
            </a:r>
          </a:p>
          <a:p>
            <a:endParaRPr lang="en-GB" sz="1350" b="1" dirty="0">
              <a:solidFill>
                <a:schemeClr val="bg1"/>
              </a:solidFill>
            </a:endParaRPr>
          </a:p>
          <a:p>
            <a:endParaRPr lang="en-GB" sz="1350" b="1" dirty="0">
              <a:solidFill>
                <a:schemeClr val="bg1"/>
              </a:solidFill>
            </a:endParaRPr>
          </a:p>
          <a:p>
            <a:endParaRPr lang="en-GB" sz="1350" b="1" dirty="0">
              <a:solidFill>
                <a:schemeClr val="bg1"/>
              </a:solidFill>
            </a:endParaRPr>
          </a:p>
          <a:p>
            <a:endParaRPr lang="en-GB" sz="1350" b="1" dirty="0">
              <a:solidFill>
                <a:schemeClr val="bg1"/>
              </a:solidFill>
            </a:endParaRPr>
          </a:p>
          <a:p>
            <a:endParaRPr lang="en-GB" sz="1350" b="1" dirty="0">
              <a:solidFill>
                <a:schemeClr val="bg1"/>
              </a:solidFill>
            </a:endParaRPr>
          </a:p>
          <a:p>
            <a:endParaRPr lang="en-GB" sz="1350" b="1" dirty="0">
              <a:solidFill>
                <a:schemeClr val="bg1"/>
              </a:solidFill>
            </a:endParaRPr>
          </a:p>
          <a:p>
            <a:endParaRPr lang="en-GB" sz="1350" b="1" dirty="0">
              <a:solidFill>
                <a:srgbClr val="0070C0"/>
              </a:solidFill>
            </a:endParaRPr>
          </a:p>
        </p:txBody>
      </p:sp>
      <p:sp>
        <p:nvSpPr>
          <p:cNvPr id="18" name="Title 3"/>
          <p:cNvSpPr txBox="1">
            <a:spLocks/>
          </p:cNvSpPr>
          <p:nvPr/>
        </p:nvSpPr>
        <p:spPr>
          <a:xfrm>
            <a:off x="179510" y="3209439"/>
            <a:ext cx="4338482" cy="1776643"/>
          </a:xfrm>
          <a:prstGeom prst="roundRect">
            <a:avLst/>
          </a:prstGeom>
          <a:solidFill>
            <a:schemeClr val="tx2">
              <a:lumMod val="60000"/>
              <a:lumOff val="40000"/>
            </a:schemeClr>
          </a:solidFill>
        </p:spPr>
        <p:txBody>
          <a:bodyPr vert="horz" lIns="68580" tIns="34290" rIns="68580" bIns="34290" rtlCol="0"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5600" dirty="0">
                <a:solidFill>
                  <a:schemeClr val="bg1"/>
                </a:solidFill>
                <a:latin typeface="+mn-lt"/>
              </a:rPr>
              <a:t>Results</a:t>
            </a:r>
          </a:p>
          <a:p>
            <a:pPr algn="l">
              <a:lnSpc>
                <a:spcPct val="120000"/>
              </a:lnSpc>
            </a:pPr>
            <a:r>
              <a:rPr lang="en-GB" sz="5600" dirty="0">
                <a:solidFill>
                  <a:schemeClr val="bg1"/>
                </a:solidFill>
                <a:latin typeface="+mn-lt"/>
              </a:rPr>
              <a:t>The headspace pressure increased to 310.3 mbar in 6 days (figure 2), indicating gas production.</a:t>
            </a:r>
          </a:p>
          <a:p>
            <a:pPr algn="l">
              <a:lnSpc>
                <a:spcPct val="120000"/>
              </a:lnSpc>
            </a:pPr>
            <a:r>
              <a:rPr lang="en-GB" sz="5600" dirty="0">
                <a:solidFill>
                  <a:schemeClr val="bg1"/>
                </a:solidFill>
                <a:latin typeface="+mn-lt"/>
              </a:rPr>
              <a:t>The analysis of volatile fatty acids indicated the production of butyric and acetic acid (final pH 4.44). Moreover, the metabolic pathway of theses VFAs involves the production of H</a:t>
            </a:r>
            <a:r>
              <a:rPr lang="en-GB" sz="4000" dirty="0">
                <a:solidFill>
                  <a:schemeClr val="bg1"/>
                </a:solidFill>
                <a:latin typeface="+mn-lt"/>
              </a:rPr>
              <a:t>2</a:t>
            </a:r>
            <a:r>
              <a:rPr lang="en-GB" sz="5600" dirty="0">
                <a:solidFill>
                  <a:schemeClr val="bg1"/>
                </a:solidFill>
                <a:latin typeface="+mn-lt"/>
              </a:rPr>
              <a:t> (g), which will be identified using GC-TCD. </a:t>
            </a:r>
            <a:endParaRPr lang="en-GB" sz="4800" dirty="0">
              <a:solidFill>
                <a:schemeClr val="bg1"/>
              </a:solidFill>
              <a:latin typeface="+mn-lt"/>
            </a:endParaRPr>
          </a:p>
          <a:p>
            <a:pPr algn="l"/>
            <a:br>
              <a:rPr lang="en-GB" sz="900" dirty="0">
                <a:solidFill>
                  <a:schemeClr val="bg1"/>
                </a:solidFill>
              </a:rPr>
            </a:br>
            <a:endParaRPr lang="en-GB" sz="900" dirty="0">
              <a:solidFill>
                <a:schemeClr val="bg1"/>
              </a:solidFill>
            </a:endParaRPr>
          </a:p>
        </p:txBody>
      </p:sp>
      <p:sp>
        <p:nvSpPr>
          <p:cNvPr id="19" name="TextBox 18"/>
          <p:cNvSpPr txBox="1"/>
          <p:nvPr/>
        </p:nvSpPr>
        <p:spPr>
          <a:xfrm>
            <a:off x="179510" y="5042130"/>
            <a:ext cx="4338482" cy="1268432"/>
          </a:xfrm>
          <a:prstGeom prst="roundRect">
            <a:avLst/>
          </a:prstGeom>
          <a:solidFill>
            <a:schemeClr val="tx2">
              <a:lumMod val="40000"/>
              <a:lumOff val="60000"/>
            </a:schemeClr>
          </a:solidFill>
          <a:ln>
            <a:noFill/>
          </a:ln>
        </p:spPr>
        <p:style>
          <a:lnRef idx="3">
            <a:schemeClr val="lt1"/>
          </a:lnRef>
          <a:fillRef idx="1">
            <a:schemeClr val="accent1"/>
          </a:fillRef>
          <a:effectRef idx="1">
            <a:schemeClr val="accent1"/>
          </a:effectRef>
          <a:fontRef idx="minor">
            <a:schemeClr val="lt1"/>
          </a:fontRef>
        </p:style>
        <p:txBody>
          <a:bodyPr wrap="square" rtlCol="0">
            <a:spAutoFit/>
          </a:bodyPr>
          <a:lstStyle/>
          <a:p>
            <a:r>
              <a:rPr lang="en-GB" sz="1350" b="1" dirty="0">
                <a:solidFill>
                  <a:srgbClr val="0070C0"/>
                </a:solidFill>
              </a:rPr>
              <a:t>Future</a:t>
            </a:r>
          </a:p>
          <a:p>
            <a:pPr algn="just"/>
            <a:r>
              <a:rPr lang="en-US" sz="1100" b="1" dirty="0">
                <a:solidFill>
                  <a:srgbClr val="0070C0"/>
                </a:solidFill>
              </a:rPr>
              <a:t>- Study the effect of temperature and pH on gas production, VFAs and ethanol; using different substrates in batch and continuous mode.</a:t>
            </a:r>
          </a:p>
          <a:p>
            <a:pPr algn="just"/>
            <a:r>
              <a:rPr lang="en-US" sz="1100" b="1" dirty="0">
                <a:solidFill>
                  <a:srgbClr val="0070C0"/>
                </a:solidFill>
              </a:rPr>
              <a:t>- Identify the microorganisms involved in the fermentation by microbial genomic analysis.</a:t>
            </a:r>
          </a:p>
        </p:txBody>
      </p:sp>
      <p:sp>
        <p:nvSpPr>
          <p:cNvPr id="20" name="TextBox 19"/>
          <p:cNvSpPr txBox="1"/>
          <p:nvPr/>
        </p:nvSpPr>
        <p:spPr>
          <a:xfrm>
            <a:off x="4647306" y="3220354"/>
            <a:ext cx="4317182" cy="3090208"/>
          </a:xfrm>
          <a:prstGeom prst="round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endParaRPr lang="en-GB" sz="1350" b="1" dirty="0">
              <a:solidFill>
                <a:srgbClr val="0070C0"/>
              </a:solidFill>
            </a:endParaRPr>
          </a:p>
          <a:p>
            <a:endParaRPr lang="en-GB" sz="1350" b="1" dirty="0">
              <a:solidFill>
                <a:srgbClr val="0070C0"/>
              </a:solidFill>
            </a:endParaRPr>
          </a:p>
          <a:p>
            <a:endParaRPr lang="en-GB" sz="1350" b="1" dirty="0">
              <a:solidFill>
                <a:srgbClr val="0070C0"/>
              </a:solidFill>
            </a:endParaRPr>
          </a:p>
          <a:p>
            <a:endParaRPr lang="en-GB" sz="1350" b="1" dirty="0">
              <a:solidFill>
                <a:srgbClr val="0070C0"/>
              </a:solidFill>
            </a:endParaRPr>
          </a:p>
          <a:p>
            <a:endParaRPr lang="en-GB" sz="1350" b="1" dirty="0">
              <a:solidFill>
                <a:srgbClr val="0070C0"/>
              </a:solidFill>
            </a:endParaRPr>
          </a:p>
          <a:p>
            <a:endParaRPr lang="en-GB" sz="1350" b="1" dirty="0">
              <a:solidFill>
                <a:srgbClr val="0070C0"/>
              </a:solidFill>
            </a:endParaRPr>
          </a:p>
          <a:p>
            <a:endParaRPr lang="en-GB" sz="1350" b="1" dirty="0">
              <a:solidFill>
                <a:srgbClr val="0070C0"/>
              </a:solidFill>
            </a:endParaRPr>
          </a:p>
          <a:p>
            <a:endParaRPr lang="en-GB" sz="1350" b="1" dirty="0">
              <a:solidFill>
                <a:srgbClr val="0070C0"/>
              </a:solidFill>
            </a:endParaRPr>
          </a:p>
          <a:p>
            <a:endParaRPr lang="en-GB" sz="1350" b="1" dirty="0">
              <a:solidFill>
                <a:srgbClr val="0070C0"/>
              </a:solidFill>
            </a:endParaRPr>
          </a:p>
          <a:p>
            <a:endParaRPr lang="en-GB" sz="1350" b="1" dirty="0">
              <a:solidFill>
                <a:srgbClr val="0070C0"/>
              </a:solidFill>
            </a:endParaRPr>
          </a:p>
          <a:p>
            <a:endParaRPr lang="en-GB" sz="1350" b="1" dirty="0">
              <a:solidFill>
                <a:srgbClr val="0070C0"/>
              </a:solidFill>
            </a:endParaRPr>
          </a:p>
          <a:p>
            <a:endParaRPr lang="en-GB" sz="1350" b="1" dirty="0">
              <a:solidFill>
                <a:srgbClr val="0070C0"/>
              </a:solidFill>
            </a:endParaRPr>
          </a:p>
          <a:p>
            <a:endParaRPr lang="en-GB" sz="1350" b="1" dirty="0">
              <a:solidFill>
                <a:srgbClr val="0070C0"/>
              </a:solidFill>
            </a:endParaRPr>
          </a:p>
        </p:txBody>
      </p:sp>
      <p:sp>
        <p:nvSpPr>
          <p:cNvPr id="21" name="TextBox 20"/>
          <p:cNvSpPr txBox="1"/>
          <p:nvPr/>
        </p:nvSpPr>
        <p:spPr>
          <a:xfrm>
            <a:off x="179509" y="6366610"/>
            <a:ext cx="4317185" cy="461665"/>
          </a:xfrm>
          <a:prstGeom prst="rect">
            <a:avLst/>
          </a:prstGeom>
          <a:noFill/>
          <a:ln>
            <a:solidFill>
              <a:schemeClr val="tx2">
                <a:lumMod val="60000"/>
                <a:lumOff val="40000"/>
              </a:schemeClr>
            </a:solidFill>
          </a:ln>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800" b="1" i="0" u="none" strike="noStrike" kern="1200" cap="none" spc="0" normalizeH="0" baseline="0" noProof="0" dirty="0">
                <a:ln>
                  <a:noFill/>
                </a:ln>
                <a:solidFill>
                  <a:schemeClr val="accent1">
                    <a:lumMod val="50000"/>
                  </a:schemeClr>
                </a:solidFill>
                <a:effectLst/>
                <a:uLnTx/>
                <a:uFillTx/>
                <a:ea typeface="+mn-ea"/>
                <a:cs typeface="+mn-cs"/>
              </a:rPr>
              <a:t>Appels, L., </a:t>
            </a:r>
            <a:r>
              <a:rPr kumimoji="0" lang="en-US" sz="800" b="1" i="1" u="none" strike="noStrike" kern="1200" cap="none" spc="0" normalizeH="0" baseline="0" noProof="0" dirty="0">
                <a:ln>
                  <a:noFill/>
                </a:ln>
                <a:solidFill>
                  <a:schemeClr val="accent1">
                    <a:lumMod val="50000"/>
                  </a:schemeClr>
                </a:solidFill>
                <a:effectLst/>
                <a:uLnTx/>
                <a:uFillTx/>
                <a:ea typeface="+mn-ea"/>
                <a:cs typeface="+mn-cs"/>
              </a:rPr>
              <a:t>et al</a:t>
            </a:r>
            <a:r>
              <a:rPr kumimoji="0" lang="en-US" sz="800" b="1" i="0" u="none" strike="noStrike" kern="1200" cap="none" spc="0" normalizeH="0" baseline="0" noProof="0" dirty="0">
                <a:ln>
                  <a:noFill/>
                </a:ln>
                <a:solidFill>
                  <a:schemeClr val="accent1">
                    <a:lumMod val="50000"/>
                  </a:schemeClr>
                </a:solidFill>
                <a:effectLst/>
                <a:uLnTx/>
                <a:uFillTx/>
                <a:ea typeface="+mn-ea"/>
                <a:cs typeface="+mn-cs"/>
              </a:rPr>
              <a:t>., Renewable and Sustainable Energy Reviews, 15 (4295-4301); 2011</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US" sz="800" b="1" i="0" u="none" strike="noStrike" kern="1200" cap="none" spc="0" normalizeH="0" baseline="0" noProof="0" dirty="0">
                <a:ln>
                  <a:noFill/>
                </a:ln>
                <a:solidFill>
                  <a:schemeClr val="accent1">
                    <a:lumMod val="50000"/>
                  </a:schemeClr>
                </a:solidFill>
                <a:effectLst/>
                <a:uLnTx/>
                <a:uFillTx/>
                <a:ea typeface="+mn-ea"/>
                <a:cs typeface="+mn-cs"/>
              </a:rPr>
              <a:t>Dionisi, D. </a:t>
            </a:r>
            <a:r>
              <a:rPr kumimoji="0" lang="en-US" sz="800" b="1" i="1" u="none" strike="noStrike" kern="1200" cap="none" spc="0" normalizeH="0" baseline="0" noProof="0" dirty="0">
                <a:ln>
                  <a:noFill/>
                </a:ln>
                <a:solidFill>
                  <a:schemeClr val="accent1">
                    <a:lumMod val="50000"/>
                  </a:schemeClr>
                </a:solidFill>
                <a:effectLst/>
                <a:uLnTx/>
                <a:uFillTx/>
                <a:ea typeface="+mn-ea"/>
                <a:cs typeface="+mn-cs"/>
              </a:rPr>
              <a:t>et al.</a:t>
            </a:r>
            <a:r>
              <a:rPr kumimoji="0" lang="en-US" sz="800" b="1" i="0" u="none" strike="noStrike" kern="1200" cap="none" spc="0" normalizeH="0" baseline="0" noProof="0" dirty="0">
                <a:ln>
                  <a:noFill/>
                </a:ln>
                <a:solidFill>
                  <a:schemeClr val="accent1">
                    <a:lumMod val="50000"/>
                  </a:schemeClr>
                </a:solidFill>
                <a:effectLst/>
                <a:uLnTx/>
                <a:uFillTx/>
                <a:ea typeface="+mn-ea"/>
                <a:cs typeface="+mn-cs"/>
              </a:rPr>
              <a:t>, Biofuels, Bioproduction and Biorefining, 12 (788-801) </a:t>
            </a:r>
            <a:r>
              <a:rPr lang="en-US" sz="800" b="1" dirty="0">
                <a:solidFill>
                  <a:schemeClr val="accent1">
                    <a:lumMod val="50000"/>
                  </a:schemeClr>
                </a:solidFill>
              </a:rPr>
              <a:t>;</a:t>
            </a:r>
            <a:r>
              <a:rPr kumimoji="0" lang="en-US" sz="800" b="1" i="0" u="none" strike="noStrike" kern="1200" cap="none" spc="0" normalizeH="0" baseline="0" noProof="0" dirty="0">
                <a:ln>
                  <a:noFill/>
                </a:ln>
                <a:solidFill>
                  <a:schemeClr val="accent1">
                    <a:lumMod val="50000"/>
                  </a:schemeClr>
                </a:solidFill>
                <a:effectLst/>
                <a:uLnTx/>
                <a:uFillTx/>
                <a:ea typeface="+mn-ea"/>
                <a:cs typeface="+mn-cs"/>
              </a:rPr>
              <a:t>2018</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GB" sz="800" b="1" i="0" u="none" strike="noStrike" kern="1200" cap="none" spc="0" normalizeH="0" baseline="0" noProof="0" dirty="0">
                <a:ln>
                  <a:noFill/>
                </a:ln>
                <a:solidFill>
                  <a:schemeClr val="accent1">
                    <a:lumMod val="50000"/>
                  </a:schemeClr>
                </a:solidFill>
                <a:effectLst/>
                <a:uLnTx/>
                <a:uFillTx/>
                <a:ea typeface="+mn-ea"/>
                <a:cs typeface="+mn-cs"/>
              </a:rPr>
              <a:t>Dionisi, D</a:t>
            </a:r>
            <a:r>
              <a:rPr kumimoji="0" lang="en-GB" sz="800" b="1" i="1" u="none" strike="noStrike" kern="1200" cap="none" spc="0" normalizeH="0" baseline="0" noProof="0" dirty="0">
                <a:ln>
                  <a:noFill/>
                </a:ln>
                <a:solidFill>
                  <a:schemeClr val="accent1">
                    <a:lumMod val="50000"/>
                  </a:schemeClr>
                </a:solidFill>
                <a:effectLst/>
                <a:uLnTx/>
                <a:uFillTx/>
                <a:ea typeface="+mn-ea"/>
                <a:cs typeface="+mn-cs"/>
              </a:rPr>
              <a:t>. et al</a:t>
            </a:r>
            <a:r>
              <a:rPr kumimoji="0" lang="en-GB" sz="800" b="1" i="0" u="none" strike="noStrike" kern="1200" cap="none" spc="0" normalizeH="0" baseline="0" noProof="0" dirty="0">
                <a:ln>
                  <a:noFill/>
                </a:ln>
                <a:solidFill>
                  <a:schemeClr val="accent1">
                    <a:lumMod val="50000"/>
                  </a:schemeClr>
                </a:solidFill>
                <a:effectLst/>
                <a:uLnTx/>
                <a:uFillTx/>
                <a:ea typeface="+mn-ea"/>
                <a:cs typeface="+mn-cs"/>
              </a:rPr>
              <a:t>., </a:t>
            </a:r>
            <a:r>
              <a:rPr lang="en-GB" sz="800" b="1" dirty="0">
                <a:solidFill>
                  <a:schemeClr val="accent1">
                    <a:lumMod val="50000"/>
                  </a:schemeClr>
                </a:solidFill>
              </a:rPr>
              <a:t>Reviews in Environmental Science and Bio/Technology, 15 (213-242); </a:t>
            </a:r>
            <a:r>
              <a:rPr kumimoji="0" lang="en-GB" sz="800" b="1" i="0" u="none" strike="noStrike" kern="1200" cap="none" spc="0" normalizeH="0" baseline="0" noProof="0" dirty="0">
                <a:ln>
                  <a:noFill/>
                </a:ln>
                <a:solidFill>
                  <a:schemeClr val="accent1">
                    <a:lumMod val="50000"/>
                  </a:schemeClr>
                </a:solidFill>
                <a:effectLst/>
                <a:uLnTx/>
                <a:uFillTx/>
                <a:ea typeface="+mn-ea"/>
                <a:cs typeface="+mn-cs"/>
              </a:rPr>
              <a:t>2016</a:t>
            </a:r>
            <a:endParaRPr lang="en-US" sz="800" b="1" dirty="0">
              <a:solidFill>
                <a:schemeClr val="accent1">
                  <a:lumMod val="50000"/>
                </a:schemeClr>
              </a:solidFill>
            </a:endParaRPr>
          </a:p>
        </p:txBody>
      </p:sp>
      <p:pic>
        <p:nvPicPr>
          <p:cNvPr id="12" name="Picture 11" descr="New HNS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80312" y="459740"/>
            <a:ext cx="1383557" cy="548357"/>
          </a:xfrm>
          <a:prstGeom prst="rect">
            <a:avLst/>
          </a:prstGeom>
          <a:noFill/>
        </p:spPr>
      </p:pic>
      <p:pic>
        <p:nvPicPr>
          <p:cNvPr id="8" name="Picture 7">
            <a:extLst>
              <a:ext uri="{FF2B5EF4-FFF2-40B4-BE49-F238E27FC236}">
                <a16:creationId xmlns:a16="http://schemas.microsoft.com/office/drawing/2014/main" id="{4DAF726A-C2C7-40A3-B1C7-1F74092A6992}"/>
              </a:ext>
            </a:extLst>
          </p:cNvPr>
          <p:cNvPicPr>
            <a:picLocks noChangeAspect="1"/>
          </p:cNvPicPr>
          <p:nvPr/>
        </p:nvPicPr>
        <p:blipFill>
          <a:blip r:embed="rId3"/>
          <a:stretch>
            <a:fillRect/>
          </a:stretch>
        </p:blipFill>
        <p:spPr>
          <a:xfrm>
            <a:off x="7735079" y="6376689"/>
            <a:ext cx="1103648" cy="438649"/>
          </a:xfrm>
          <a:prstGeom prst="rect">
            <a:avLst/>
          </a:prstGeom>
        </p:spPr>
      </p:pic>
      <p:sp>
        <p:nvSpPr>
          <p:cNvPr id="3" name="TextBox 2">
            <a:extLst>
              <a:ext uri="{FF2B5EF4-FFF2-40B4-BE49-F238E27FC236}">
                <a16:creationId xmlns:a16="http://schemas.microsoft.com/office/drawing/2014/main" id="{8BFA275F-432C-4BF7-BA3B-4FE01F8DB7C4}"/>
              </a:ext>
            </a:extLst>
          </p:cNvPr>
          <p:cNvSpPr txBox="1"/>
          <p:nvPr/>
        </p:nvSpPr>
        <p:spPr>
          <a:xfrm>
            <a:off x="5077704" y="5860698"/>
            <a:ext cx="3456384" cy="430887"/>
          </a:xfrm>
          <a:prstGeom prst="rect">
            <a:avLst/>
          </a:prstGeom>
          <a:noFill/>
        </p:spPr>
        <p:txBody>
          <a:bodyPr wrap="square" rtlCol="0">
            <a:spAutoFit/>
          </a:bodyPr>
          <a:lstStyle/>
          <a:p>
            <a:r>
              <a:rPr lang="en-US" sz="1100" dirty="0"/>
              <a:t>Figure 2: The variation of the pressure over time, from the start of the experiment.</a:t>
            </a:r>
            <a:endParaRPr lang="en-GB" sz="1100" dirty="0"/>
          </a:p>
        </p:txBody>
      </p:sp>
      <p:pic>
        <p:nvPicPr>
          <p:cNvPr id="23" name="Picture 22" descr="A picture containing text, indoor, kitchen appliance&#10;&#10;Description automatically generated">
            <a:extLst>
              <a:ext uri="{FF2B5EF4-FFF2-40B4-BE49-F238E27FC236}">
                <a16:creationId xmlns:a16="http://schemas.microsoft.com/office/drawing/2014/main" id="{86553151-5956-4DFA-AD60-3D9EF4B2CDD6}"/>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t="9257" r="1763" b="12236"/>
          <a:stretch/>
        </p:blipFill>
        <p:spPr>
          <a:xfrm>
            <a:off x="7500241" y="1473578"/>
            <a:ext cx="1338486" cy="1426235"/>
          </a:xfrm>
          <a:prstGeom prst="rect">
            <a:avLst/>
          </a:prstGeom>
        </p:spPr>
      </p:pic>
      <p:sp>
        <p:nvSpPr>
          <p:cNvPr id="24" name="TextBox 23">
            <a:extLst>
              <a:ext uri="{FF2B5EF4-FFF2-40B4-BE49-F238E27FC236}">
                <a16:creationId xmlns:a16="http://schemas.microsoft.com/office/drawing/2014/main" id="{D803EB24-CC32-458F-B1DC-E229DA96AF52}"/>
              </a:ext>
            </a:extLst>
          </p:cNvPr>
          <p:cNvSpPr txBox="1"/>
          <p:nvPr/>
        </p:nvSpPr>
        <p:spPr>
          <a:xfrm>
            <a:off x="7716635" y="2287367"/>
            <a:ext cx="284294" cy="369332"/>
          </a:xfrm>
          <a:prstGeom prst="rect">
            <a:avLst/>
          </a:prstGeom>
          <a:noFill/>
          <a:ln>
            <a:solidFill>
              <a:schemeClr val="tx1"/>
            </a:solidFill>
          </a:ln>
        </p:spPr>
        <p:txBody>
          <a:bodyPr wrap="square" rtlCol="0">
            <a:spAutoFit/>
          </a:bodyPr>
          <a:lstStyle/>
          <a:p>
            <a:r>
              <a:rPr lang="en-US" dirty="0"/>
              <a:t>1</a:t>
            </a:r>
            <a:endParaRPr lang="en-GB" dirty="0"/>
          </a:p>
        </p:txBody>
      </p:sp>
      <p:sp>
        <p:nvSpPr>
          <p:cNvPr id="25" name="TextBox 24">
            <a:extLst>
              <a:ext uri="{FF2B5EF4-FFF2-40B4-BE49-F238E27FC236}">
                <a16:creationId xmlns:a16="http://schemas.microsoft.com/office/drawing/2014/main" id="{4580337E-67B2-4AA5-BD3F-9B33A549B1F2}"/>
              </a:ext>
            </a:extLst>
          </p:cNvPr>
          <p:cNvSpPr txBox="1"/>
          <p:nvPr/>
        </p:nvSpPr>
        <p:spPr>
          <a:xfrm>
            <a:off x="8262629" y="2287367"/>
            <a:ext cx="284294" cy="369332"/>
          </a:xfrm>
          <a:prstGeom prst="rect">
            <a:avLst/>
          </a:prstGeom>
          <a:noFill/>
          <a:ln>
            <a:solidFill>
              <a:schemeClr val="tx1"/>
            </a:solidFill>
          </a:ln>
        </p:spPr>
        <p:txBody>
          <a:bodyPr wrap="square" rtlCol="0">
            <a:spAutoFit/>
          </a:bodyPr>
          <a:lstStyle/>
          <a:p>
            <a:r>
              <a:rPr lang="en-US" dirty="0"/>
              <a:t>2</a:t>
            </a:r>
            <a:endParaRPr lang="en-GB" dirty="0"/>
          </a:p>
        </p:txBody>
      </p:sp>
      <p:sp>
        <p:nvSpPr>
          <p:cNvPr id="26" name="TextBox 25">
            <a:extLst>
              <a:ext uri="{FF2B5EF4-FFF2-40B4-BE49-F238E27FC236}">
                <a16:creationId xmlns:a16="http://schemas.microsoft.com/office/drawing/2014/main" id="{B45B3618-FDCF-4D36-8FEA-CF6F11315B4B}"/>
              </a:ext>
            </a:extLst>
          </p:cNvPr>
          <p:cNvSpPr txBox="1"/>
          <p:nvPr/>
        </p:nvSpPr>
        <p:spPr>
          <a:xfrm>
            <a:off x="4721479" y="1596825"/>
            <a:ext cx="2936734" cy="1384995"/>
          </a:xfrm>
          <a:prstGeom prst="rect">
            <a:avLst/>
          </a:prstGeom>
          <a:noFill/>
        </p:spPr>
        <p:txBody>
          <a:bodyPr wrap="square" rtlCol="0">
            <a:spAutoFit/>
          </a:bodyPr>
          <a:lstStyle/>
          <a:p>
            <a:r>
              <a:rPr lang="en-US" sz="1400" b="1" dirty="0">
                <a:solidFill>
                  <a:schemeClr val="bg1"/>
                </a:solidFill>
              </a:rPr>
              <a:t>Figure 1: Experimental set-up </a:t>
            </a:r>
          </a:p>
          <a:p>
            <a:r>
              <a:rPr lang="en-US" sz="1400" b="1" dirty="0">
                <a:solidFill>
                  <a:schemeClr val="bg1"/>
                </a:solidFill>
              </a:rPr>
              <a:t>composed of a 300 mL bottle, in batch mode (initial pH 7.66, 21°C)</a:t>
            </a:r>
          </a:p>
          <a:p>
            <a:r>
              <a:rPr lang="en-US" sz="1400" b="1" dirty="0">
                <a:solidFill>
                  <a:schemeClr val="bg1"/>
                </a:solidFill>
              </a:rPr>
              <a:t>1) 2 g </a:t>
            </a:r>
            <a:r>
              <a:rPr lang="en-GB" sz="1400" b="1" dirty="0">
                <a:solidFill>
                  <a:schemeClr val="bg1"/>
                </a:solidFill>
              </a:rPr>
              <a:t>l</a:t>
            </a:r>
            <a:r>
              <a:rPr lang="en-GB" sz="1400" b="1" baseline="30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-1</a:t>
            </a:r>
            <a:r>
              <a:rPr lang="en-US" sz="1400" b="1" dirty="0">
                <a:solidFill>
                  <a:schemeClr val="bg1"/>
                </a:solidFill>
              </a:rPr>
              <a:t> glucose, minerals, trace</a:t>
            </a:r>
          </a:p>
          <a:p>
            <a:r>
              <a:rPr lang="en-US" sz="1400" b="1" dirty="0">
                <a:solidFill>
                  <a:schemeClr val="bg1"/>
                </a:solidFill>
              </a:rPr>
              <a:t>elements and 4 g </a:t>
            </a:r>
            <a:r>
              <a:rPr lang="en-GB" sz="1400" b="1" dirty="0">
                <a:solidFill>
                  <a:schemeClr val="bg1"/>
                </a:solidFill>
              </a:rPr>
              <a:t>l</a:t>
            </a:r>
            <a:r>
              <a:rPr lang="en-GB" sz="1400" b="1" baseline="30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-1</a:t>
            </a:r>
            <a:r>
              <a:rPr lang="en-US" sz="1400" b="1" dirty="0">
                <a:solidFill>
                  <a:schemeClr val="bg1"/>
                </a:solidFill>
              </a:rPr>
              <a:t> inoculum.  </a:t>
            </a:r>
          </a:p>
          <a:p>
            <a:r>
              <a:rPr lang="en-US" sz="1400" b="1" dirty="0">
                <a:solidFill>
                  <a:schemeClr val="bg1"/>
                </a:solidFill>
              </a:rPr>
              <a:t>2) Distilled water (pressure control)</a:t>
            </a:r>
          </a:p>
        </p:txBody>
      </p:sp>
      <p:graphicFrame>
        <p:nvGraphicFramePr>
          <p:cNvPr id="22" name="Chart 21">
            <a:extLst>
              <a:ext uri="{FF2B5EF4-FFF2-40B4-BE49-F238E27FC236}">
                <a16:creationId xmlns:a16="http://schemas.microsoft.com/office/drawing/2014/main" id="{83A083DE-B4E9-418E-B296-BFF252B1AF27}"/>
              </a:ext>
            </a:extLst>
          </p:cNvPr>
          <p:cNvGraphicFramePr>
            <a:graphicFrameLocks/>
          </p:cNvGraphicFramePr>
          <p:nvPr>
            <p:extLst>
              <p:ext uri="{D42A27DB-BD31-4B8C-83A1-F6EECF244321}">
                <p14:modId xmlns:p14="http://schemas.microsoft.com/office/powerpoint/2010/main" val="1311497493"/>
              </p:ext>
            </p:extLst>
          </p:nvPr>
        </p:nvGraphicFramePr>
        <p:xfrm>
          <a:off x="4752783" y="3414535"/>
          <a:ext cx="4085944" cy="2496537"/>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1625139535"/>
      </p:ext>
    </p:extLst>
  </p:cSld>
  <p:clrMapOvr>
    <a:masterClrMapping/>
  </p:clrMapOvr>
  <mc:AlternateContent xmlns:mc="http://schemas.openxmlformats.org/markup-compatibility/2006" xmlns:p14="http://schemas.microsoft.com/office/powerpoint/2010/main">
    <mc:Choice Requires="p14">
      <p:transition spd="slow" p14:dur="2000" advTm="129693"/>
    </mc:Choice>
    <mc:Fallback xmlns="">
      <p:transition spd="slow" advTm="129693"/>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348</TotalTime>
  <Words>384</Words>
  <Application>Microsoft Office PowerPoint</Application>
  <PresentationFormat>On-screen Show (4:3)</PresentationFormat>
  <Paragraphs>40</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Anaerobic Digestion of Wastewaters and Production of Valuable Resources  Rita Noelle MOUSSA, Dr Davide DIONISI, Pr Graeme PATON University of Aberdeen, School of Engineering, Fraser Noble bldg., Aberdeen, AB24 3UE Email: r.moussa.19@abdn.ac.uk www.hydronationscholars.scot/scholars/rita-noelle-moussa</vt:lpstr>
    </vt:vector>
  </TitlesOfParts>
  <Company>The James Hutton Institute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HNS Poster Template</dc:title>
  <dc:creator>Laura Logie</dc:creator>
  <cp:lastModifiedBy>Rita Moussa</cp:lastModifiedBy>
  <cp:revision>27</cp:revision>
  <dcterms:created xsi:type="dcterms:W3CDTF">2015-03-20T12:17:01Z</dcterms:created>
  <dcterms:modified xsi:type="dcterms:W3CDTF">2021-11-16T20:02:01Z</dcterms:modified>
</cp:coreProperties>
</file>