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0" r:id="rId5"/>
    <p:sldId id="316" r:id="rId6"/>
    <p:sldId id="329" r:id="rId7"/>
    <p:sldId id="282" r:id="rId8"/>
    <p:sldId id="294" r:id="rId9"/>
    <p:sldId id="311" r:id="rId10"/>
    <p:sldId id="324" r:id="rId11"/>
    <p:sldId id="332" r:id="rId12"/>
    <p:sldId id="322" r:id="rId13"/>
    <p:sldId id="331" r:id="rId14"/>
    <p:sldId id="313" r:id="rId15"/>
    <p:sldId id="289" r:id="rId16"/>
    <p:sldId id="330" r:id="rId17"/>
  </p:sldIdLst>
  <p:sldSz cx="12192000" cy="6858000"/>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4A175-F4DB-43D1-A9DD-A811B6C04DCE}" v="204" dt="2024-04-09T16:49:49.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4641" autoAdjust="0"/>
  </p:normalViewPr>
  <p:slideViewPr>
    <p:cSldViewPr snapToGrid="0">
      <p:cViewPr varScale="1">
        <p:scale>
          <a:sx n="50" d="100"/>
          <a:sy n="50" d="100"/>
        </p:scale>
        <p:origin x="127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rowe (PG Research)" userId="467607b7-dcba-4806-b046-3100c4b422b3" providerId="ADAL" clId="{2774A175-F4DB-43D1-A9DD-A811B6C04DCE}"/>
    <pc:docChg chg="undo redo custSel addSld delSld modSld sldOrd">
      <pc:chgData name="Sarah Crowe (PG Research)" userId="467607b7-dcba-4806-b046-3100c4b422b3" providerId="ADAL" clId="{2774A175-F4DB-43D1-A9DD-A811B6C04DCE}" dt="2024-04-23T14:33:16.171" v="2180" actId="20577"/>
      <pc:docMkLst>
        <pc:docMk/>
      </pc:docMkLst>
      <pc:sldChg chg="delSp add setBg delDesignElem">
        <pc:chgData name="Sarah Crowe (PG Research)" userId="467607b7-dcba-4806-b046-3100c4b422b3" providerId="ADAL" clId="{2774A175-F4DB-43D1-A9DD-A811B6C04DCE}" dt="2024-04-09T16:46:51.520" v="1203"/>
        <pc:sldMkLst>
          <pc:docMk/>
          <pc:sldMk cId="2024825670" sldId="280"/>
        </pc:sldMkLst>
        <pc:spChg chg="del">
          <ac:chgData name="Sarah Crowe (PG Research)" userId="467607b7-dcba-4806-b046-3100c4b422b3" providerId="ADAL" clId="{2774A175-F4DB-43D1-A9DD-A811B6C04DCE}" dt="2024-04-09T16:46:51.520" v="1203"/>
          <ac:spMkLst>
            <pc:docMk/>
            <pc:sldMk cId="2024825670" sldId="280"/>
            <ac:spMk id="15" creationId="{42A4FC2C-047E-45A5-965D-8E1E3BF09BC6}"/>
          </ac:spMkLst>
        </pc:spChg>
      </pc:sldChg>
      <pc:sldChg chg="modNotesTx">
        <pc:chgData name="Sarah Crowe (PG Research)" userId="467607b7-dcba-4806-b046-3100c4b422b3" providerId="ADAL" clId="{2774A175-F4DB-43D1-A9DD-A811B6C04DCE}" dt="2024-04-09T13:57:34.393" v="131" actId="20577"/>
        <pc:sldMkLst>
          <pc:docMk/>
          <pc:sldMk cId="2219249952" sldId="282"/>
        </pc:sldMkLst>
      </pc:sldChg>
      <pc:sldChg chg="modSp ord">
        <pc:chgData name="Sarah Crowe (PG Research)" userId="467607b7-dcba-4806-b046-3100c4b422b3" providerId="ADAL" clId="{2774A175-F4DB-43D1-A9DD-A811B6C04DCE}" dt="2024-04-09T16:29:52.575" v="1167" actId="113"/>
        <pc:sldMkLst>
          <pc:docMk/>
          <pc:sldMk cId="4289326099" sldId="289"/>
        </pc:sldMkLst>
        <pc:graphicFrameChg chg="mod">
          <ac:chgData name="Sarah Crowe (PG Research)" userId="467607b7-dcba-4806-b046-3100c4b422b3" providerId="ADAL" clId="{2774A175-F4DB-43D1-A9DD-A811B6C04DCE}" dt="2024-04-09T16:29:52.575" v="1167" actId="113"/>
          <ac:graphicFrameMkLst>
            <pc:docMk/>
            <pc:sldMk cId="4289326099" sldId="289"/>
            <ac:graphicFrameMk id="5" creationId="{FAE95674-2357-0887-E978-EBA7D50A3BDF}"/>
          </ac:graphicFrameMkLst>
        </pc:graphicFrameChg>
      </pc:sldChg>
      <pc:sldChg chg="del">
        <pc:chgData name="Sarah Crowe (PG Research)" userId="467607b7-dcba-4806-b046-3100c4b422b3" providerId="ADAL" clId="{2774A175-F4DB-43D1-A9DD-A811B6C04DCE}" dt="2024-04-09T14:01:49.245" v="167" actId="47"/>
        <pc:sldMkLst>
          <pc:docMk/>
          <pc:sldMk cId="683209186" sldId="293"/>
        </pc:sldMkLst>
      </pc:sldChg>
      <pc:sldChg chg="modSp mod">
        <pc:chgData name="Sarah Crowe (PG Research)" userId="467607b7-dcba-4806-b046-3100c4b422b3" providerId="ADAL" clId="{2774A175-F4DB-43D1-A9DD-A811B6C04DCE}" dt="2024-04-09T14:01:56.787" v="168" actId="207"/>
        <pc:sldMkLst>
          <pc:docMk/>
          <pc:sldMk cId="3129092828" sldId="294"/>
        </pc:sldMkLst>
        <pc:spChg chg="mod">
          <ac:chgData name="Sarah Crowe (PG Research)" userId="467607b7-dcba-4806-b046-3100c4b422b3" providerId="ADAL" clId="{2774A175-F4DB-43D1-A9DD-A811B6C04DCE}" dt="2024-04-09T14:01:56.787" v="168" actId="207"/>
          <ac:spMkLst>
            <pc:docMk/>
            <pc:sldMk cId="3129092828" sldId="294"/>
            <ac:spMk id="5" creationId="{8F14B2AB-7D6B-880C-AAB3-EB6D54138DA7}"/>
          </ac:spMkLst>
        </pc:spChg>
      </pc:sldChg>
      <pc:sldChg chg="modSp mod">
        <pc:chgData name="Sarah Crowe (PG Research)" userId="467607b7-dcba-4806-b046-3100c4b422b3" providerId="ADAL" clId="{2774A175-F4DB-43D1-A9DD-A811B6C04DCE}" dt="2024-04-09T13:58:59.292" v="140" actId="20577"/>
        <pc:sldMkLst>
          <pc:docMk/>
          <pc:sldMk cId="2742816541" sldId="311"/>
        </pc:sldMkLst>
        <pc:spChg chg="mod">
          <ac:chgData name="Sarah Crowe (PG Research)" userId="467607b7-dcba-4806-b046-3100c4b422b3" providerId="ADAL" clId="{2774A175-F4DB-43D1-A9DD-A811B6C04DCE}" dt="2024-04-09T13:58:59.292" v="140" actId="20577"/>
          <ac:spMkLst>
            <pc:docMk/>
            <pc:sldMk cId="2742816541" sldId="311"/>
            <ac:spMk id="2" creationId="{710C3712-DC26-42FC-38D2-0830866AF6AA}"/>
          </ac:spMkLst>
        </pc:spChg>
      </pc:sldChg>
      <pc:sldChg chg="addSp delSp modSp mod setBg modNotesTx">
        <pc:chgData name="Sarah Crowe (PG Research)" userId="467607b7-dcba-4806-b046-3100c4b422b3" providerId="ADAL" clId="{2774A175-F4DB-43D1-A9DD-A811B6C04DCE}" dt="2024-04-09T16:36:40.782" v="1198" actId="1076"/>
        <pc:sldMkLst>
          <pc:docMk/>
          <pc:sldMk cId="768246217" sldId="316"/>
        </pc:sldMkLst>
        <pc:spChg chg="mod">
          <ac:chgData name="Sarah Crowe (PG Research)" userId="467607b7-dcba-4806-b046-3100c4b422b3" providerId="ADAL" clId="{2774A175-F4DB-43D1-A9DD-A811B6C04DCE}" dt="2024-04-09T16:36:09.055" v="1191" actId="26606"/>
          <ac:spMkLst>
            <pc:docMk/>
            <pc:sldMk cId="768246217" sldId="316"/>
            <ac:spMk id="2" creationId="{ED64EB4F-6196-C43B-C020-7A619FD620FB}"/>
          </ac:spMkLst>
        </pc:spChg>
        <pc:spChg chg="mod">
          <ac:chgData name="Sarah Crowe (PG Research)" userId="467607b7-dcba-4806-b046-3100c4b422b3" providerId="ADAL" clId="{2774A175-F4DB-43D1-A9DD-A811B6C04DCE}" dt="2024-04-09T16:36:40.782" v="1198" actId="1076"/>
          <ac:spMkLst>
            <pc:docMk/>
            <pc:sldMk cId="768246217" sldId="316"/>
            <ac:spMk id="3" creationId="{5B9FD27A-8D3E-3FAD-E490-62E7385A438F}"/>
          </ac:spMkLst>
        </pc:spChg>
        <pc:spChg chg="add del">
          <ac:chgData name="Sarah Crowe (PG Research)" userId="467607b7-dcba-4806-b046-3100c4b422b3" providerId="ADAL" clId="{2774A175-F4DB-43D1-A9DD-A811B6C04DCE}" dt="2024-04-09T13:55:50.336" v="28" actId="21"/>
          <ac:spMkLst>
            <pc:docMk/>
            <pc:sldMk cId="768246217" sldId="316"/>
            <ac:spMk id="7" creationId="{38B30B16-822E-BE8E-AF09-01612678169A}"/>
          </ac:spMkLst>
        </pc:spChg>
        <pc:spChg chg="del mod">
          <ac:chgData name="Sarah Crowe (PG Research)" userId="467607b7-dcba-4806-b046-3100c4b422b3" providerId="ADAL" clId="{2774A175-F4DB-43D1-A9DD-A811B6C04DCE}" dt="2024-04-09T16:36:15.708" v="1194"/>
          <ac:spMkLst>
            <pc:docMk/>
            <pc:sldMk cId="768246217" sldId="316"/>
            <ac:spMk id="8" creationId="{13CF8A3C-6856-4404-EA51-BF28A9448E11}"/>
          </ac:spMkLst>
        </pc:spChg>
        <pc:spChg chg="add del">
          <ac:chgData name="Sarah Crowe (PG Research)" userId="467607b7-dcba-4806-b046-3100c4b422b3" providerId="ADAL" clId="{2774A175-F4DB-43D1-A9DD-A811B6C04DCE}" dt="2024-04-09T13:55:56.425" v="30" actId="21"/>
          <ac:spMkLst>
            <pc:docMk/>
            <pc:sldMk cId="768246217" sldId="316"/>
            <ac:spMk id="9" creationId="{818FB975-BC55-F658-B6B0-ADE9690EC9D2}"/>
          </ac:spMkLst>
        </pc:spChg>
        <pc:picChg chg="add del">
          <ac:chgData name="Sarah Crowe (PG Research)" userId="467607b7-dcba-4806-b046-3100c4b422b3" providerId="ADAL" clId="{2774A175-F4DB-43D1-A9DD-A811B6C04DCE}" dt="2024-04-09T13:55:36.515" v="26" actId="21"/>
          <ac:picMkLst>
            <pc:docMk/>
            <pc:sldMk cId="768246217" sldId="316"/>
            <ac:picMk id="5" creationId="{3B7E7ED5-D944-CBB5-AACB-B4A2FFB6B5FB}"/>
          </ac:picMkLst>
        </pc:picChg>
        <pc:picChg chg="add mod ord">
          <ac:chgData name="Sarah Crowe (PG Research)" userId="467607b7-dcba-4806-b046-3100c4b422b3" providerId="ADAL" clId="{2774A175-F4DB-43D1-A9DD-A811B6C04DCE}" dt="2024-04-09T16:36:09.055" v="1191" actId="26606"/>
          <ac:picMkLst>
            <pc:docMk/>
            <pc:sldMk cId="768246217" sldId="316"/>
            <ac:picMk id="6" creationId="{EFFE2E0A-063D-04ED-92CE-7608E761135C}"/>
          </ac:picMkLst>
        </pc:picChg>
        <pc:picChg chg="del">
          <ac:chgData name="Sarah Crowe (PG Research)" userId="467607b7-dcba-4806-b046-3100c4b422b3" providerId="ADAL" clId="{2774A175-F4DB-43D1-A9DD-A811B6C04DCE}" dt="2024-04-09T13:54:26.239" v="3" actId="21"/>
          <ac:picMkLst>
            <pc:docMk/>
            <pc:sldMk cId="768246217" sldId="316"/>
            <ac:picMk id="10" creationId="{3B178816-52C8-DA20-05FA-8DF2CC626F72}"/>
          </ac:picMkLst>
        </pc:picChg>
      </pc:sldChg>
      <pc:sldChg chg="del">
        <pc:chgData name="Sarah Crowe (PG Research)" userId="467607b7-dcba-4806-b046-3100c4b422b3" providerId="ADAL" clId="{2774A175-F4DB-43D1-A9DD-A811B6C04DCE}" dt="2024-04-09T13:58:04.873" v="132" actId="47"/>
        <pc:sldMkLst>
          <pc:docMk/>
          <pc:sldMk cId="2457960852" sldId="323"/>
        </pc:sldMkLst>
      </pc:sldChg>
      <pc:sldChg chg="modSp mod">
        <pc:chgData name="Sarah Crowe (PG Research)" userId="467607b7-dcba-4806-b046-3100c4b422b3" providerId="ADAL" clId="{2774A175-F4DB-43D1-A9DD-A811B6C04DCE}" dt="2024-04-09T14:50:03.235" v="401" actId="313"/>
        <pc:sldMkLst>
          <pc:docMk/>
          <pc:sldMk cId="908493486" sldId="324"/>
        </pc:sldMkLst>
        <pc:spChg chg="mod">
          <ac:chgData name="Sarah Crowe (PG Research)" userId="467607b7-dcba-4806-b046-3100c4b422b3" providerId="ADAL" clId="{2774A175-F4DB-43D1-A9DD-A811B6C04DCE}" dt="2024-04-09T14:50:03.235" v="401" actId="313"/>
          <ac:spMkLst>
            <pc:docMk/>
            <pc:sldMk cId="908493486" sldId="324"/>
            <ac:spMk id="3" creationId="{09CE9501-40A7-7DE7-585B-6FEBE4E4F5FC}"/>
          </ac:spMkLst>
        </pc:spChg>
      </pc:sldChg>
      <pc:sldChg chg="modSp del mod">
        <pc:chgData name="Sarah Crowe (PG Research)" userId="467607b7-dcba-4806-b046-3100c4b422b3" providerId="ADAL" clId="{2774A175-F4DB-43D1-A9DD-A811B6C04DCE}" dt="2024-04-09T15:09:34.633" v="455" actId="2696"/>
        <pc:sldMkLst>
          <pc:docMk/>
          <pc:sldMk cId="154453540" sldId="326"/>
        </pc:sldMkLst>
        <pc:spChg chg="mod">
          <ac:chgData name="Sarah Crowe (PG Research)" userId="467607b7-dcba-4806-b046-3100c4b422b3" providerId="ADAL" clId="{2774A175-F4DB-43D1-A9DD-A811B6C04DCE}" dt="2024-04-09T14:49:26.583" v="395" actId="20577"/>
          <ac:spMkLst>
            <pc:docMk/>
            <pc:sldMk cId="154453540" sldId="326"/>
            <ac:spMk id="2" creationId="{B0EF316D-20ED-5B5C-DBB4-B6DEEF8D6C4C}"/>
          </ac:spMkLst>
        </pc:spChg>
      </pc:sldChg>
      <pc:sldChg chg="modSp del mod">
        <pc:chgData name="Sarah Crowe (PG Research)" userId="467607b7-dcba-4806-b046-3100c4b422b3" providerId="ADAL" clId="{2774A175-F4DB-43D1-A9DD-A811B6C04DCE}" dt="2024-04-09T16:27:50.630" v="975" actId="47"/>
        <pc:sldMkLst>
          <pc:docMk/>
          <pc:sldMk cId="1076737457" sldId="327"/>
        </pc:sldMkLst>
        <pc:spChg chg="mod">
          <ac:chgData name="Sarah Crowe (PG Research)" userId="467607b7-dcba-4806-b046-3100c4b422b3" providerId="ADAL" clId="{2774A175-F4DB-43D1-A9DD-A811B6C04DCE}" dt="2024-04-09T14:01:06.822" v="159" actId="20577"/>
          <ac:spMkLst>
            <pc:docMk/>
            <pc:sldMk cId="1076737457" sldId="327"/>
            <ac:spMk id="2" creationId="{DEEF5969-62A2-CFCA-BB0D-E45F2BCC111A}"/>
          </ac:spMkLst>
        </pc:spChg>
      </pc:sldChg>
      <pc:sldChg chg="modSp del mod">
        <pc:chgData name="Sarah Crowe (PG Research)" userId="467607b7-dcba-4806-b046-3100c4b422b3" providerId="ADAL" clId="{2774A175-F4DB-43D1-A9DD-A811B6C04DCE}" dt="2024-04-09T16:47:18.972" v="1206" actId="47"/>
        <pc:sldMkLst>
          <pc:docMk/>
          <pc:sldMk cId="3385964910" sldId="328"/>
        </pc:sldMkLst>
        <pc:spChg chg="mod">
          <ac:chgData name="Sarah Crowe (PG Research)" userId="467607b7-dcba-4806-b046-3100c4b422b3" providerId="ADAL" clId="{2774A175-F4DB-43D1-A9DD-A811B6C04DCE}" dt="2024-04-09T13:59:48.949" v="145" actId="20577"/>
          <ac:spMkLst>
            <pc:docMk/>
            <pc:sldMk cId="3385964910" sldId="328"/>
            <ac:spMk id="2" creationId="{FDDA8B35-F322-5A92-15AC-B3047A7AB01C}"/>
          </ac:spMkLst>
        </pc:spChg>
        <pc:spChg chg="mod">
          <ac:chgData name="Sarah Crowe (PG Research)" userId="467607b7-dcba-4806-b046-3100c4b422b3" providerId="ADAL" clId="{2774A175-F4DB-43D1-A9DD-A811B6C04DCE}" dt="2024-04-09T14:46:53.680" v="371" actId="20577"/>
          <ac:spMkLst>
            <pc:docMk/>
            <pc:sldMk cId="3385964910" sldId="328"/>
            <ac:spMk id="3" creationId="{B00047AE-98CA-9AC8-F389-8755DCA7ABDA}"/>
          </ac:spMkLst>
        </pc:spChg>
      </pc:sldChg>
      <pc:sldChg chg="addSp modSp new mod modNotesTx">
        <pc:chgData name="Sarah Crowe (PG Research)" userId="467607b7-dcba-4806-b046-3100c4b422b3" providerId="ADAL" clId="{2774A175-F4DB-43D1-A9DD-A811B6C04DCE}" dt="2024-04-09T16:50:00.211" v="1234" actId="20577"/>
        <pc:sldMkLst>
          <pc:docMk/>
          <pc:sldMk cId="2188393614" sldId="329"/>
        </pc:sldMkLst>
        <pc:spChg chg="mod">
          <ac:chgData name="Sarah Crowe (PG Research)" userId="467607b7-dcba-4806-b046-3100c4b422b3" providerId="ADAL" clId="{2774A175-F4DB-43D1-A9DD-A811B6C04DCE}" dt="2024-04-09T14:01:39.056" v="166" actId="20577"/>
          <ac:spMkLst>
            <pc:docMk/>
            <pc:sldMk cId="2188393614" sldId="329"/>
            <ac:spMk id="2" creationId="{84C080AB-0DFE-DBD5-D226-884F28363ED2}"/>
          </ac:spMkLst>
        </pc:spChg>
        <pc:spChg chg="mod">
          <ac:chgData name="Sarah Crowe (PG Research)" userId="467607b7-dcba-4806-b046-3100c4b422b3" providerId="ADAL" clId="{2774A175-F4DB-43D1-A9DD-A811B6C04DCE}" dt="2024-04-09T14:01:30.132" v="160" actId="1076"/>
          <ac:spMkLst>
            <pc:docMk/>
            <pc:sldMk cId="2188393614" sldId="329"/>
            <ac:spMk id="3" creationId="{FA0EED97-5C09-1813-1436-32708656A641}"/>
          </ac:spMkLst>
        </pc:spChg>
        <pc:spChg chg="add mod">
          <ac:chgData name="Sarah Crowe (PG Research)" userId="467607b7-dcba-4806-b046-3100c4b422b3" providerId="ADAL" clId="{2774A175-F4DB-43D1-A9DD-A811B6C04DCE}" dt="2024-04-09T13:56:05.797" v="33" actId="1076"/>
          <ac:spMkLst>
            <pc:docMk/>
            <pc:sldMk cId="2188393614" sldId="329"/>
            <ac:spMk id="6" creationId="{38B30B16-822E-BE8E-AF09-01612678169A}"/>
          </ac:spMkLst>
        </pc:spChg>
        <pc:spChg chg="add mod">
          <ac:chgData name="Sarah Crowe (PG Research)" userId="467607b7-dcba-4806-b046-3100c4b422b3" providerId="ADAL" clId="{2774A175-F4DB-43D1-A9DD-A811B6C04DCE}" dt="2024-04-09T13:55:30.614" v="20" actId="1076"/>
          <ac:spMkLst>
            <pc:docMk/>
            <pc:sldMk cId="2188393614" sldId="329"/>
            <ac:spMk id="7" creationId="{38B30B16-822E-BE8E-AF09-01612678169A}"/>
          </ac:spMkLst>
        </pc:spChg>
        <pc:spChg chg="add mod">
          <ac:chgData name="Sarah Crowe (PG Research)" userId="467607b7-dcba-4806-b046-3100c4b422b3" providerId="ADAL" clId="{2774A175-F4DB-43D1-A9DD-A811B6C04DCE}" dt="2024-04-09T13:56:20.287" v="39" actId="1076"/>
          <ac:spMkLst>
            <pc:docMk/>
            <pc:sldMk cId="2188393614" sldId="329"/>
            <ac:spMk id="8" creationId="{818FB975-BC55-F658-B6B0-ADE9690EC9D2}"/>
          </ac:spMkLst>
        </pc:spChg>
        <pc:spChg chg="add mod">
          <ac:chgData name="Sarah Crowe (PG Research)" userId="467607b7-dcba-4806-b046-3100c4b422b3" providerId="ADAL" clId="{2774A175-F4DB-43D1-A9DD-A811B6C04DCE}" dt="2024-04-09T13:54:59.663" v="12"/>
          <ac:spMkLst>
            <pc:docMk/>
            <pc:sldMk cId="2188393614" sldId="329"/>
            <ac:spMk id="9" creationId="{818FB975-BC55-F658-B6B0-ADE9690EC9D2}"/>
          </ac:spMkLst>
        </pc:spChg>
        <pc:picChg chg="add mod">
          <ac:chgData name="Sarah Crowe (PG Research)" userId="467607b7-dcba-4806-b046-3100c4b422b3" providerId="ADAL" clId="{2774A175-F4DB-43D1-A9DD-A811B6C04DCE}" dt="2024-04-09T13:56:16.998" v="38" actId="1076"/>
          <ac:picMkLst>
            <pc:docMk/>
            <pc:sldMk cId="2188393614" sldId="329"/>
            <ac:picMk id="4" creationId="{3B7E7ED5-D944-CBB5-AACB-B4A2FFB6B5FB}"/>
          </ac:picMkLst>
        </pc:picChg>
        <pc:picChg chg="add mod">
          <ac:chgData name="Sarah Crowe (PG Research)" userId="467607b7-dcba-4806-b046-3100c4b422b3" providerId="ADAL" clId="{2774A175-F4DB-43D1-A9DD-A811B6C04DCE}" dt="2024-04-09T13:54:36.223" v="6"/>
          <ac:picMkLst>
            <pc:docMk/>
            <pc:sldMk cId="2188393614" sldId="329"/>
            <ac:picMk id="5" creationId="{3B7E7ED5-D944-CBB5-AACB-B4A2FFB6B5FB}"/>
          </ac:picMkLst>
        </pc:picChg>
        <pc:picChg chg="add mod">
          <ac:chgData name="Sarah Crowe (PG Research)" userId="467607b7-dcba-4806-b046-3100c4b422b3" providerId="ADAL" clId="{2774A175-F4DB-43D1-A9DD-A811B6C04DCE}" dt="2024-04-09T13:56:02.714" v="32" actId="1076"/>
          <ac:picMkLst>
            <pc:docMk/>
            <pc:sldMk cId="2188393614" sldId="329"/>
            <ac:picMk id="10" creationId="{3B178816-52C8-DA20-05FA-8DF2CC626F72}"/>
          </ac:picMkLst>
        </pc:picChg>
      </pc:sldChg>
      <pc:sldChg chg="new del">
        <pc:chgData name="Sarah Crowe (PG Research)" userId="467607b7-dcba-4806-b046-3100c4b422b3" providerId="ADAL" clId="{2774A175-F4DB-43D1-A9DD-A811B6C04DCE}" dt="2024-04-09T14:50:13.964" v="403" actId="680"/>
        <pc:sldMkLst>
          <pc:docMk/>
          <pc:sldMk cId="2010307510" sldId="330"/>
        </pc:sldMkLst>
      </pc:sldChg>
      <pc:sldChg chg="modSp add del mod ord">
        <pc:chgData name="Sarah Crowe (PG Research)" userId="467607b7-dcba-4806-b046-3100c4b422b3" providerId="ADAL" clId="{2774A175-F4DB-43D1-A9DD-A811B6C04DCE}" dt="2024-04-09T16:27:53.952" v="977" actId="47"/>
        <pc:sldMkLst>
          <pc:docMk/>
          <pc:sldMk cId="3790789812" sldId="330"/>
        </pc:sldMkLst>
        <pc:spChg chg="mod">
          <ac:chgData name="Sarah Crowe (PG Research)" userId="467607b7-dcba-4806-b046-3100c4b422b3" providerId="ADAL" clId="{2774A175-F4DB-43D1-A9DD-A811B6C04DCE}" dt="2024-04-09T15:09:54.897" v="497" actId="20577"/>
          <ac:spMkLst>
            <pc:docMk/>
            <pc:sldMk cId="3790789812" sldId="330"/>
            <ac:spMk id="2" creationId="{B0EF316D-20ED-5B5C-DBB4-B6DEEF8D6C4C}"/>
          </ac:spMkLst>
        </pc:spChg>
      </pc:sldChg>
      <pc:sldChg chg="modSp add mod modNotesTx">
        <pc:chgData name="Sarah Crowe (PG Research)" userId="467607b7-dcba-4806-b046-3100c4b422b3" providerId="ADAL" clId="{2774A175-F4DB-43D1-A9DD-A811B6C04DCE}" dt="2024-04-23T14:33:16.171" v="2180" actId="20577"/>
        <pc:sldMkLst>
          <pc:docMk/>
          <pc:sldMk cId="2740274034" sldId="331"/>
        </pc:sldMkLst>
        <pc:spChg chg="mod">
          <ac:chgData name="Sarah Crowe (PG Research)" userId="467607b7-dcba-4806-b046-3100c4b422b3" providerId="ADAL" clId="{2774A175-F4DB-43D1-A9DD-A811B6C04DCE}" dt="2024-04-09T16:24:39.307" v="972" actId="1076"/>
          <ac:spMkLst>
            <pc:docMk/>
            <pc:sldMk cId="2740274034" sldId="331"/>
            <ac:spMk id="2" creationId="{FDDA8B35-F322-5A92-15AC-B3047A7AB01C}"/>
          </ac:spMkLst>
        </pc:spChg>
        <pc:spChg chg="mod">
          <ac:chgData name="Sarah Crowe (PG Research)" userId="467607b7-dcba-4806-b046-3100c4b422b3" providerId="ADAL" clId="{2774A175-F4DB-43D1-A9DD-A811B6C04DCE}" dt="2024-04-23T14:33:16.171" v="2180" actId="20577"/>
          <ac:spMkLst>
            <pc:docMk/>
            <pc:sldMk cId="2740274034" sldId="331"/>
            <ac:spMk id="3" creationId="{B00047AE-98CA-9AC8-F389-8755DCA7ABDA}"/>
          </ac:spMkLst>
        </pc:spChg>
      </pc:sldChg>
      <pc:sldChg chg="addSp delSp modSp new mod setBg">
        <pc:chgData name="Sarah Crowe (PG Research)" userId="467607b7-dcba-4806-b046-3100c4b422b3" providerId="ADAL" clId="{2774A175-F4DB-43D1-A9DD-A811B6C04DCE}" dt="2024-04-09T16:28:52.267" v="1076" actId="1076"/>
        <pc:sldMkLst>
          <pc:docMk/>
          <pc:sldMk cId="1381199567" sldId="332"/>
        </pc:sldMkLst>
        <pc:spChg chg="mod">
          <ac:chgData name="Sarah Crowe (PG Research)" userId="467607b7-dcba-4806-b046-3100c4b422b3" providerId="ADAL" clId="{2774A175-F4DB-43D1-A9DD-A811B6C04DCE}" dt="2024-04-09T16:28:43.129" v="1074" actId="26606"/>
          <ac:spMkLst>
            <pc:docMk/>
            <pc:sldMk cId="1381199567" sldId="332"/>
            <ac:spMk id="2" creationId="{AF7931B3-EE76-0E16-C9D9-E4410C869089}"/>
          </ac:spMkLst>
        </pc:spChg>
        <pc:spChg chg="del mod">
          <ac:chgData name="Sarah Crowe (PG Research)" userId="467607b7-dcba-4806-b046-3100c4b422b3" providerId="ADAL" clId="{2774A175-F4DB-43D1-A9DD-A811B6C04DCE}" dt="2024-04-09T16:28:35.740" v="1069" actId="478"/>
          <ac:spMkLst>
            <pc:docMk/>
            <pc:sldMk cId="1381199567" sldId="332"/>
            <ac:spMk id="3" creationId="{F6B3F2D6-70DD-8BCE-D737-7E9D05971024}"/>
          </ac:spMkLst>
        </pc:spChg>
        <pc:spChg chg="add del">
          <ac:chgData name="Sarah Crowe (PG Research)" userId="467607b7-dcba-4806-b046-3100c4b422b3" providerId="ADAL" clId="{2774A175-F4DB-43D1-A9DD-A811B6C04DCE}" dt="2024-04-09T16:28:43.122" v="1073" actId="26606"/>
          <ac:spMkLst>
            <pc:docMk/>
            <pc:sldMk cId="1381199567" sldId="332"/>
            <ac:spMk id="10" creationId="{D4771268-CB57-404A-9271-370EB28F6090}"/>
          </ac:spMkLst>
        </pc:spChg>
        <pc:spChg chg="add">
          <ac:chgData name="Sarah Crowe (PG Research)" userId="467607b7-dcba-4806-b046-3100c4b422b3" providerId="ADAL" clId="{2774A175-F4DB-43D1-A9DD-A811B6C04DCE}" dt="2024-04-09T16:28:43.129" v="1074" actId="26606"/>
          <ac:spMkLst>
            <pc:docMk/>
            <pc:sldMk cId="1381199567" sldId="332"/>
            <ac:spMk id="12" creationId="{A4AC5506-6312-4701-8D3C-40187889A947}"/>
          </ac:spMkLst>
        </pc:spChg>
        <pc:picChg chg="add mod">
          <ac:chgData name="Sarah Crowe (PG Research)" userId="467607b7-dcba-4806-b046-3100c4b422b3" providerId="ADAL" clId="{2774A175-F4DB-43D1-A9DD-A811B6C04DCE}" dt="2024-04-09T16:28:52.267" v="1076" actId="1076"/>
          <ac:picMkLst>
            <pc:docMk/>
            <pc:sldMk cId="1381199567" sldId="332"/>
            <ac:picMk id="5" creationId="{69D3B8A9-2C21-825B-2136-7360D332E755}"/>
          </ac:picMkLst>
        </pc:picChg>
      </pc:sldChg>
      <pc:sldChg chg="new del ord">
        <pc:chgData name="Sarah Crowe (PG Research)" userId="467607b7-dcba-4806-b046-3100c4b422b3" providerId="ADAL" clId="{2774A175-F4DB-43D1-A9DD-A811B6C04DCE}" dt="2024-04-09T16:46:53.158" v="1204" actId="47"/>
        <pc:sldMkLst>
          <pc:docMk/>
          <pc:sldMk cId="236853373" sldId="333"/>
        </pc:sldMkLst>
      </pc:sldChg>
      <pc:sldChg chg="modSp add del mod modNotesTx">
        <pc:chgData name="Sarah Crowe (PG Research)" userId="467607b7-dcba-4806-b046-3100c4b422b3" providerId="ADAL" clId="{2774A175-F4DB-43D1-A9DD-A811B6C04DCE}" dt="2024-04-09T16:36:21.879" v="1195" actId="47"/>
        <pc:sldMkLst>
          <pc:docMk/>
          <pc:sldMk cId="3607668816" sldId="333"/>
        </pc:sldMkLst>
        <pc:spChg chg="mod">
          <ac:chgData name="Sarah Crowe (PG Research)" userId="467607b7-dcba-4806-b046-3100c4b422b3" providerId="ADAL" clId="{2774A175-F4DB-43D1-A9DD-A811B6C04DCE}" dt="2024-04-09T16:35:11.210" v="1183" actId="207"/>
          <ac:spMkLst>
            <pc:docMk/>
            <pc:sldMk cId="3607668816" sldId="333"/>
            <ac:spMk id="2" creationId="{ED64EB4F-6196-C43B-C020-7A619FD620FB}"/>
          </ac:spMkLst>
        </pc:spChg>
        <pc:spChg chg="mod">
          <ac:chgData name="Sarah Crowe (PG Research)" userId="467607b7-dcba-4806-b046-3100c4b422b3" providerId="ADAL" clId="{2774A175-F4DB-43D1-A9DD-A811B6C04DCE}" dt="2024-04-09T16:35:08.509" v="1182" actId="207"/>
          <ac:spMkLst>
            <pc:docMk/>
            <pc:sldMk cId="3607668816" sldId="333"/>
            <ac:spMk id="3" creationId="{5B9FD27A-8D3E-3FAD-E490-62E7385A438F}"/>
          </ac:spMkLst>
        </pc:spChg>
        <pc:spChg chg="mod">
          <ac:chgData name="Sarah Crowe (PG Research)" userId="467607b7-dcba-4806-b046-3100c4b422b3" providerId="ADAL" clId="{2774A175-F4DB-43D1-A9DD-A811B6C04DCE}" dt="2024-04-09T16:35:14.053" v="1184" actId="207"/>
          <ac:spMkLst>
            <pc:docMk/>
            <pc:sldMk cId="3607668816" sldId="333"/>
            <ac:spMk id="8" creationId="{13CF8A3C-6856-4404-EA51-BF28A9448E11}"/>
          </ac:spMkLst>
        </pc:spChg>
        <pc:picChg chg="mod ord">
          <ac:chgData name="Sarah Crowe (PG Research)" userId="467607b7-dcba-4806-b046-3100c4b422b3" providerId="ADAL" clId="{2774A175-F4DB-43D1-A9DD-A811B6C04DCE}" dt="2024-04-09T16:35:05.513" v="1181" actId="1076"/>
          <ac:picMkLst>
            <pc:docMk/>
            <pc:sldMk cId="3607668816" sldId="333"/>
            <ac:picMk id="6" creationId="{EFFE2E0A-063D-04ED-92CE-7608E761135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0F4B8-6550-416C-9DBC-ABFFDAC26F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A6ABCB-DCA6-45EB-B2A0-62ADCD964B30}">
      <dgm:prSet custT="1"/>
      <dgm:spPr/>
      <dgm:t>
        <a:bodyPr/>
        <a:lstStyle/>
        <a:p>
          <a:r>
            <a:rPr lang="en-GB" sz="2200" dirty="0"/>
            <a:t>Limited knowledge of how joined up thinking in placemaking and NBS can improve delivery of multiple benefits</a:t>
          </a:r>
          <a:endParaRPr lang="en-US" sz="2200" dirty="0"/>
        </a:p>
      </dgm:t>
    </dgm:pt>
    <dgm:pt modelId="{15C604AA-428B-4CA5-925A-1B06BDAD5E52}" type="parTrans" cxnId="{51215546-49F2-4C84-B04E-8B9D7470E2F5}">
      <dgm:prSet/>
      <dgm:spPr/>
      <dgm:t>
        <a:bodyPr/>
        <a:lstStyle/>
        <a:p>
          <a:endParaRPr lang="en-US"/>
        </a:p>
      </dgm:t>
    </dgm:pt>
    <dgm:pt modelId="{161A105C-ECFE-4D1F-9715-3B9D202E89D4}" type="sibTrans" cxnId="{51215546-49F2-4C84-B04E-8B9D7470E2F5}">
      <dgm:prSet/>
      <dgm:spPr/>
      <dgm:t>
        <a:bodyPr/>
        <a:lstStyle/>
        <a:p>
          <a:endParaRPr lang="en-US"/>
        </a:p>
      </dgm:t>
    </dgm:pt>
    <dgm:pt modelId="{5B9E7C7C-75DF-42DA-90F8-219909E32D4A}">
      <dgm:prSet custT="1"/>
      <dgm:spPr/>
      <dgm:t>
        <a:bodyPr/>
        <a:lstStyle/>
        <a:p>
          <a:r>
            <a:rPr lang="en-GB" sz="2200" dirty="0"/>
            <a:t>Limited knowledge of how placemaking and NBS can manage impacts of climate change</a:t>
          </a:r>
          <a:endParaRPr lang="en-US" sz="2200" dirty="0"/>
        </a:p>
      </dgm:t>
    </dgm:pt>
    <dgm:pt modelId="{26F04CEC-8EC5-46D9-8E5C-77D8D1EE3DE8}" type="parTrans" cxnId="{82C727B0-B175-48DD-9285-28021CE27B02}">
      <dgm:prSet/>
      <dgm:spPr/>
      <dgm:t>
        <a:bodyPr/>
        <a:lstStyle/>
        <a:p>
          <a:endParaRPr lang="en-US"/>
        </a:p>
      </dgm:t>
    </dgm:pt>
    <dgm:pt modelId="{C5399942-0511-4CD4-B077-C22D5A3BD2A4}" type="sibTrans" cxnId="{82C727B0-B175-48DD-9285-28021CE27B02}">
      <dgm:prSet/>
      <dgm:spPr/>
      <dgm:t>
        <a:bodyPr/>
        <a:lstStyle/>
        <a:p>
          <a:endParaRPr lang="en-US"/>
        </a:p>
      </dgm:t>
    </dgm:pt>
    <dgm:pt modelId="{D59F2993-2C0A-4422-AC59-A0C55EAADEFE}">
      <dgm:prSet custT="1"/>
      <dgm:spPr/>
      <dgm:t>
        <a:bodyPr/>
        <a:lstStyle/>
        <a:p>
          <a:r>
            <a:rPr lang="en-GB" sz="2200" dirty="0"/>
            <a:t>Limited knowledge of how we can engage the community in the delivery of NBS</a:t>
          </a:r>
          <a:endParaRPr lang="en-US" sz="2200" dirty="0"/>
        </a:p>
      </dgm:t>
    </dgm:pt>
    <dgm:pt modelId="{E5C9C7F0-C0B0-415C-AE77-AEC689428D5B}" type="parTrans" cxnId="{6E812029-3091-4EC9-BBC0-31FFA2162BA4}">
      <dgm:prSet/>
      <dgm:spPr/>
      <dgm:t>
        <a:bodyPr/>
        <a:lstStyle/>
        <a:p>
          <a:endParaRPr lang="en-US"/>
        </a:p>
      </dgm:t>
    </dgm:pt>
    <dgm:pt modelId="{06736524-99FC-4685-8572-0EAAB1E29D27}" type="sibTrans" cxnId="{6E812029-3091-4EC9-BBC0-31FFA2162BA4}">
      <dgm:prSet/>
      <dgm:spPr/>
      <dgm:t>
        <a:bodyPr/>
        <a:lstStyle/>
        <a:p>
          <a:endParaRPr lang="en-US"/>
        </a:p>
      </dgm:t>
    </dgm:pt>
    <dgm:pt modelId="{1C0E4C57-EE23-434E-A33E-679D95B4AC89}" type="pres">
      <dgm:prSet presAssocID="{04C0F4B8-6550-416C-9DBC-ABFFDAC26F14}" presName="linear" presStyleCnt="0">
        <dgm:presLayoutVars>
          <dgm:animLvl val="lvl"/>
          <dgm:resizeHandles val="exact"/>
        </dgm:presLayoutVars>
      </dgm:prSet>
      <dgm:spPr/>
    </dgm:pt>
    <dgm:pt modelId="{B58B5F37-03B4-4253-AF86-F7227F0676E6}" type="pres">
      <dgm:prSet presAssocID="{13A6ABCB-DCA6-45EB-B2A0-62ADCD964B30}" presName="parentText" presStyleLbl="node1" presStyleIdx="0" presStyleCnt="3" custLinFactY="-30108" custLinFactNeighborX="153" custLinFactNeighborY="-100000">
        <dgm:presLayoutVars>
          <dgm:chMax val="0"/>
          <dgm:bulletEnabled val="1"/>
        </dgm:presLayoutVars>
      </dgm:prSet>
      <dgm:spPr/>
    </dgm:pt>
    <dgm:pt modelId="{E320261B-AF6F-4685-B6A8-E8D4C3E29FBB}" type="pres">
      <dgm:prSet presAssocID="{161A105C-ECFE-4D1F-9715-3B9D202E89D4}" presName="spacer" presStyleCnt="0"/>
      <dgm:spPr/>
    </dgm:pt>
    <dgm:pt modelId="{FC2DD614-409C-44B3-AD3E-009EC3D01C1B}" type="pres">
      <dgm:prSet presAssocID="{5B9E7C7C-75DF-42DA-90F8-219909E32D4A}" presName="parentText" presStyleLbl="node1" presStyleIdx="1" presStyleCnt="3" custLinFactNeighborX="-471" custLinFactNeighborY="-88818">
        <dgm:presLayoutVars>
          <dgm:chMax val="0"/>
          <dgm:bulletEnabled val="1"/>
        </dgm:presLayoutVars>
      </dgm:prSet>
      <dgm:spPr/>
    </dgm:pt>
    <dgm:pt modelId="{158DC9EB-86E9-4CD5-9A88-EAA76E364646}" type="pres">
      <dgm:prSet presAssocID="{C5399942-0511-4CD4-B077-C22D5A3BD2A4}" presName="spacer" presStyleCnt="0"/>
      <dgm:spPr/>
    </dgm:pt>
    <dgm:pt modelId="{E132B06D-2D15-4DFC-BD49-0F60085A6F3B}" type="pres">
      <dgm:prSet presAssocID="{D59F2993-2C0A-4422-AC59-A0C55EAADEFE}" presName="parentText" presStyleLbl="node1" presStyleIdx="2" presStyleCnt="3" custLinFactY="1111" custLinFactNeighborY="100000">
        <dgm:presLayoutVars>
          <dgm:chMax val="0"/>
          <dgm:bulletEnabled val="1"/>
        </dgm:presLayoutVars>
      </dgm:prSet>
      <dgm:spPr/>
    </dgm:pt>
  </dgm:ptLst>
  <dgm:cxnLst>
    <dgm:cxn modelId="{6E812029-3091-4EC9-BBC0-31FFA2162BA4}" srcId="{04C0F4B8-6550-416C-9DBC-ABFFDAC26F14}" destId="{D59F2993-2C0A-4422-AC59-A0C55EAADEFE}" srcOrd="2" destOrd="0" parTransId="{E5C9C7F0-C0B0-415C-AE77-AEC689428D5B}" sibTransId="{06736524-99FC-4685-8572-0EAAB1E29D27}"/>
    <dgm:cxn modelId="{51215546-49F2-4C84-B04E-8B9D7470E2F5}" srcId="{04C0F4B8-6550-416C-9DBC-ABFFDAC26F14}" destId="{13A6ABCB-DCA6-45EB-B2A0-62ADCD964B30}" srcOrd="0" destOrd="0" parTransId="{15C604AA-428B-4CA5-925A-1B06BDAD5E52}" sibTransId="{161A105C-ECFE-4D1F-9715-3B9D202E89D4}"/>
    <dgm:cxn modelId="{CDCB3289-D3E3-4104-9259-34337D65DC4F}" type="presOf" srcId="{5B9E7C7C-75DF-42DA-90F8-219909E32D4A}" destId="{FC2DD614-409C-44B3-AD3E-009EC3D01C1B}" srcOrd="0" destOrd="0" presId="urn:microsoft.com/office/officeart/2005/8/layout/vList2"/>
    <dgm:cxn modelId="{82C727B0-B175-48DD-9285-28021CE27B02}" srcId="{04C0F4B8-6550-416C-9DBC-ABFFDAC26F14}" destId="{5B9E7C7C-75DF-42DA-90F8-219909E32D4A}" srcOrd="1" destOrd="0" parTransId="{26F04CEC-8EC5-46D9-8E5C-77D8D1EE3DE8}" sibTransId="{C5399942-0511-4CD4-B077-C22D5A3BD2A4}"/>
    <dgm:cxn modelId="{3F01ACBC-823D-42FE-8540-9CE207860A1E}" type="presOf" srcId="{04C0F4B8-6550-416C-9DBC-ABFFDAC26F14}" destId="{1C0E4C57-EE23-434E-A33E-679D95B4AC89}" srcOrd="0" destOrd="0" presId="urn:microsoft.com/office/officeart/2005/8/layout/vList2"/>
    <dgm:cxn modelId="{90F1CECB-6A2F-43F7-BCD0-3DB3DFA71294}" type="presOf" srcId="{D59F2993-2C0A-4422-AC59-A0C55EAADEFE}" destId="{E132B06D-2D15-4DFC-BD49-0F60085A6F3B}" srcOrd="0" destOrd="0" presId="urn:microsoft.com/office/officeart/2005/8/layout/vList2"/>
    <dgm:cxn modelId="{58CBEFFB-591B-4A03-8915-8772B63BEF49}" type="presOf" srcId="{13A6ABCB-DCA6-45EB-B2A0-62ADCD964B30}" destId="{B58B5F37-03B4-4253-AF86-F7227F0676E6}" srcOrd="0" destOrd="0" presId="urn:microsoft.com/office/officeart/2005/8/layout/vList2"/>
    <dgm:cxn modelId="{600699A3-27F0-4270-A6DE-BE70C9BB64DB}" type="presParOf" srcId="{1C0E4C57-EE23-434E-A33E-679D95B4AC89}" destId="{B58B5F37-03B4-4253-AF86-F7227F0676E6}" srcOrd="0" destOrd="0" presId="urn:microsoft.com/office/officeart/2005/8/layout/vList2"/>
    <dgm:cxn modelId="{E7215572-39C2-46EF-862A-4B7809ACB34F}" type="presParOf" srcId="{1C0E4C57-EE23-434E-A33E-679D95B4AC89}" destId="{E320261B-AF6F-4685-B6A8-E8D4C3E29FBB}" srcOrd="1" destOrd="0" presId="urn:microsoft.com/office/officeart/2005/8/layout/vList2"/>
    <dgm:cxn modelId="{6D8CBDB9-6EA1-4D25-BAA5-67B4E319CAA7}" type="presParOf" srcId="{1C0E4C57-EE23-434E-A33E-679D95B4AC89}" destId="{FC2DD614-409C-44B3-AD3E-009EC3D01C1B}" srcOrd="2" destOrd="0" presId="urn:microsoft.com/office/officeart/2005/8/layout/vList2"/>
    <dgm:cxn modelId="{95C17C2F-9417-4C82-89A3-19EB3F9294B3}" type="presParOf" srcId="{1C0E4C57-EE23-434E-A33E-679D95B4AC89}" destId="{158DC9EB-86E9-4CD5-9A88-EAA76E364646}" srcOrd="3" destOrd="0" presId="urn:microsoft.com/office/officeart/2005/8/layout/vList2"/>
    <dgm:cxn modelId="{3513E335-EAA5-421B-8536-4F8508D039A4}" type="presParOf" srcId="{1C0E4C57-EE23-434E-A33E-679D95B4AC89}" destId="{E132B06D-2D15-4DFC-BD49-0F60085A6F3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C468D-8631-4474-9251-22F17618BB87}"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EE5800DB-C605-4DD9-AB16-BACAACCDE547}">
      <dgm:prSet/>
      <dgm:spPr>
        <a:solidFill>
          <a:schemeClr val="accent1">
            <a:lumMod val="50000"/>
          </a:schemeClr>
        </a:solidFill>
      </dgm:spPr>
      <dgm:t>
        <a:bodyPr/>
        <a:lstStyle/>
        <a:p>
          <a:r>
            <a:rPr lang="en-GB" dirty="0"/>
            <a:t>Workshops with community stakeholders to co-create place-based, NBS based on vulnerability maps and findings from interviews.</a:t>
          </a:r>
          <a:endParaRPr lang="en-US" dirty="0"/>
        </a:p>
      </dgm:t>
    </dgm:pt>
    <dgm:pt modelId="{1256AFDA-1393-4A8C-8884-580FD0858B05}" type="parTrans" cxnId="{5ABB79F9-F009-4EC4-B8A1-FB4F8A50B3A9}">
      <dgm:prSet/>
      <dgm:spPr/>
      <dgm:t>
        <a:bodyPr/>
        <a:lstStyle/>
        <a:p>
          <a:endParaRPr lang="en-US"/>
        </a:p>
      </dgm:t>
    </dgm:pt>
    <dgm:pt modelId="{6DF8876B-5E0C-4D96-843C-A88B93EA0590}" type="sibTrans" cxnId="{5ABB79F9-F009-4EC4-B8A1-FB4F8A50B3A9}">
      <dgm:prSet/>
      <dgm:spPr/>
      <dgm:t>
        <a:bodyPr/>
        <a:lstStyle/>
        <a:p>
          <a:endParaRPr lang="en-US"/>
        </a:p>
      </dgm:t>
    </dgm:pt>
    <dgm:pt modelId="{2A2DB5BF-F013-416A-91E3-905548A12475}" type="pres">
      <dgm:prSet presAssocID="{A44C468D-8631-4474-9251-22F17618BB87}" presName="linear" presStyleCnt="0">
        <dgm:presLayoutVars>
          <dgm:animLvl val="lvl"/>
          <dgm:resizeHandles val="exact"/>
        </dgm:presLayoutVars>
      </dgm:prSet>
      <dgm:spPr/>
    </dgm:pt>
    <dgm:pt modelId="{DA678E00-9ED2-44F4-8B9A-036FE39444A8}" type="pres">
      <dgm:prSet presAssocID="{EE5800DB-C605-4DD9-AB16-BACAACCDE547}" presName="parentText" presStyleLbl="node1" presStyleIdx="0" presStyleCnt="1" custLinFactNeighborX="-6501" custLinFactNeighborY="8312">
        <dgm:presLayoutVars>
          <dgm:chMax val="0"/>
          <dgm:bulletEnabled val="1"/>
        </dgm:presLayoutVars>
      </dgm:prSet>
      <dgm:spPr/>
    </dgm:pt>
  </dgm:ptLst>
  <dgm:cxnLst>
    <dgm:cxn modelId="{5BE7003A-3585-4165-A8B8-ED6B587C70AD}" type="presOf" srcId="{A44C468D-8631-4474-9251-22F17618BB87}" destId="{2A2DB5BF-F013-416A-91E3-905548A12475}" srcOrd="0" destOrd="0" presId="urn:microsoft.com/office/officeart/2005/8/layout/vList2"/>
    <dgm:cxn modelId="{5ABB79F9-F009-4EC4-B8A1-FB4F8A50B3A9}" srcId="{A44C468D-8631-4474-9251-22F17618BB87}" destId="{EE5800DB-C605-4DD9-AB16-BACAACCDE547}" srcOrd="0" destOrd="0" parTransId="{1256AFDA-1393-4A8C-8884-580FD0858B05}" sibTransId="{6DF8876B-5E0C-4D96-843C-A88B93EA0590}"/>
    <dgm:cxn modelId="{34D48EF9-C15A-44CA-9295-E059285B781E}" type="presOf" srcId="{EE5800DB-C605-4DD9-AB16-BACAACCDE547}" destId="{DA678E00-9ED2-44F4-8B9A-036FE39444A8}" srcOrd="0" destOrd="0" presId="urn:microsoft.com/office/officeart/2005/8/layout/vList2"/>
    <dgm:cxn modelId="{49F9A151-FCA8-409E-8B92-8EBCC61CA80A}" type="presParOf" srcId="{2A2DB5BF-F013-416A-91E3-905548A12475}" destId="{DA678E00-9ED2-44F4-8B9A-036FE39444A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D0C0D9-7B82-4BEB-AB1D-17C5EB5A3DC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0B69D2DF-D791-40E7-BEBF-72A562D4A5B5}">
      <dgm:prSet custT="1"/>
      <dgm:spPr/>
      <dgm:t>
        <a:bodyPr/>
        <a:lstStyle/>
        <a:p>
          <a:r>
            <a:rPr lang="en-GB" sz="2000" b="1" dirty="0"/>
            <a:t>PhD to showcase how to combine placemaking and BGI with waterfronts and deliver a suite of recommendations applicable to multiple coastal cities</a:t>
          </a:r>
          <a:endParaRPr lang="en-US" sz="2000" b="1" dirty="0"/>
        </a:p>
      </dgm:t>
    </dgm:pt>
    <dgm:pt modelId="{5DECBA99-3B51-4F2D-9168-46F0F6F73FD8}" type="parTrans" cxnId="{B2A0F251-2AB5-412A-A313-61293D589C91}">
      <dgm:prSet/>
      <dgm:spPr/>
      <dgm:t>
        <a:bodyPr/>
        <a:lstStyle/>
        <a:p>
          <a:endParaRPr lang="en-US"/>
        </a:p>
      </dgm:t>
    </dgm:pt>
    <dgm:pt modelId="{A25BCD21-FE46-4B16-BB0C-FFF41C2275CF}" type="sibTrans" cxnId="{B2A0F251-2AB5-412A-A313-61293D589C91}">
      <dgm:prSet/>
      <dgm:spPr/>
      <dgm:t>
        <a:bodyPr/>
        <a:lstStyle/>
        <a:p>
          <a:endParaRPr lang="en-US" b="1"/>
        </a:p>
      </dgm:t>
    </dgm:pt>
    <dgm:pt modelId="{FD01978F-F4F0-433D-B88E-32DBD57FE6B5}">
      <dgm:prSet custT="1"/>
      <dgm:spPr/>
      <dgm:t>
        <a:bodyPr/>
        <a:lstStyle/>
        <a:p>
          <a:r>
            <a:rPr lang="en-US" sz="2000" b="1" dirty="0"/>
            <a:t>Contribute to the limited body of knowledge which connects placemaking with NBS and the positive and negative aspects of this</a:t>
          </a:r>
        </a:p>
      </dgm:t>
    </dgm:pt>
    <dgm:pt modelId="{6548A6BE-6E10-4004-AC29-232F36B261C4}" type="parTrans" cxnId="{5CEA9C18-2915-450B-B7B3-C1D052153BCA}">
      <dgm:prSet/>
      <dgm:spPr/>
      <dgm:t>
        <a:bodyPr/>
        <a:lstStyle/>
        <a:p>
          <a:endParaRPr lang="en-US"/>
        </a:p>
      </dgm:t>
    </dgm:pt>
    <dgm:pt modelId="{57B18F9B-74DA-4B4B-8A66-0CE7CFAB679E}" type="sibTrans" cxnId="{5CEA9C18-2915-450B-B7B3-C1D052153BCA}">
      <dgm:prSet/>
      <dgm:spPr/>
      <dgm:t>
        <a:bodyPr/>
        <a:lstStyle/>
        <a:p>
          <a:endParaRPr lang="en-US" b="1"/>
        </a:p>
      </dgm:t>
    </dgm:pt>
    <dgm:pt modelId="{EDFA154D-045E-4FF4-82A8-720562D61164}">
      <dgm:prSet custT="1"/>
      <dgm:spPr/>
      <dgm:t>
        <a:bodyPr/>
        <a:lstStyle/>
        <a:p>
          <a:r>
            <a:rPr lang="en-GB" sz="1900" b="1" dirty="0"/>
            <a:t>Expansion of knowledge regarding areas and level of flood risk in Dundee and Broughty Ferry and integration of climate models and empirical data to inform reliability of data</a:t>
          </a:r>
          <a:endParaRPr lang="en-US" sz="1900" b="1" dirty="0"/>
        </a:p>
      </dgm:t>
    </dgm:pt>
    <dgm:pt modelId="{5CB92D2D-7907-4C23-A167-8280A81BD39C}" type="parTrans" cxnId="{DC8DEA72-FE77-4E2D-B52A-DF2708141CF0}">
      <dgm:prSet/>
      <dgm:spPr/>
      <dgm:t>
        <a:bodyPr/>
        <a:lstStyle/>
        <a:p>
          <a:endParaRPr lang="en-US"/>
        </a:p>
      </dgm:t>
    </dgm:pt>
    <dgm:pt modelId="{F5F12424-7E44-40A9-A3C6-99C318453757}" type="sibTrans" cxnId="{DC8DEA72-FE77-4E2D-B52A-DF2708141CF0}">
      <dgm:prSet/>
      <dgm:spPr/>
      <dgm:t>
        <a:bodyPr/>
        <a:lstStyle/>
        <a:p>
          <a:endParaRPr lang="en-US" b="1"/>
        </a:p>
      </dgm:t>
    </dgm:pt>
    <dgm:pt modelId="{E5550D23-AB8B-41BC-8FA5-4300A99F8033}">
      <dgm:prSet custT="1"/>
      <dgm:spPr/>
      <dgm:t>
        <a:bodyPr/>
        <a:lstStyle/>
        <a:p>
          <a:r>
            <a:rPr lang="en-GB" sz="2000" b="1" dirty="0"/>
            <a:t>Determination of whether there are place-based differences in community preferences for BGI solutions</a:t>
          </a:r>
          <a:endParaRPr lang="en-US" sz="2000" b="1" dirty="0"/>
        </a:p>
      </dgm:t>
    </dgm:pt>
    <dgm:pt modelId="{6914742A-1124-4B96-AC27-FB5154981C43}" type="parTrans" cxnId="{B3218E2E-B2E0-46BA-8112-C39C8D81C492}">
      <dgm:prSet/>
      <dgm:spPr/>
      <dgm:t>
        <a:bodyPr/>
        <a:lstStyle/>
        <a:p>
          <a:endParaRPr lang="en-US"/>
        </a:p>
      </dgm:t>
    </dgm:pt>
    <dgm:pt modelId="{59D41C63-615A-4A89-B757-5A48C89BA8D3}" type="sibTrans" cxnId="{B3218E2E-B2E0-46BA-8112-C39C8D81C492}">
      <dgm:prSet/>
      <dgm:spPr/>
      <dgm:t>
        <a:bodyPr/>
        <a:lstStyle/>
        <a:p>
          <a:endParaRPr lang="en-US"/>
        </a:p>
      </dgm:t>
    </dgm:pt>
    <dgm:pt modelId="{4CFFE491-24A9-4BD0-810B-AA934DE13141}" type="pres">
      <dgm:prSet presAssocID="{C3D0C0D9-7B82-4BEB-AB1D-17C5EB5A3DC7}" presName="outerComposite" presStyleCnt="0">
        <dgm:presLayoutVars>
          <dgm:chMax val="5"/>
          <dgm:dir/>
          <dgm:resizeHandles val="exact"/>
        </dgm:presLayoutVars>
      </dgm:prSet>
      <dgm:spPr/>
    </dgm:pt>
    <dgm:pt modelId="{AD2D7EE8-3262-4E94-884B-696F5C4269DB}" type="pres">
      <dgm:prSet presAssocID="{C3D0C0D9-7B82-4BEB-AB1D-17C5EB5A3DC7}" presName="dummyMaxCanvas" presStyleCnt="0">
        <dgm:presLayoutVars/>
      </dgm:prSet>
      <dgm:spPr/>
    </dgm:pt>
    <dgm:pt modelId="{79803D7E-A33B-4C9E-A01F-32584A754B2B}" type="pres">
      <dgm:prSet presAssocID="{C3D0C0D9-7B82-4BEB-AB1D-17C5EB5A3DC7}" presName="FourNodes_1" presStyleLbl="node1" presStyleIdx="0" presStyleCnt="4">
        <dgm:presLayoutVars>
          <dgm:bulletEnabled val="1"/>
        </dgm:presLayoutVars>
      </dgm:prSet>
      <dgm:spPr/>
    </dgm:pt>
    <dgm:pt modelId="{63D734EA-9987-4050-B867-EB54F1444FA1}" type="pres">
      <dgm:prSet presAssocID="{C3D0C0D9-7B82-4BEB-AB1D-17C5EB5A3DC7}" presName="FourNodes_2" presStyleLbl="node1" presStyleIdx="1" presStyleCnt="4">
        <dgm:presLayoutVars>
          <dgm:bulletEnabled val="1"/>
        </dgm:presLayoutVars>
      </dgm:prSet>
      <dgm:spPr/>
    </dgm:pt>
    <dgm:pt modelId="{FCEB9E2C-661D-41D7-AFAF-B09D572FF54A}" type="pres">
      <dgm:prSet presAssocID="{C3D0C0D9-7B82-4BEB-AB1D-17C5EB5A3DC7}" presName="FourNodes_3" presStyleLbl="node1" presStyleIdx="2" presStyleCnt="4">
        <dgm:presLayoutVars>
          <dgm:bulletEnabled val="1"/>
        </dgm:presLayoutVars>
      </dgm:prSet>
      <dgm:spPr/>
    </dgm:pt>
    <dgm:pt modelId="{05774C9E-E2D2-45CF-B66E-4C64C41FB4B8}" type="pres">
      <dgm:prSet presAssocID="{C3D0C0D9-7B82-4BEB-AB1D-17C5EB5A3DC7}" presName="FourNodes_4" presStyleLbl="node1" presStyleIdx="3" presStyleCnt="4">
        <dgm:presLayoutVars>
          <dgm:bulletEnabled val="1"/>
        </dgm:presLayoutVars>
      </dgm:prSet>
      <dgm:spPr/>
    </dgm:pt>
    <dgm:pt modelId="{635CAA69-BBF5-4EF0-B7C8-1058AD3AAAEA}" type="pres">
      <dgm:prSet presAssocID="{C3D0C0D9-7B82-4BEB-AB1D-17C5EB5A3DC7}" presName="FourConn_1-2" presStyleLbl="fgAccFollowNode1" presStyleIdx="0" presStyleCnt="3">
        <dgm:presLayoutVars>
          <dgm:bulletEnabled val="1"/>
        </dgm:presLayoutVars>
      </dgm:prSet>
      <dgm:spPr/>
    </dgm:pt>
    <dgm:pt modelId="{0F2F0E51-F0A2-4636-BDD9-1F81FDD20346}" type="pres">
      <dgm:prSet presAssocID="{C3D0C0D9-7B82-4BEB-AB1D-17C5EB5A3DC7}" presName="FourConn_2-3" presStyleLbl="fgAccFollowNode1" presStyleIdx="1" presStyleCnt="3">
        <dgm:presLayoutVars>
          <dgm:bulletEnabled val="1"/>
        </dgm:presLayoutVars>
      </dgm:prSet>
      <dgm:spPr/>
    </dgm:pt>
    <dgm:pt modelId="{EA871573-6968-4A09-B7AC-BCB08033F1CC}" type="pres">
      <dgm:prSet presAssocID="{C3D0C0D9-7B82-4BEB-AB1D-17C5EB5A3DC7}" presName="FourConn_3-4" presStyleLbl="fgAccFollowNode1" presStyleIdx="2" presStyleCnt="3">
        <dgm:presLayoutVars>
          <dgm:bulletEnabled val="1"/>
        </dgm:presLayoutVars>
      </dgm:prSet>
      <dgm:spPr/>
    </dgm:pt>
    <dgm:pt modelId="{B1BD7E4E-0919-467F-A29B-9AD687B45C6B}" type="pres">
      <dgm:prSet presAssocID="{C3D0C0D9-7B82-4BEB-AB1D-17C5EB5A3DC7}" presName="FourNodes_1_text" presStyleLbl="node1" presStyleIdx="3" presStyleCnt="4">
        <dgm:presLayoutVars>
          <dgm:bulletEnabled val="1"/>
        </dgm:presLayoutVars>
      </dgm:prSet>
      <dgm:spPr/>
    </dgm:pt>
    <dgm:pt modelId="{D94B37EE-6B11-4ACE-B370-54DFCF996028}" type="pres">
      <dgm:prSet presAssocID="{C3D0C0D9-7B82-4BEB-AB1D-17C5EB5A3DC7}" presName="FourNodes_2_text" presStyleLbl="node1" presStyleIdx="3" presStyleCnt="4">
        <dgm:presLayoutVars>
          <dgm:bulletEnabled val="1"/>
        </dgm:presLayoutVars>
      </dgm:prSet>
      <dgm:spPr/>
    </dgm:pt>
    <dgm:pt modelId="{E538A399-E6B1-4020-8623-AF5A7BBB02A1}" type="pres">
      <dgm:prSet presAssocID="{C3D0C0D9-7B82-4BEB-AB1D-17C5EB5A3DC7}" presName="FourNodes_3_text" presStyleLbl="node1" presStyleIdx="3" presStyleCnt="4">
        <dgm:presLayoutVars>
          <dgm:bulletEnabled val="1"/>
        </dgm:presLayoutVars>
      </dgm:prSet>
      <dgm:spPr/>
    </dgm:pt>
    <dgm:pt modelId="{B6755764-13FF-42DE-9F96-BD2B6BF915B8}" type="pres">
      <dgm:prSet presAssocID="{C3D0C0D9-7B82-4BEB-AB1D-17C5EB5A3DC7}" presName="FourNodes_4_text" presStyleLbl="node1" presStyleIdx="3" presStyleCnt="4">
        <dgm:presLayoutVars>
          <dgm:bulletEnabled val="1"/>
        </dgm:presLayoutVars>
      </dgm:prSet>
      <dgm:spPr/>
    </dgm:pt>
  </dgm:ptLst>
  <dgm:cxnLst>
    <dgm:cxn modelId="{11D56303-B830-476A-B77F-EC3190E64860}" type="presOf" srcId="{0B69D2DF-D791-40E7-BEBF-72A562D4A5B5}" destId="{79803D7E-A33B-4C9E-A01F-32584A754B2B}" srcOrd="0" destOrd="0" presId="urn:microsoft.com/office/officeart/2005/8/layout/vProcess5"/>
    <dgm:cxn modelId="{5CEA9C18-2915-450B-B7B3-C1D052153BCA}" srcId="{C3D0C0D9-7B82-4BEB-AB1D-17C5EB5A3DC7}" destId="{FD01978F-F4F0-433D-B88E-32DBD57FE6B5}" srcOrd="1" destOrd="0" parTransId="{6548A6BE-6E10-4004-AC29-232F36B261C4}" sibTransId="{57B18F9B-74DA-4B4B-8A66-0CE7CFAB679E}"/>
    <dgm:cxn modelId="{B3218E2E-B2E0-46BA-8112-C39C8D81C492}" srcId="{C3D0C0D9-7B82-4BEB-AB1D-17C5EB5A3DC7}" destId="{E5550D23-AB8B-41BC-8FA5-4300A99F8033}" srcOrd="3" destOrd="0" parTransId="{6914742A-1124-4B96-AC27-FB5154981C43}" sibTransId="{59D41C63-615A-4A89-B757-5A48C89BA8D3}"/>
    <dgm:cxn modelId="{AD500369-1013-49CF-B16C-2E1F4503D53A}" type="presOf" srcId="{F5F12424-7E44-40A9-A3C6-99C318453757}" destId="{EA871573-6968-4A09-B7AC-BCB08033F1CC}" srcOrd="0" destOrd="0" presId="urn:microsoft.com/office/officeart/2005/8/layout/vProcess5"/>
    <dgm:cxn modelId="{B2A0F251-2AB5-412A-A313-61293D589C91}" srcId="{C3D0C0D9-7B82-4BEB-AB1D-17C5EB5A3DC7}" destId="{0B69D2DF-D791-40E7-BEBF-72A562D4A5B5}" srcOrd="0" destOrd="0" parTransId="{5DECBA99-3B51-4F2D-9168-46F0F6F73FD8}" sibTransId="{A25BCD21-FE46-4B16-BB0C-FFF41C2275CF}"/>
    <dgm:cxn modelId="{DC8DEA72-FE77-4E2D-B52A-DF2708141CF0}" srcId="{C3D0C0D9-7B82-4BEB-AB1D-17C5EB5A3DC7}" destId="{EDFA154D-045E-4FF4-82A8-720562D61164}" srcOrd="2" destOrd="0" parTransId="{5CB92D2D-7907-4C23-A167-8280A81BD39C}" sibTransId="{F5F12424-7E44-40A9-A3C6-99C318453757}"/>
    <dgm:cxn modelId="{B0F8607B-A111-4B43-8721-B837F8AA51BE}" type="presOf" srcId="{E5550D23-AB8B-41BC-8FA5-4300A99F8033}" destId="{05774C9E-E2D2-45CF-B66E-4C64C41FB4B8}" srcOrd="0" destOrd="0" presId="urn:microsoft.com/office/officeart/2005/8/layout/vProcess5"/>
    <dgm:cxn modelId="{EFA0A5B5-A7C6-4C3E-B64B-31CCDDDD3AC4}" type="presOf" srcId="{57B18F9B-74DA-4B4B-8A66-0CE7CFAB679E}" destId="{0F2F0E51-F0A2-4636-BDD9-1F81FDD20346}" srcOrd="0" destOrd="0" presId="urn:microsoft.com/office/officeart/2005/8/layout/vProcess5"/>
    <dgm:cxn modelId="{457C18B6-FDA0-4317-80BF-CD81995B9445}" type="presOf" srcId="{EDFA154D-045E-4FF4-82A8-720562D61164}" destId="{E538A399-E6B1-4020-8623-AF5A7BBB02A1}" srcOrd="1" destOrd="0" presId="urn:microsoft.com/office/officeart/2005/8/layout/vProcess5"/>
    <dgm:cxn modelId="{730887BA-9338-41B1-9CF8-ACC66981FBDC}" type="presOf" srcId="{0B69D2DF-D791-40E7-BEBF-72A562D4A5B5}" destId="{B1BD7E4E-0919-467F-A29B-9AD687B45C6B}" srcOrd="1" destOrd="0" presId="urn:microsoft.com/office/officeart/2005/8/layout/vProcess5"/>
    <dgm:cxn modelId="{DCEE25E2-5D27-4D76-9C2F-4008F2206A96}" type="presOf" srcId="{A25BCD21-FE46-4B16-BB0C-FFF41C2275CF}" destId="{635CAA69-BBF5-4EF0-B7C8-1058AD3AAAEA}" srcOrd="0" destOrd="0" presId="urn:microsoft.com/office/officeart/2005/8/layout/vProcess5"/>
    <dgm:cxn modelId="{7DC8D9F1-A1D4-47D4-AF0D-D9880CB8B00E}" type="presOf" srcId="{EDFA154D-045E-4FF4-82A8-720562D61164}" destId="{FCEB9E2C-661D-41D7-AFAF-B09D572FF54A}" srcOrd="0" destOrd="0" presId="urn:microsoft.com/office/officeart/2005/8/layout/vProcess5"/>
    <dgm:cxn modelId="{FDF710F4-BAC5-4848-9ABD-D190FE59977D}" type="presOf" srcId="{C3D0C0D9-7B82-4BEB-AB1D-17C5EB5A3DC7}" destId="{4CFFE491-24A9-4BD0-810B-AA934DE13141}" srcOrd="0" destOrd="0" presId="urn:microsoft.com/office/officeart/2005/8/layout/vProcess5"/>
    <dgm:cxn modelId="{0B89E4F5-2620-46E9-9C42-807BBAABF715}" type="presOf" srcId="{FD01978F-F4F0-433D-B88E-32DBD57FE6B5}" destId="{63D734EA-9987-4050-B867-EB54F1444FA1}" srcOrd="0" destOrd="0" presId="urn:microsoft.com/office/officeart/2005/8/layout/vProcess5"/>
    <dgm:cxn modelId="{63F20BFB-7EB5-4F29-9F6D-09442ECA005A}" type="presOf" srcId="{FD01978F-F4F0-433D-B88E-32DBD57FE6B5}" destId="{D94B37EE-6B11-4ACE-B370-54DFCF996028}" srcOrd="1" destOrd="0" presId="urn:microsoft.com/office/officeart/2005/8/layout/vProcess5"/>
    <dgm:cxn modelId="{5E5827FB-D44B-4CBB-BD49-E11F0351F2BB}" type="presOf" srcId="{E5550D23-AB8B-41BC-8FA5-4300A99F8033}" destId="{B6755764-13FF-42DE-9F96-BD2B6BF915B8}" srcOrd="1" destOrd="0" presId="urn:microsoft.com/office/officeart/2005/8/layout/vProcess5"/>
    <dgm:cxn modelId="{261B2EEA-B028-4047-BC5A-4E8E81A6C6E2}" type="presParOf" srcId="{4CFFE491-24A9-4BD0-810B-AA934DE13141}" destId="{AD2D7EE8-3262-4E94-884B-696F5C4269DB}" srcOrd="0" destOrd="0" presId="urn:microsoft.com/office/officeart/2005/8/layout/vProcess5"/>
    <dgm:cxn modelId="{CAB1E868-5FE7-44EE-91C6-DF9B570C08D4}" type="presParOf" srcId="{4CFFE491-24A9-4BD0-810B-AA934DE13141}" destId="{79803D7E-A33B-4C9E-A01F-32584A754B2B}" srcOrd="1" destOrd="0" presId="urn:microsoft.com/office/officeart/2005/8/layout/vProcess5"/>
    <dgm:cxn modelId="{092B29C2-2D77-4D3E-BF1F-FF82AE90E6DE}" type="presParOf" srcId="{4CFFE491-24A9-4BD0-810B-AA934DE13141}" destId="{63D734EA-9987-4050-B867-EB54F1444FA1}" srcOrd="2" destOrd="0" presId="urn:microsoft.com/office/officeart/2005/8/layout/vProcess5"/>
    <dgm:cxn modelId="{07320066-0156-4D59-9828-DC030FE9153D}" type="presParOf" srcId="{4CFFE491-24A9-4BD0-810B-AA934DE13141}" destId="{FCEB9E2C-661D-41D7-AFAF-B09D572FF54A}" srcOrd="3" destOrd="0" presId="urn:microsoft.com/office/officeart/2005/8/layout/vProcess5"/>
    <dgm:cxn modelId="{9A621739-C8C0-4238-AA0A-9912FB4E9116}" type="presParOf" srcId="{4CFFE491-24A9-4BD0-810B-AA934DE13141}" destId="{05774C9E-E2D2-45CF-B66E-4C64C41FB4B8}" srcOrd="4" destOrd="0" presId="urn:microsoft.com/office/officeart/2005/8/layout/vProcess5"/>
    <dgm:cxn modelId="{01F005C0-1012-4E65-9C85-ED0AC9E32DDA}" type="presParOf" srcId="{4CFFE491-24A9-4BD0-810B-AA934DE13141}" destId="{635CAA69-BBF5-4EF0-B7C8-1058AD3AAAEA}" srcOrd="5" destOrd="0" presId="urn:microsoft.com/office/officeart/2005/8/layout/vProcess5"/>
    <dgm:cxn modelId="{E0C3EBA3-0985-4BDB-A29F-F926FA73987E}" type="presParOf" srcId="{4CFFE491-24A9-4BD0-810B-AA934DE13141}" destId="{0F2F0E51-F0A2-4636-BDD9-1F81FDD20346}" srcOrd="6" destOrd="0" presId="urn:microsoft.com/office/officeart/2005/8/layout/vProcess5"/>
    <dgm:cxn modelId="{3499FB75-D7D6-470F-8913-B41890A1BA4F}" type="presParOf" srcId="{4CFFE491-24A9-4BD0-810B-AA934DE13141}" destId="{EA871573-6968-4A09-B7AC-BCB08033F1CC}" srcOrd="7" destOrd="0" presId="urn:microsoft.com/office/officeart/2005/8/layout/vProcess5"/>
    <dgm:cxn modelId="{9E484AED-D4B3-4745-B4B8-0FBB37340585}" type="presParOf" srcId="{4CFFE491-24A9-4BD0-810B-AA934DE13141}" destId="{B1BD7E4E-0919-467F-A29B-9AD687B45C6B}" srcOrd="8" destOrd="0" presId="urn:microsoft.com/office/officeart/2005/8/layout/vProcess5"/>
    <dgm:cxn modelId="{68BB7667-DFD0-4425-A322-671663A054DD}" type="presParOf" srcId="{4CFFE491-24A9-4BD0-810B-AA934DE13141}" destId="{D94B37EE-6B11-4ACE-B370-54DFCF996028}" srcOrd="9" destOrd="0" presId="urn:microsoft.com/office/officeart/2005/8/layout/vProcess5"/>
    <dgm:cxn modelId="{2B7E8334-3FB8-4E01-939C-D87DC62AA314}" type="presParOf" srcId="{4CFFE491-24A9-4BD0-810B-AA934DE13141}" destId="{E538A399-E6B1-4020-8623-AF5A7BBB02A1}" srcOrd="10" destOrd="0" presId="urn:microsoft.com/office/officeart/2005/8/layout/vProcess5"/>
    <dgm:cxn modelId="{4B05A274-A2A6-4D4B-969C-8E0EC4CDC79A}" type="presParOf" srcId="{4CFFE491-24A9-4BD0-810B-AA934DE13141}" destId="{B6755764-13FF-42DE-9F96-BD2B6BF915B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FEFA17-92D2-4663-80A2-B7BE3D040E1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E7EB506-C260-4702-BE26-43E447303826}">
      <dgm:prSet custT="1"/>
      <dgm:spPr/>
      <dgm:t>
        <a:bodyPr/>
        <a:lstStyle/>
        <a:p>
          <a:r>
            <a:rPr lang="en-GB" sz="2300"/>
            <a:t>Contribute to furthering the NPF4 through using NBS and placemaking to create sustainable and living places.</a:t>
          </a:r>
          <a:endParaRPr lang="en-US" sz="2300"/>
        </a:p>
      </dgm:t>
    </dgm:pt>
    <dgm:pt modelId="{8DAE013B-3FCB-460D-BC00-5144C7B5005E}" type="parTrans" cxnId="{6CE7323A-6941-4E87-9948-46DF2A401907}">
      <dgm:prSet/>
      <dgm:spPr/>
      <dgm:t>
        <a:bodyPr/>
        <a:lstStyle/>
        <a:p>
          <a:endParaRPr lang="en-US"/>
        </a:p>
      </dgm:t>
    </dgm:pt>
    <dgm:pt modelId="{E385F508-88FA-46D1-820F-4C6DFEB116E8}" type="sibTrans" cxnId="{6CE7323A-6941-4E87-9948-46DF2A401907}">
      <dgm:prSet/>
      <dgm:spPr/>
      <dgm:t>
        <a:bodyPr/>
        <a:lstStyle/>
        <a:p>
          <a:endParaRPr lang="en-US"/>
        </a:p>
      </dgm:t>
    </dgm:pt>
    <dgm:pt modelId="{BFC3E2E3-8798-442A-90D4-2B5050B4DDB6}">
      <dgm:prSet custT="1"/>
      <dgm:spPr/>
      <dgm:t>
        <a:bodyPr/>
        <a:lstStyle/>
        <a:p>
          <a:r>
            <a:rPr lang="en-GB" sz="2300"/>
            <a:t>Provides a process for key agencies to work with communities to create solutions which tackle flood risk and increase resilience. </a:t>
          </a:r>
          <a:endParaRPr lang="en-US" sz="2300"/>
        </a:p>
      </dgm:t>
    </dgm:pt>
    <dgm:pt modelId="{119BFADF-DE9D-4828-9025-2200039CAF7E}" type="parTrans" cxnId="{BACFB85D-99D0-47D2-8CA7-DA1817A38A90}">
      <dgm:prSet/>
      <dgm:spPr/>
      <dgm:t>
        <a:bodyPr/>
        <a:lstStyle/>
        <a:p>
          <a:endParaRPr lang="en-US"/>
        </a:p>
      </dgm:t>
    </dgm:pt>
    <dgm:pt modelId="{6F0C100A-DAF7-490D-96EF-168471DF99E6}" type="sibTrans" cxnId="{BACFB85D-99D0-47D2-8CA7-DA1817A38A90}">
      <dgm:prSet/>
      <dgm:spPr/>
      <dgm:t>
        <a:bodyPr/>
        <a:lstStyle/>
        <a:p>
          <a:endParaRPr lang="en-US"/>
        </a:p>
      </dgm:t>
    </dgm:pt>
    <dgm:pt modelId="{907E7CE0-5BC6-4EC5-810D-AB7A2D0178F1}">
      <dgm:prSet custT="1"/>
      <dgm:spPr/>
      <dgm:t>
        <a:bodyPr/>
        <a:lstStyle/>
        <a:p>
          <a:r>
            <a:rPr lang="en-GB" sz="2300"/>
            <a:t>Enable Dundee City Council and SEPA with a body of knowledge in relation to flood risk in Dundee and Broughty Ferry.</a:t>
          </a:r>
          <a:endParaRPr lang="en-US" sz="2300"/>
        </a:p>
      </dgm:t>
    </dgm:pt>
    <dgm:pt modelId="{F890906E-B4F4-42FA-8E16-71E426775036}" type="parTrans" cxnId="{A298116C-1AAF-46D9-B3AA-105B8A59CA7C}">
      <dgm:prSet/>
      <dgm:spPr/>
      <dgm:t>
        <a:bodyPr/>
        <a:lstStyle/>
        <a:p>
          <a:endParaRPr lang="en-US"/>
        </a:p>
      </dgm:t>
    </dgm:pt>
    <dgm:pt modelId="{A9D8C1B8-E949-42DF-98D3-21A767EE0142}" type="sibTrans" cxnId="{A298116C-1AAF-46D9-B3AA-105B8A59CA7C}">
      <dgm:prSet/>
      <dgm:spPr/>
      <dgm:t>
        <a:bodyPr/>
        <a:lstStyle/>
        <a:p>
          <a:endParaRPr lang="en-US"/>
        </a:p>
      </dgm:t>
    </dgm:pt>
    <dgm:pt modelId="{F22E98C5-CE24-4AA3-A43C-8B8FA1BAC82B}">
      <dgm:prSet custT="1"/>
      <dgm:spPr/>
      <dgm:t>
        <a:bodyPr/>
        <a:lstStyle/>
        <a:p>
          <a:r>
            <a:rPr lang="en-GB" sz="2300"/>
            <a:t>Ties in with priorities of Dundee Council (Tackle climate change and build resilient and empowered communities).</a:t>
          </a:r>
          <a:endParaRPr lang="en-US" sz="2300"/>
        </a:p>
      </dgm:t>
    </dgm:pt>
    <dgm:pt modelId="{C2DDBEC7-A0C3-4B2A-837E-3992A26317FD}" type="parTrans" cxnId="{134F52E1-5B29-4580-A624-899FD595E651}">
      <dgm:prSet/>
      <dgm:spPr/>
      <dgm:t>
        <a:bodyPr/>
        <a:lstStyle/>
        <a:p>
          <a:endParaRPr lang="en-US"/>
        </a:p>
      </dgm:t>
    </dgm:pt>
    <dgm:pt modelId="{9E8FC66A-F052-443A-953A-E9DEA8BFC21E}" type="sibTrans" cxnId="{134F52E1-5B29-4580-A624-899FD595E651}">
      <dgm:prSet/>
      <dgm:spPr/>
      <dgm:t>
        <a:bodyPr/>
        <a:lstStyle/>
        <a:p>
          <a:endParaRPr lang="en-US"/>
        </a:p>
      </dgm:t>
    </dgm:pt>
    <dgm:pt modelId="{B55C9C6D-7372-4DB0-83ED-90B660A88856}">
      <dgm:prSet custT="1"/>
      <dgm:spPr/>
      <dgm:t>
        <a:bodyPr/>
        <a:lstStyle/>
        <a:p>
          <a:r>
            <a:rPr lang="en-GB" sz="2300"/>
            <a:t>Helps towards the aims of Scottish Government’s Water Resilient Places Strategy as it shows how places can be made resilient to future flooding and how a “a placemaking approach to achieving blue-green cities and water resilience” can be utilised. </a:t>
          </a:r>
          <a:endParaRPr lang="en-US" sz="2300"/>
        </a:p>
      </dgm:t>
    </dgm:pt>
    <dgm:pt modelId="{2646A13B-1A72-4EDD-80CC-B2F4EE2D5CF7}" type="parTrans" cxnId="{3B68533E-AE12-426E-B90A-D6B28463EDB3}">
      <dgm:prSet/>
      <dgm:spPr/>
      <dgm:t>
        <a:bodyPr/>
        <a:lstStyle/>
        <a:p>
          <a:endParaRPr lang="en-US"/>
        </a:p>
      </dgm:t>
    </dgm:pt>
    <dgm:pt modelId="{795A29C6-7D44-43D3-84E5-C1DE700E1FAA}" type="sibTrans" cxnId="{3B68533E-AE12-426E-B90A-D6B28463EDB3}">
      <dgm:prSet/>
      <dgm:spPr/>
      <dgm:t>
        <a:bodyPr/>
        <a:lstStyle/>
        <a:p>
          <a:endParaRPr lang="en-US"/>
        </a:p>
      </dgm:t>
    </dgm:pt>
    <dgm:pt modelId="{5FC8B192-4860-4F7B-B1BA-848F8062DFCB}" type="pres">
      <dgm:prSet presAssocID="{66FEFA17-92D2-4663-80A2-B7BE3D040E1F}" presName="vert0" presStyleCnt="0">
        <dgm:presLayoutVars>
          <dgm:dir/>
          <dgm:animOne val="branch"/>
          <dgm:animLvl val="lvl"/>
        </dgm:presLayoutVars>
      </dgm:prSet>
      <dgm:spPr/>
    </dgm:pt>
    <dgm:pt modelId="{D036A2DC-29D4-42BE-93D1-A2E2F0C73DF6}" type="pres">
      <dgm:prSet presAssocID="{AE7EB506-C260-4702-BE26-43E447303826}" presName="thickLine" presStyleLbl="alignNode1" presStyleIdx="0" presStyleCnt="5"/>
      <dgm:spPr/>
    </dgm:pt>
    <dgm:pt modelId="{CB7D3833-A57B-4F8D-AE10-60FDE35C33CB}" type="pres">
      <dgm:prSet presAssocID="{AE7EB506-C260-4702-BE26-43E447303826}" presName="horz1" presStyleCnt="0"/>
      <dgm:spPr/>
    </dgm:pt>
    <dgm:pt modelId="{93F51218-F1A0-454E-9931-644CD0E817BE}" type="pres">
      <dgm:prSet presAssocID="{AE7EB506-C260-4702-BE26-43E447303826}" presName="tx1" presStyleLbl="revTx" presStyleIdx="0" presStyleCnt="5"/>
      <dgm:spPr/>
    </dgm:pt>
    <dgm:pt modelId="{8A3C2D6E-4442-4779-933F-5F86178317FF}" type="pres">
      <dgm:prSet presAssocID="{AE7EB506-C260-4702-BE26-43E447303826}" presName="vert1" presStyleCnt="0"/>
      <dgm:spPr/>
    </dgm:pt>
    <dgm:pt modelId="{E24D17F2-BB79-4212-ADA7-1A21499E612E}" type="pres">
      <dgm:prSet presAssocID="{BFC3E2E3-8798-442A-90D4-2B5050B4DDB6}" presName="thickLine" presStyleLbl="alignNode1" presStyleIdx="1" presStyleCnt="5"/>
      <dgm:spPr/>
    </dgm:pt>
    <dgm:pt modelId="{A80518D7-A23D-442D-842A-066C7FACC6C9}" type="pres">
      <dgm:prSet presAssocID="{BFC3E2E3-8798-442A-90D4-2B5050B4DDB6}" presName="horz1" presStyleCnt="0"/>
      <dgm:spPr/>
    </dgm:pt>
    <dgm:pt modelId="{1DDA423A-342F-4726-9DE9-AFA9FEE306CF}" type="pres">
      <dgm:prSet presAssocID="{BFC3E2E3-8798-442A-90D4-2B5050B4DDB6}" presName="tx1" presStyleLbl="revTx" presStyleIdx="1" presStyleCnt="5"/>
      <dgm:spPr/>
    </dgm:pt>
    <dgm:pt modelId="{D7CDE0B1-D506-4565-9992-CA953F2EB4CA}" type="pres">
      <dgm:prSet presAssocID="{BFC3E2E3-8798-442A-90D4-2B5050B4DDB6}" presName="vert1" presStyleCnt="0"/>
      <dgm:spPr/>
    </dgm:pt>
    <dgm:pt modelId="{8D212C82-747C-4A6E-8F8E-BB72A9159ACE}" type="pres">
      <dgm:prSet presAssocID="{907E7CE0-5BC6-4EC5-810D-AB7A2D0178F1}" presName="thickLine" presStyleLbl="alignNode1" presStyleIdx="2" presStyleCnt="5"/>
      <dgm:spPr/>
    </dgm:pt>
    <dgm:pt modelId="{4DCFE646-5C32-4D23-99BC-BF9AEC5FC331}" type="pres">
      <dgm:prSet presAssocID="{907E7CE0-5BC6-4EC5-810D-AB7A2D0178F1}" presName="horz1" presStyleCnt="0"/>
      <dgm:spPr/>
    </dgm:pt>
    <dgm:pt modelId="{0789EE40-C34E-435C-9DF7-F9BB74F1AC71}" type="pres">
      <dgm:prSet presAssocID="{907E7CE0-5BC6-4EC5-810D-AB7A2D0178F1}" presName="tx1" presStyleLbl="revTx" presStyleIdx="2" presStyleCnt="5"/>
      <dgm:spPr/>
    </dgm:pt>
    <dgm:pt modelId="{77963DD8-FAD8-499C-B2C7-47672032F86D}" type="pres">
      <dgm:prSet presAssocID="{907E7CE0-5BC6-4EC5-810D-AB7A2D0178F1}" presName="vert1" presStyleCnt="0"/>
      <dgm:spPr/>
    </dgm:pt>
    <dgm:pt modelId="{06E0F43D-853C-4846-BF50-1C9689ED6C13}" type="pres">
      <dgm:prSet presAssocID="{F22E98C5-CE24-4AA3-A43C-8B8FA1BAC82B}" presName="thickLine" presStyleLbl="alignNode1" presStyleIdx="3" presStyleCnt="5"/>
      <dgm:spPr/>
    </dgm:pt>
    <dgm:pt modelId="{A1201849-E154-4939-A56F-E42A3C7668D5}" type="pres">
      <dgm:prSet presAssocID="{F22E98C5-CE24-4AA3-A43C-8B8FA1BAC82B}" presName="horz1" presStyleCnt="0"/>
      <dgm:spPr/>
    </dgm:pt>
    <dgm:pt modelId="{9DD1EE28-BB87-4799-A5BC-E243B61515B6}" type="pres">
      <dgm:prSet presAssocID="{F22E98C5-CE24-4AA3-A43C-8B8FA1BAC82B}" presName="tx1" presStyleLbl="revTx" presStyleIdx="3" presStyleCnt="5"/>
      <dgm:spPr/>
    </dgm:pt>
    <dgm:pt modelId="{CBD99451-CCC3-4304-95A2-80633892EA23}" type="pres">
      <dgm:prSet presAssocID="{F22E98C5-CE24-4AA3-A43C-8B8FA1BAC82B}" presName="vert1" presStyleCnt="0"/>
      <dgm:spPr/>
    </dgm:pt>
    <dgm:pt modelId="{2BF3F6F1-630E-463B-AE43-954F024173D7}" type="pres">
      <dgm:prSet presAssocID="{B55C9C6D-7372-4DB0-83ED-90B660A88856}" presName="thickLine" presStyleLbl="alignNode1" presStyleIdx="4" presStyleCnt="5"/>
      <dgm:spPr/>
    </dgm:pt>
    <dgm:pt modelId="{7D98E24A-7EAC-429E-A218-A559AD24D043}" type="pres">
      <dgm:prSet presAssocID="{B55C9C6D-7372-4DB0-83ED-90B660A88856}" presName="horz1" presStyleCnt="0"/>
      <dgm:spPr/>
    </dgm:pt>
    <dgm:pt modelId="{7CA93A79-2581-4A02-A20D-79F859BF9C4F}" type="pres">
      <dgm:prSet presAssocID="{B55C9C6D-7372-4DB0-83ED-90B660A88856}" presName="tx1" presStyleLbl="revTx" presStyleIdx="4" presStyleCnt="5"/>
      <dgm:spPr/>
    </dgm:pt>
    <dgm:pt modelId="{E0360B38-059C-4EBE-B4AF-9CCBCA8D7FB6}" type="pres">
      <dgm:prSet presAssocID="{B55C9C6D-7372-4DB0-83ED-90B660A88856}" presName="vert1" presStyleCnt="0"/>
      <dgm:spPr/>
    </dgm:pt>
  </dgm:ptLst>
  <dgm:cxnLst>
    <dgm:cxn modelId="{6CE7323A-6941-4E87-9948-46DF2A401907}" srcId="{66FEFA17-92D2-4663-80A2-B7BE3D040E1F}" destId="{AE7EB506-C260-4702-BE26-43E447303826}" srcOrd="0" destOrd="0" parTransId="{8DAE013B-3FCB-460D-BC00-5144C7B5005E}" sibTransId="{E385F508-88FA-46D1-820F-4C6DFEB116E8}"/>
    <dgm:cxn modelId="{3B68533E-AE12-426E-B90A-D6B28463EDB3}" srcId="{66FEFA17-92D2-4663-80A2-B7BE3D040E1F}" destId="{B55C9C6D-7372-4DB0-83ED-90B660A88856}" srcOrd="4" destOrd="0" parTransId="{2646A13B-1A72-4EDD-80CC-B2F4EE2D5CF7}" sibTransId="{795A29C6-7D44-43D3-84E5-C1DE700E1FAA}"/>
    <dgm:cxn modelId="{BACFB85D-99D0-47D2-8CA7-DA1817A38A90}" srcId="{66FEFA17-92D2-4663-80A2-B7BE3D040E1F}" destId="{BFC3E2E3-8798-442A-90D4-2B5050B4DDB6}" srcOrd="1" destOrd="0" parTransId="{119BFADF-DE9D-4828-9025-2200039CAF7E}" sibTransId="{6F0C100A-DAF7-490D-96EF-168471DF99E6}"/>
    <dgm:cxn modelId="{A298116C-1AAF-46D9-B3AA-105B8A59CA7C}" srcId="{66FEFA17-92D2-4663-80A2-B7BE3D040E1F}" destId="{907E7CE0-5BC6-4EC5-810D-AB7A2D0178F1}" srcOrd="2" destOrd="0" parTransId="{F890906E-B4F4-42FA-8E16-71E426775036}" sibTransId="{A9D8C1B8-E949-42DF-98D3-21A767EE0142}"/>
    <dgm:cxn modelId="{CA674B8C-FB3B-44A1-9823-7066147A93E1}" type="presOf" srcId="{BFC3E2E3-8798-442A-90D4-2B5050B4DDB6}" destId="{1DDA423A-342F-4726-9DE9-AFA9FEE306CF}" srcOrd="0" destOrd="0" presId="urn:microsoft.com/office/officeart/2008/layout/LinedList"/>
    <dgm:cxn modelId="{B6C6C68C-30AF-4901-9B79-AF23912E6D74}" type="presOf" srcId="{B55C9C6D-7372-4DB0-83ED-90B660A88856}" destId="{7CA93A79-2581-4A02-A20D-79F859BF9C4F}" srcOrd="0" destOrd="0" presId="urn:microsoft.com/office/officeart/2008/layout/LinedList"/>
    <dgm:cxn modelId="{32D2B6A1-6E89-4E78-8BCC-355813EA877C}" type="presOf" srcId="{66FEFA17-92D2-4663-80A2-B7BE3D040E1F}" destId="{5FC8B192-4860-4F7B-B1BA-848F8062DFCB}" srcOrd="0" destOrd="0" presId="urn:microsoft.com/office/officeart/2008/layout/LinedList"/>
    <dgm:cxn modelId="{CB7817A8-A671-42F7-9124-6E620A768F2C}" type="presOf" srcId="{AE7EB506-C260-4702-BE26-43E447303826}" destId="{93F51218-F1A0-454E-9931-644CD0E817BE}" srcOrd="0" destOrd="0" presId="urn:microsoft.com/office/officeart/2008/layout/LinedList"/>
    <dgm:cxn modelId="{F2FA17A8-541C-494E-9B77-6807A22E29A2}" type="presOf" srcId="{907E7CE0-5BC6-4EC5-810D-AB7A2D0178F1}" destId="{0789EE40-C34E-435C-9DF7-F9BB74F1AC71}" srcOrd="0" destOrd="0" presId="urn:microsoft.com/office/officeart/2008/layout/LinedList"/>
    <dgm:cxn modelId="{2B1C07BA-4DB5-4D31-BDF6-EFB36DB2846D}" type="presOf" srcId="{F22E98C5-CE24-4AA3-A43C-8B8FA1BAC82B}" destId="{9DD1EE28-BB87-4799-A5BC-E243B61515B6}" srcOrd="0" destOrd="0" presId="urn:microsoft.com/office/officeart/2008/layout/LinedList"/>
    <dgm:cxn modelId="{134F52E1-5B29-4580-A624-899FD595E651}" srcId="{66FEFA17-92D2-4663-80A2-B7BE3D040E1F}" destId="{F22E98C5-CE24-4AA3-A43C-8B8FA1BAC82B}" srcOrd="3" destOrd="0" parTransId="{C2DDBEC7-A0C3-4B2A-837E-3992A26317FD}" sibTransId="{9E8FC66A-F052-443A-953A-E9DEA8BFC21E}"/>
    <dgm:cxn modelId="{C8FB4FB8-D313-4C87-855C-A1FE5D3EDE6F}" type="presParOf" srcId="{5FC8B192-4860-4F7B-B1BA-848F8062DFCB}" destId="{D036A2DC-29D4-42BE-93D1-A2E2F0C73DF6}" srcOrd="0" destOrd="0" presId="urn:microsoft.com/office/officeart/2008/layout/LinedList"/>
    <dgm:cxn modelId="{A799EFE9-77D2-4BF7-B95F-1C8FFA5C0008}" type="presParOf" srcId="{5FC8B192-4860-4F7B-B1BA-848F8062DFCB}" destId="{CB7D3833-A57B-4F8D-AE10-60FDE35C33CB}" srcOrd="1" destOrd="0" presId="urn:microsoft.com/office/officeart/2008/layout/LinedList"/>
    <dgm:cxn modelId="{3699FE3B-06E6-4BEB-ACC3-CEF4A8E5D244}" type="presParOf" srcId="{CB7D3833-A57B-4F8D-AE10-60FDE35C33CB}" destId="{93F51218-F1A0-454E-9931-644CD0E817BE}" srcOrd="0" destOrd="0" presId="urn:microsoft.com/office/officeart/2008/layout/LinedList"/>
    <dgm:cxn modelId="{970883EF-FF66-4AA1-A08A-49913AD6921D}" type="presParOf" srcId="{CB7D3833-A57B-4F8D-AE10-60FDE35C33CB}" destId="{8A3C2D6E-4442-4779-933F-5F86178317FF}" srcOrd="1" destOrd="0" presId="urn:microsoft.com/office/officeart/2008/layout/LinedList"/>
    <dgm:cxn modelId="{C52D0D05-6B55-4C95-8D27-0BA1E8776FF2}" type="presParOf" srcId="{5FC8B192-4860-4F7B-B1BA-848F8062DFCB}" destId="{E24D17F2-BB79-4212-ADA7-1A21499E612E}" srcOrd="2" destOrd="0" presId="urn:microsoft.com/office/officeart/2008/layout/LinedList"/>
    <dgm:cxn modelId="{4934EDB4-6FAB-4BC5-8A02-63047DC1B188}" type="presParOf" srcId="{5FC8B192-4860-4F7B-B1BA-848F8062DFCB}" destId="{A80518D7-A23D-442D-842A-066C7FACC6C9}" srcOrd="3" destOrd="0" presId="urn:microsoft.com/office/officeart/2008/layout/LinedList"/>
    <dgm:cxn modelId="{47FCEDFE-FC2B-4137-BC13-A42B00130936}" type="presParOf" srcId="{A80518D7-A23D-442D-842A-066C7FACC6C9}" destId="{1DDA423A-342F-4726-9DE9-AFA9FEE306CF}" srcOrd="0" destOrd="0" presId="urn:microsoft.com/office/officeart/2008/layout/LinedList"/>
    <dgm:cxn modelId="{5576CB73-FB9B-4BFB-A121-B5D68D5C2278}" type="presParOf" srcId="{A80518D7-A23D-442D-842A-066C7FACC6C9}" destId="{D7CDE0B1-D506-4565-9992-CA953F2EB4CA}" srcOrd="1" destOrd="0" presId="urn:microsoft.com/office/officeart/2008/layout/LinedList"/>
    <dgm:cxn modelId="{CF3D124E-5703-4643-BBC8-61EFC978E53C}" type="presParOf" srcId="{5FC8B192-4860-4F7B-B1BA-848F8062DFCB}" destId="{8D212C82-747C-4A6E-8F8E-BB72A9159ACE}" srcOrd="4" destOrd="0" presId="urn:microsoft.com/office/officeart/2008/layout/LinedList"/>
    <dgm:cxn modelId="{C1A7E067-62FD-47DA-8277-B7153F28C30C}" type="presParOf" srcId="{5FC8B192-4860-4F7B-B1BA-848F8062DFCB}" destId="{4DCFE646-5C32-4D23-99BC-BF9AEC5FC331}" srcOrd="5" destOrd="0" presId="urn:microsoft.com/office/officeart/2008/layout/LinedList"/>
    <dgm:cxn modelId="{855ACB2C-E0ED-4B27-9CEC-86C6C68FE38D}" type="presParOf" srcId="{4DCFE646-5C32-4D23-99BC-BF9AEC5FC331}" destId="{0789EE40-C34E-435C-9DF7-F9BB74F1AC71}" srcOrd="0" destOrd="0" presId="urn:microsoft.com/office/officeart/2008/layout/LinedList"/>
    <dgm:cxn modelId="{45EE5F86-16BD-48C7-A5A4-DEF2C194F627}" type="presParOf" srcId="{4DCFE646-5C32-4D23-99BC-BF9AEC5FC331}" destId="{77963DD8-FAD8-499C-B2C7-47672032F86D}" srcOrd="1" destOrd="0" presId="urn:microsoft.com/office/officeart/2008/layout/LinedList"/>
    <dgm:cxn modelId="{75358D21-44FA-447C-A1B0-D6F7B139E301}" type="presParOf" srcId="{5FC8B192-4860-4F7B-B1BA-848F8062DFCB}" destId="{06E0F43D-853C-4846-BF50-1C9689ED6C13}" srcOrd="6" destOrd="0" presId="urn:microsoft.com/office/officeart/2008/layout/LinedList"/>
    <dgm:cxn modelId="{CC811CD2-6822-4B79-9786-AF1AB0AEFB8C}" type="presParOf" srcId="{5FC8B192-4860-4F7B-B1BA-848F8062DFCB}" destId="{A1201849-E154-4939-A56F-E42A3C7668D5}" srcOrd="7" destOrd="0" presId="urn:microsoft.com/office/officeart/2008/layout/LinedList"/>
    <dgm:cxn modelId="{9E19CC33-86C1-42FD-AA7C-89D089775B20}" type="presParOf" srcId="{A1201849-E154-4939-A56F-E42A3C7668D5}" destId="{9DD1EE28-BB87-4799-A5BC-E243B61515B6}" srcOrd="0" destOrd="0" presId="urn:microsoft.com/office/officeart/2008/layout/LinedList"/>
    <dgm:cxn modelId="{03E50939-F547-4367-A4CC-9CF0246B3AB9}" type="presParOf" srcId="{A1201849-E154-4939-A56F-E42A3C7668D5}" destId="{CBD99451-CCC3-4304-95A2-80633892EA23}" srcOrd="1" destOrd="0" presId="urn:microsoft.com/office/officeart/2008/layout/LinedList"/>
    <dgm:cxn modelId="{77387649-57BF-4B6D-A136-279D1DE7E62A}" type="presParOf" srcId="{5FC8B192-4860-4F7B-B1BA-848F8062DFCB}" destId="{2BF3F6F1-630E-463B-AE43-954F024173D7}" srcOrd="8" destOrd="0" presId="urn:microsoft.com/office/officeart/2008/layout/LinedList"/>
    <dgm:cxn modelId="{76E942D0-6833-4D53-BFB3-40459C1DBF4B}" type="presParOf" srcId="{5FC8B192-4860-4F7B-B1BA-848F8062DFCB}" destId="{7D98E24A-7EAC-429E-A218-A559AD24D043}" srcOrd="9" destOrd="0" presId="urn:microsoft.com/office/officeart/2008/layout/LinedList"/>
    <dgm:cxn modelId="{FDBC430F-B2FB-410D-B055-934D6C291154}" type="presParOf" srcId="{7D98E24A-7EAC-429E-A218-A559AD24D043}" destId="{7CA93A79-2581-4A02-A20D-79F859BF9C4F}" srcOrd="0" destOrd="0" presId="urn:microsoft.com/office/officeart/2008/layout/LinedList"/>
    <dgm:cxn modelId="{C4AB5862-ECE6-4DF3-8B98-96D275C846E1}" type="presParOf" srcId="{7D98E24A-7EAC-429E-A218-A559AD24D043}" destId="{E0360B38-059C-4EBE-B4AF-9CCBCA8D7FB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B5F37-03B4-4253-AF86-F7227F0676E6}">
      <dsp:nvSpPr>
        <dsp:cNvPr id="0" name=""/>
        <dsp:cNvSpPr/>
      </dsp:nvSpPr>
      <dsp:spPr>
        <a:xfrm>
          <a:off x="0" y="0"/>
          <a:ext cx="6219825"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Limited knowledge of how joined up thinking in placemaking and NBS can improve delivery of multiple benefits</a:t>
          </a:r>
          <a:endParaRPr lang="en-US" sz="2200" kern="1200" dirty="0"/>
        </a:p>
      </dsp:txBody>
      <dsp:txXfrm>
        <a:off x="59399" y="59399"/>
        <a:ext cx="6101027" cy="1098002"/>
      </dsp:txXfrm>
    </dsp:sp>
    <dsp:sp modelId="{FC2DD614-409C-44B3-AD3E-009EC3D01C1B}">
      <dsp:nvSpPr>
        <dsp:cNvPr id="0" name=""/>
        <dsp:cNvSpPr/>
      </dsp:nvSpPr>
      <dsp:spPr>
        <a:xfrm>
          <a:off x="0" y="1761131"/>
          <a:ext cx="6219825"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Limited knowledge of how placemaking and NBS can manage impacts of climate change</a:t>
          </a:r>
          <a:endParaRPr lang="en-US" sz="2200" kern="1200" dirty="0"/>
        </a:p>
      </dsp:txBody>
      <dsp:txXfrm>
        <a:off x="59399" y="1820530"/>
        <a:ext cx="6101027" cy="1098002"/>
      </dsp:txXfrm>
    </dsp:sp>
    <dsp:sp modelId="{E132B06D-2D15-4DFC-BD49-0F60085A6F3B}">
      <dsp:nvSpPr>
        <dsp:cNvPr id="0" name=""/>
        <dsp:cNvSpPr/>
      </dsp:nvSpPr>
      <dsp:spPr>
        <a:xfrm>
          <a:off x="0" y="3532117"/>
          <a:ext cx="6219825"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Limited knowledge of how we can engage the community in the delivery of NBS</a:t>
          </a:r>
          <a:endParaRPr lang="en-US" sz="2200" kern="1200" dirty="0"/>
        </a:p>
      </dsp:txBody>
      <dsp:txXfrm>
        <a:off x="59399" y="3591516"/>
        <a:ext cx="6101027"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78E00-9ED2-44F4-8B9A-036FE39444A8}">
      <dsp:nvSpPr>
        <dsp:cNvPr id="0" name=""/>
        <dsp:cNvSpPr/>
      </dsp:nvSpPr>
      <dsp:spPr>
        <a:xfrm>
          <a:off x="0" y="42903"/>
          <a:ext cx="3741559" cy="3601260"/>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Workshops with community stakeholders to co-create place-based, NBS based on vulnerability maps and findings from interviews.</a:t>
          </a:r>
          <a:endParaRPr lang="en-US" sz="2700" kern="1200" dirty="0"/>
        </a:p>
      </dsp:txBody>
      <dsp:txXfrm>
        <a:off x="175799" y="218702"/>
        <a:ext cx="3389961" cy="3249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03D7E-A33B-4C9E-A01F-32584A754B2B}">
      <dsp:nvSpPr>
        <dsp:cNvPr id="0" name=""/>
        <dsp:cNvSpPr/>
      </dsp:nvSpPr>
      <dsp:spPr>
        <a:xfrm>
          <a:off x="0" y="0"/>
          <a:ext cx="9090660" cy="8779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PhD to showcase how to combine placemaking and BGI with waterfronts and deliver a suite of recommendations applicable to multiple coastal cities</a:t>
          </a:r>
          <a:endParaRPr lang="en-US" sz="2000" b="1" kern="1200" dirty="0"/>
        </a:p>
      </dsp:txBody>
      <dsp:txXfrm>
        <a:off x="25715" y="25715"/>
        <a:ext cx="8069056" cy="826555"/>
      </dsp:txXfrm>
    </dsp:sp>
    <dsp:sp modelId="{63D734EA-9987-4050-B867-EB54F1444FA1}">
      <dsp:nvSpPr>
        <dsp:cNvPr id="0" name=""/>
        <dsp:cNvSpPr/>
      </dsp:nvSpPr>
      <dsp:spPr>
        <a:xfrm>
          <a:off x="761342" y="1037618"/>
          <a:ext cx="9090660" cy="8779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Contribute to the limited body of knowledge which connects placemaking with NBS and the positive and negative aspects of this</a:t>
          </a:r>
        </a:p>
      </dsp:txBody>
      <dsp:txXfrm>
        <a:off x="787057" y="1063333"/>
        <a:ext cx="7707196" cy="826555"/>
      </dsp:txXfrm>
    </dsp:sp>
    <dsp:sp modelId="{FCEB9E2C-661D-41D7-AFAF-B09D572FF54A}">
      <dsp:nvSpPr>
        <dsp:cNvPr id="0" name=""/>
        <dsp:cNvSpPr/>
      </dsp:nvSpPr>
      <dsp:spPr>
        <a:xfrm>
          <a:off x="1511322" y="2075237"/>
          <a:ext cx="9090660" cy="8779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t>Expansion of knowledge regarding areas and level of flood risk in Dundee and Broughty Ferry and integration of climate models and empirical data to inform reliability of data</a:t>
          </a:r>
          <a:endParaRPr lang="en-US" sz="1900" b="1" kern="1200" dirty="0"/>
        </a:p>
      </dsp:txBody>
      <dsp:txXfrm>
        <a:off x="1537037" y="2100952"/>
        <a:ext cx="7718560" cy="826555"/>
      </dsp:txXfrm>
    </dsp:sp>
    <dsp:sp modelId="{05774C9E-E2D2-45CF-B66E-4C64C41FB4B8}">
      <dsp:nvSpPr>
        <dsp:cNvPr id="0" name=""/>
        <dsp:cNvSpPr/>
      </dsp:nvSpPr>
      <dsp:spPr>
        <a:xfrm>
          <a:off x="2272665" y="3112855"/>
          <a:ext cx="9090660" cy="8779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Determination of whether there are place-based differences in community preferences for BGI solutions</a:t>
          </a:r>
          <a:endParaRPr lang="en-US" sz="2000" b="1" kern="1200" dirty="0"/>
        </a:p>
      </dsp:txBody>
      <dsp:txXfrm>
        <a:off x="2298380" y="3138570"/>
        <a:ext cx="7707196" cy="826555"/>
      </dsp:txXfrm>
    </dsp:sp>
    <dsp:sp modelId="{635CAA69-BBF5-4EF0-B7C8-1058AD3AAAEA}">
      <dsp:nvSpPr>
        <dsp:cNvPr id="0" name=""/>
        <dsp:cNvSpPr/>
      </dsp:nvSpPr>
      <dsp:spPr>
        <a:xfrm>
          <a:off x="8519969" y="672456"/>
          <a:ext cx="570690" cy="57069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1" kern="1200"/>
        </a:p>
      </dsp:txBody>
      <dsp:txXfrm>
        <a:off x="8648374" y="672456"/>
        <a:ext cx="313880" cy="429444"/>
      </dsp:txXfrm>
    </dsp:sp>
    <dsp:sp modelId="{0F2F0E51-F0A2-4636-BDD9-1F81FDD20346}">
      <dsp:nvSpPr>
        <dsp:cNvPr id="0" name=""/>
        <dsp:cNvSpPr/>
      </dsp:nvSpPr>
      <dsp:spPr>
        <a:xfrm>
          <a:off x="9281312" y="1710075"/>
          <a:ext cx="570690" cy="57069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1" kern="1200"/>
        </a:p>
      </dsp:txBody>
      <dsp:txXfrm>
        <a:off x="9409717" y="1710075"/>
        <a:ext cx="313880" cy="429444"/>
      </dsp:txXfrm>
    </dsp:sp>
    <dsp:sp modelId="{EA871573-6968-4A09-B7AC-BCB08033F1CC}">
      <dsp:nvSpPr>
        <dsp:cNvPr id="0" name=""/>
        <dsp:cNvSpPr/>
      </dsp:nvSpPr>
      <dsp:spPr>
        <a:xfrm>
          <a:off x="10031291" y="2747694"/>
          <a:ext cx="570690" cy="57069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1" kern="1200"/>
        </a:p>
      </dsp:txBody>
      <dsp:txXfrm>
        <a:off x="10159696" y="2747694"/>
        <a:ext cx="313880" cy="429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6A2DC-29D4-42BE-93D1-A2E2F0C73DF6}">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51218-F1A0-454E-9931-644CD0E817B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Contribute to furthering the NPF4 through using NBS and placemaking to create sustainable and living places.</a:t>
          </a:r>
          <a:endParaRPr lang="en-US" sz="2300" kern="1200"/>
        </a:p>
      </dsp:txBody>
      <dsp:txXfrm>
        <a:off x="0" y="531"/>
        <a:ext cx="10515600" cy="870055"/>
      </dsp:txXfrm>
    </dsp:sp>
    <dsp:sp modelId="{E24D17F2-BB79-4212-ADA7-1A21499E612E}">
      <dsp:nvSpPr>
        <dsp:cNvPr id="0" name=""/>
        <dsp:cNvSpPr/>
      </dsp:nvSpPr>
      <dsp:spPr>
        <a:xfrm>
          <a:off x="0" y="87058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A423A-342F-4726-9DE9-AFA9FEE306CF}">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Provides a process for key agencies to work with communities to create solutions which tackle flood risk and increase resilience. </a:t>
          </a:r>
          <a:endParaRPr lang="en-US" sz="2300" kern="1200"/>
        </a:p>
      </dsp:txBody>
      <dsp:txXfrm>
        <a:off x="0" y="870586"/>
        <a:ext cx="10515600" cy="870055"/>
      </dsp:txXfrm>
    </dsp:sp>
    <dsp:sp modelId="{8D212C82-747C-4A6E-8F8E-BB72A9159ACE}">
      <dsp:nvSpPr>
        <dsp:cNvPr id="0" name=""/>
        <dsp:cNvSpPr/>
      </dsp:nvSpPr>
      <dsp:spPr>
        <a:xfrm>
          <a:off x="0" y="174064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9EE40-C34E-435C-9DF7-F9BB74F1AC71}">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Enable Dundee City Council and SEPA with a body of knowledge in relation to flood risk in Dundee and Broughty Ferry.</a:t>
          </a:r>
          <a:endParaRPr lang="en-US" sz="2300" kern="1200"/>
        </a:p>
      </dsp:txBody>
      <dsp:txXfrm>
        <a:off x="0" y="1740641"/>
        <a:ext cx="10515600" cy="870055"/>
      </dsp:txXfrm>
    </dsp:sp>
    <dsp:sp modelId="{06E0F43D-853C-4846-BF50-1C9689ED6C13}">
      <dsp:nvSpPr>
        <dsp:cNvPr id="0" name=""/>
        <dsp:cNvSpPr/>
      </dsp:nvSpPr>
      <dsp:spPr>
        <a:xfrm>
          <a:off x="0" y="261069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1EE28-BB87-4799-A5BC-E243B61515B6}">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Ties in with priorities of Dundee Council (Tackle climate change and build resilient and empowered communities).</a:t>
          </a:r>
          <a:endParaRPr lang="en-US" sz="2300" kern="1200"/>
        </a:p>
      </dsp:txBody>
      <dsp:txXfrm>
        <a:off x="0" y="2610696"/>
        <a:ext cx="10515600" cy="870055"/>
      </dsp:txXfrm>
    </dsp:sp>
    <dsp:sp modelId="{2BF3F6F1-630E-463B-AE43-954F024173D7}">
      <dsp:nvSpPr>
        <dsp:cNvPr id="0" name=""/>
        <dsp:cNvSpPr/>
      </dsp:nvSpPr>
      <dsp:spPr>
        <a:xfrm>
          <a:off x="0" y="348075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A93A79-2581-4A02-A20D-79F859BF9C4F}">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Helps towards the aims of Scottish Government’s Water Resilient Places Strategy as it shows how places can be made resilient to future flooding and how a “a placemaking approach to achieving blue-green cities and water resilience” can be utilised. </a:t>
          </a:r>
          <a:endParaRPr lang="en-US" sz="2300" kern="1200"/>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E324A254-72A3-4773-A33A-20E73B434E4B}" type="datetimeFigureOut">
              <a:rPr lang="en-GB" smtClean="0"/>
              <a:t>23/04/2024</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A6E68C19-2826-45AD-AE11-271B1109EE83}" type="slidenum">
              <a:rPr lang="en-GB" smtClean="0"/>
              <a:t>‹#›</a:t>
            </a:fld>
            <a:endParaRPr lang="en-GB"/>
          </a:p>
        </p:txBody>
      </p:sp>
    </p:spTree>
    <p:extLst>
      <p:ext uri="{BB962C8B-B14F-4D97-AF65-F5344CB8AC3E}">
        <p14:creationId xmlns:p14="http://schemas.microsoft.com/office/powerpoint/2010/main" val="95750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i="0" dirty="0">
              <a:solidFill>
                <a:srgbClr val="333333"/>
              </a:solidFill>
              <a:effectLst/>
              <a:latin typeface="+mn-lt"/>
            </a:endParaRPr>
          </a:p>
        </p:txBody>
      </p:sp>
      <p:sp>
        <p:nvSpPr>
          <p:cNvPr id="4" name="Slide Number Placeholder 3"/>
          <p:cNvSpPr>
            <a:spLocks noGrp="1"/>
          </p:cNvSpPr>
          <p:nvPr>
            <p:ph type="sldNum" sz="quarter" idx="5"/>
          </p:nvPr>
        </p:nvSpPr>
        <p:spPr/>
        <p:txBody>
          <a:bodyPr/>
          <a:lstStyle/>
          <a:p>
            <a:fld id="{7FE145F3-A9D4-46E9-BA22-3D95E30C4B80}" type="slidenum">
              <a:rPr lang="en-GB" smtClean="0"/>
              <a:t>1</a:t>
            </a:fld>
            <a:endParaRPr lang="en-GB"/>
          </a:p>
        </p:txBody>
      </p:sp>
    </p:spTree>
    <p:extLst>
      <p:ext uri="{BB962C8B-B14F-4D97-AF65-F5344CB8AC3E}">
        <p14:creationId xmlns:p14="http://schemas.microsoft.com/office/powerpoint/2010/main" val="162938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E68C19-2826-45AD-AE11-271B1109EE83}" type="slidenum">
              <a:rPr lang="en-GB" smtClean="0"/>
              <a:t>12</a:t>
            </a:fld>
            <a:endParaRPr lang="en-GB"/>
          </a:p>
        </p:txBody>
      </p:sp>
    </p:spTree>
    <p:extLst>
      <p:ext uri="{BB962C8B-B14F-4D97-AF65-F5344CB8AC3E}">
        <p14:creationId xmlns:p14="http://schemas.microsoft.com/office/powerpoint/2010/main" val="26279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dirty="0">
              <a:solidFill>
                <a:srgbClr val="212529"/>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6E68C19-2826-45AD-AE11-271B1109EE83}" type="slidenum">
              <a:rPr lang="en-GB" smtClean="0"/>
              <a:t>2</a:t>
            </a:fld>
            <a:endParaRPr lang="en-GB"/>
          </a:p>
        </p:txBody>
      </p:sp>
    </p:spTree>
    <p:extLst>
      <p:ext uri="{BB962C8B-B14F-4D97-AF65-F5344CB8AC3E}">
        <p14:creationId xmlns:p14="http://schemas.microsoft.com/office/powerpoint/2010/main" val="378425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12529"/>
                </a:solidFill>
                <a:effectLst/>
                <a:latin typeface="Arial" panose="020B0604020202020204" pitchFamily="34" charset="0"/>
                <a:cs typeface="Arial" panose="020B0604020202020204" pitchFamily="34" charset="0"/>
              </a:rPr>
              <a:t>My research will be focussed on Dundee waterfront, along with Broughty Ferry but will draw upon and utilise examples of place-based NBS from places like Hafen City as seen on my </a:t>
            </a:r>
            <a:r>
              <a:rPr lang="en-GB" sz="1200" b="0" i="0">
                <a:solidFill>
                  <a:srgbClr val="212529"/>
                </a:solidFill>
                <a:effectLst/>
                <a:latin typeface="Arial" panose="020B0604020202020204" pitchFamily="34" charset="0"/>
                <a:cs typeface="Arial" panose="020B0604020202020204" pitchFamily="34" charset="0"/>
              </a:rPr>
              <a:t>first slide, and other places worldwide. </a:t>
            </a:r>
          </a:p>
          <a:p>
            <a:endParaRPr lang="en-GB" dirty="0"/>
          </a:p>
        </p:txBody>
      </p:sp>
      <p:sp>
        <p:nvSpPr>
          <p:cNvPr id="4" name="Slide Number Placeholder 3"/>
          <p:cNvSpPr>
            <a:spLocks noGrp="1"/>
          </p:cNvSpPr>
          <p:nvPr>
            <p:ph type="sldNum" sz="quarter" idx="5"/>
          </p:nvPr>
        </p:nvSpPr>
        <p:spPr/>
        <p:txBody>
          <a:bodyPr/>
          <a:lstStyle/>
          <a:p>
            <a:fld id="{A6E68C19-2826-45AD-AE11-271B1109EE83}" type="slidenum">
              <a:rPr lang="en-GB" smtClean="0"/>
              <a:t>3</a:t>
            </a:fld>
            <a:endParaRPr lang="en-GB"/>
          </a:p>
        </p:txBody>
      </p:sp>
    </p:spTree>
    <p:extLst>
      <p:ext uri="{BB962C8B-B14F-4D97-AF65-F5344CB8AC3E}">
        <p14:creationId xmlns:p14="http://schemas.microsoft.com/office/powerpoint/2010/main" val="107195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panose="020B0604020202020204" pitchFamily="34" charset="0"/>
                <a:cs typeface="Arial" panose="020B0604020202020204" pitchFamily="34" charset="0"/>
              </a:rPr>
              <a:t>As you can see from this slide I am trying to correlate </a:t>
            </a:r>
            <a:r>
              <a:rPr lang="en-GB" sz="2000" dirty="0" err="1">
                <a:latin typeface="Arial" panose="020B0604020202020204" pitchFamily="34" charset="0"/>
                <a:cs typeface="Arial" panose="020B0604020202020204" pitchFamily="34" charset="0"/>
              </a:rPr>
              <a:t>nbs</a:t>
            </a:r>
            <a:r>
              <a:rPr lang="en-GB" sz="2000" dirty="0">
                <a:latin typeface="Arial" panose="020B0604020202020204" pitchFamily="34" charset="0"/>
                <a:cs typeface="Arial" panose="020B0604020202020204" pitchFamily="34" charset="0"/>
              </a:rPr>
              <a:t> with pm and waterfronts.</a:t>
            </a:r>
          </a:p>
          <a:p>
            <a:r>
              <a:rPr lang="en-GB" sz="2000" dirty="0">
                <a:latin typeface="Arial" panose="020B0604020202020204" pitchFamily="34" charset="0"/>
                <a:cs typeface="Arial" panose="020B0604020202020204" pitchFamily="34" charset="0"/>
              </a:rPr>
              <a:t>The central circle shows the main aim of my research.</a:t>
            </a:r>
          </a:p>
          <a:p>
            <a:r>
              <a:rPr lang="en-GB" sz="2000" dirty="0">
                <a:latin typeface="Arial" panose="020B0604020202020204" pitchFamily="34" charset="0"/>
                <a:cs typeface="Arial" panose="020B0604020202020204" pitchFamily="34" charset="0"/>
              </a:rPr>
              <a:t>The outer circles are the different themes involved in my research and the relationship between these along with the intended outcome of integrating these themes.</a:t>
            </a:r>
          </a:p>
          <a:p>
            <a:r>
              <a:rPr lang="en-GB" sz="2000" dirty="0">
                <a:latin typeface="Arial" panose="020B0604020202020204" pitchFamily="34" charset="0"/>
                <a:cs typeface="Arial" panose="020B0604020202020204" pitchFamily="34" charset="0"/>
              </a:rPr>
              <a:t>It demonstrates how the different themes and outcomes combine to deliver the main objective of the research.</a:t>
            </a:r>
          </a:p>
          <a:p>
            <a:endParaRPr lang="en-GB" sz="2000" dirty="0">
              <a:latin typeface="Arial" panose="020B0604020202020204" pitchFamily="34" charset="0"/>
              <a:cs typeface="Arial" panose="020B0604020202020204" pitchFamily="34" charset="0"/>
            </a:endParaRPr>
          </a:p>
          <a:p>
            <a:endParaRPr lang="en-GB" sz="2000" dirty="0"/>
          </a:p>
        </p:txBody>
      </p:sp>
      <p:sp>
        <p:nvSpPr>
          <p:cNvPr id="4" name="Slide Number Placeholder 3"/>
          <p:cNvSpPr>
            <a:spLocks noGrp="1"/>
          </p:cNvSpPr>
          <p:nvPr>
            <p:ph type="sldNum" sz="quarter" idx="5"/>
          </p:nvPr>
        </p:nvSpPr>
        <p:spPr/>
        <p:txBody>
          <a:bodyPr/>
          <a:lstStyle/>
          <a:p>
            <a:fld id="{A6E68C19-2826-45AD-AE11-271B1109EE83}" type="slidenum">
              <a:rPr lang="en-GB" smtClean="0"/>
              <a:t>4</a:t>
            </a:fld>
            <a:endParaRPr lang="en-GB"/>
          </a:p>
        </p:txBody>
      </p:sp>
    </p:spTree>
    <p:extLst>
      <p:ext uri="{BB962C8B-B14F-4D97-AF65-F5344CB8AC3E}">
        <p14:creationId xmlns:p14="http://schemas.microsoft.com/office/powerpoint/2010/main" val="328913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E68C19-2826-45AD-AE11-271B1109EE83}" type="slidenum">
              <a:rPr lang="en-GB" smtClean="0"/>
              <a:t>5</a:t>
            </a:fld>
            <a:endParaRPr lang="en-GB"/>
          </a:p>
        </p:txBody>
      </p:sp>
    </p:spTree>
    <p:extLst>
      <p:ext uri="{BB962C8B-B14F-4D97-AF65-F5344CB8AC3E}">
        <p14:creationId xmlns:p14="http://schemas.microsoft.com/office/powerpoint/2010/main" val="84022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Box 1 -such as mitigating flood risk and deliver liveable waterfronts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Box 2- such as increased flood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Box 4 - which risks creating infrastructure which does not consider social-cultural value of a space and priorities of local residents. This can also erode trust between communities and professionals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6E68C19-2826-45AD-AE11-271B1109EE83}" type="slidenum">
              <a:rPr lang="en-GB" smtClean="0"/>
              <a:t>6</a:t>
            </a:fld>
            <a:endParaRPr lang="en-GB"/>
          </a:p>
        </p:txBody>
      </p:sp>
    </p:spTree>
    <p:extLst>
      <p:ext uri="{BB962C8B-B14F-4D97-AF65-F5344CB8AC3E}">
        <p14:creationId xmlns:p14="http://schemas.microsoft.com/office/powerpoint/2010/main" val="347023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6E68C19-2826-45AD-AE11-271B1109EE83}" type="slidenum">
              <a:rPr lang="en-GB" smtClean="0"/>
              <a:t>9</a:t>
            </a:fld>
            <a:endParaRPr lang="en-GB"/>
          </a:p>
        </p:txBody>
      </p:sp>
    </p:spTree>
    <p:extLst>
      <p:ext uri="{BB962C8B-B14F-4D97-AF65-F5344CB8AC3E}">
        <p14:creationId xmlns:p14="http://schemas.microsoft.com/office/powerpoint/2010/main" val="182287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Secondary aims:</a:t>
            </a:r>
            <a:endParaRPr lang="en-GB" sz="1200" dirty="0"/>
          </a:p>
          <a:p>
            <a:r>
              <a:rPr lang="en-GB" sz="1200" dirty="0"/>
              <a:t>To understand the lived experience of practitioners and community groups members in regard to placemaking and NBS and the range of benefits generated by this.</a:t>
            </a:r>
          </a:p>
          <a:p>
            <a:r>
              <a:rPr lang="en-GB" sz="1200" dirty="0"/>
              <a:t>To increase knowledge base of areas at risk of flooding in Dundee and Broughty Ferry.</a:t>
            </a:r>
          </a:p>
          <a:p>
            <a:r>
              <a:rPr lang="en-GB" sz="1200" dirty="0"/>
              <a:t>To evaluate the extent to which community groups participate in decisions relating to flood risk management and climate change.</a:t>
            </a:r>
          </a:p>
          <a:p>
            <a:pPr marL="0" indent="0">
              <a:buNone/>
            </a:pPr>
            <a:r>
              <a:rPr lang="en-GB" sz="1200" b="1" dirty="0"/>
              <a:t>Objectives:</a:t>
            </a:r>
          </a:p>
          <a:p>
            <a:r>
              <a:rPr lang="en-GB" sz="1200" dirty="0"/>
              <a:t>Identify the benefits/drawbacks of placemaking and NBS from a practitioner and community group point of view.</a:t>
            </a:r>
          </a:p>
          <a:p>
            <a:r>
              <a:rPr lang="en-GB" sz="1200" dirty="0"/>
              <a:t>Determine whether the benefits/drawbacks generated by placemaking and NBS are reflective of those identified in the literature review.</a:t>
            </a:r>
          </a:p>
          <a:p>
            <a:r>
              <a:rPr lang="en-GB" sz="1200" dirty="0"/>
              <a:t>Identify the potential barriers to participation experienced by the community.</a:t>
            </a:r>
          </a:p>
          <a:p>
            <a:r>
              <a:rPr lang="en-GB" sz="1200" dirty="0"/>
              <a:t>To identify whether the identified areas of flood risk are consistent with those identified through the PTVA mapping exercise.</a:t>
            </a:r>
          </a:p>
          <a:p>
            <a:endParaRPr lang="en-GB" dirty="0"/>
          </a:p>
        </p:txBody>
      </p:sp>
      <p:sp>
        <p:nvSpPr>
          <p:cNvPr id="4" name="Slide Number Placeholder 3"/>
          <p:cNvSpPr>
            <a:spLocks noGrp="1"/>
          </p:cNvSpPr>
          <p:nvPr>
            <p:ph type="sldNum" sz="quarter" idx="5"/>
          </p:nvPr>
        </p:nvSpPr>
        <p:spPr/>
        <p:txBody>
          <a:bodyPr/>
          <a:lstStyle/>
          <a:p>
            <a:fld id="{A6E68C19-2826-45AD-AE11-271B1109EE83}" type="slidenum">
              <a:rPr lang="en-GB" smtClean="0"/>
              <a:t>10</a:t>
            </a:fld>
            <a:endParaRPr lang="en-GB"/>
          </a:p>
        </p:txBody>
      </p:sp>
    </p:spTree>
    <p:extLst>
      <p:ext uri="{BB962C8B-B14F-4D97-AF65-F5344CB8AC3E}">
        <p14:creationId xmlns:p14="http://schemas.microsoft.com/office/powerpoint/2010/main" val="59497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sz="1200" dirty="0"/>
          </a:p>
          <a:p>
            <a:endParaRPr lang="en-GB" sz="1200" dirty="0"/>
          </a:p>
        </p:txBody>
      </p:sp>
      <p:sp>
        <p:nvSpPr>
          <p:cNvPr id="4" name="Slide Number Placeholder 3"/>
          <p:cNvSpPr>
            <a:spLocks noGrp="1"/>
          </p:cNvSpPr>
          <p:nvPr>
            <p:ph type="sldNum" sz="quarter" idx="5"/>
          </p:nvPr>
        </p:nvSpPr>
        <p:spPr/>
        <p:txBody>
          <a:bodyPr/>
          <a:lstStyle/>
          <a:p>
            <a:fld id="{A6E68C19-2826-45AD-AE11-271B1109EE83}" type="slidenum">
              <a:rPr lang="en-GB" smtClean="0"/>
              <a:t>11</a:t>
            </a:fld>
            <a:endParaRPr lang="en-GB"/>
          </a:p>
        </p:txBody>
      </p:sp>
    </p:spTree>
    <p:extLst>
      <p:ext uri="{BB962C8B-B14F-4D97-AF65-F5344CB8AC3E}">
        <p14:creationId xmlns:p14="http://schemas.microsoft.com/office/powerpoint/2010/main" val="336225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3FEE-A221-9D64-7BE3-DDCB849501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326E3-76DB-E8AA-2892-2EF73E2B4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94800C-7C79-10A4-C712-4D857A188C2B}"/>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5" name="Footer Placeholder 4">
            <a:extLst>
              <a:ext uri="{FF2B5EF4-FFF2-40B4-BE49-F238E27FC236}">
                <a16:creationId xmlns:a16="http://schemas.microsoft.com/office/drawing/2014/main" id="{32744089-921D-289D-C1F8-F6FC37FD44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166DA-8C40-E8AD-9F16-FE36D7853F64}"/>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301099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F7EF-FDF9-AE6D-12BE-C8FD25BD72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0998FF-455D-9AA4-670F-B45806D380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2F5160-CC92-45E4-ADA2-C61DAB2D382E}"/>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5" name="Footer Placeholder 4">
            <a:extLst>
              <a:ext uri="{FF2B5EF4-FFF2-40B4-BE49-F238E27FC236}">
                <a16:creationId xmlns:a16="http://schemas.microsoft.com/office/drawing/2014/main" id="{D52EABC7-577C-AA2D-F23A-F75422DA6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0E0C4E-3EC8-96B9-B1B7-7899B6673DBA}"/>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32035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1B49CA-E707-4FD0-37F2-09D359C525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F0A924-9B3E-F12D-78E0-0773B15BEC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BF5BC8-D8FC-1BDD-9B4F-F9697BD873F5}"/>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5" name="Footer Placeholder 4">
            <a:extLst>
              <a:ext uri="{FF2B5EF4-FFF2-40B4-BE49-F238E27FC236}">
                <a16:creationId xmlns:a16="http://schemas.microsoft.com/office/drawing/2014/main" id="{B58982CB-94AA-107E-4261-E2180E8B8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A6C532-9D00-00B4-C606-F2BD29025A50}"/>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256952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B9CE-6BBA-D198-CA54-4254D506AD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0F3471-9019-51F9-3376-109237FB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C743A1-8A1A-A46D-4E8E-7FE2F27B17BD}"/>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5" name="Footer Placeholder 4">
            <a:extLst>
              <a:ext uri="{FF2B5EF4-FFF2-40B4-BE49-F238E27FC236}">
                <a16:creationId xmlns:a16="http://schemas.microsoft.com/office/drawing/2014/main" id="{6C693CBB-DA4E-548E-43FE-427C228E78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93221C-CFBB-BB22-E670-53A03B615D9A}"/>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394444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8447-1836-9431-46ED-337309C629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C2C33E-1014-6BCA-0181-9F27C8B59F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705757-32B6-4453-5694-6515561D430A}"/>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5" name="Footer Placeholder 4">
            <a:extLst>
              <a:ext uri="{FF2B5EF4-FFF2-40B4-BE49-F238E27FC236}">
                <a16:creationId xmlns:a16="http://schemas.microsoft.com/office/drawing/2014/main" id="{BCD997D9-E103-36AA-2F2E-C73873D1B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32C5C7-887F-E329-91E8-64E4E136F34C}"/>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422699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ED9C-054F-B05C-8A95-FD416BD267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6340D0-1472-C6DB-3717-43A6CC3832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B0DA18-9A9E-C0DF-D333-6B36B1B261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19B51A-2A77-E048-D97B-889756F00E9E}"/>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6" name="Footer Placeholder 5">
            <a:extLst>
              <a:ext uri="{FF2B5EF4-FFF2-40B4-BE49-F238E27FC236}">
                <a16:creationId xmlns:a16="http://schemas.microsoft.com/office/drawing/2014/main" id="{11059074-EF54-78B3-3D61-49F841D954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78F4FD-B88A-6510-6556-B185A8548F2C}"/>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210540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94C7-4031-CAFE-07F5-00B9FD28D6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15E185-1891-C335-59C8-7A11532DB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2135B-7F45-5FF6-3921-A32FF85F7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F1F123-EDE4-A998-19DA-870BB593F5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D0C23B-3C24-96B8-9EFF-02EB4EBF70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EE0A96-C0B1-FAC4-5CF9-58514F6CA41F}"/>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8" name="Footer Placeholder 7">
            <a:extLst>
              <a:ext uri="{FF2B5EF4-FFF2-40B4-BE49-F238E27FC236}">
                <a16:creationId xmlns:a16="http://schemas.microsoft.com/office/drawing/2014/main" id="{20E9312E-805F-0BFB-1791-3BE1716B27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4612BD-FD41-05BF-0255-E3B9879828DB}"/>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325795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1117-9A54-DC24-060D-8DD3140760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F6CD3B-B058-62DB-DCED-AED91CC8B66C}"/>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4" name="Footer Placeholder 3">
            <a:extLst>
              <a:ext uri="{FF2B5EF4-FFF2-40B4-BE49-F238E27FC236}">
                <a16:creationId xmlns:a16="http://schemas.microsoft.com/office/drawing/2014/main" id="{0158C684-3AE3-A924-4BA8-91B7ED4ACF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48F07E-75B8-5CD6-4151-1BDEFDF5E424}"/>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425327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FA838-AE1F-A284-0FF3-B1C4D36D43E3}"/>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3" name="Footer Placeholder 2">
            <a:extLst>
              <a:ext uri="{FF2B5EF4-FFF2-40B4-BE49-F238E27FC236}">
                <a16:creationId xmlns:a16="http://schemas.microsoft.com/office/drawing/2014/main" id="{543B2EB9-F11E-2B47-4ED5-73FFF78777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11D9B5-27C7-0E41-F88B-197EA6749745}"/>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381739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95FF-0688-DE3A-8B85-151397838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39EA55-8B85-7773-00D7-E10F9DF6EC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A525EE-30BA-D22C-7783-B31C5612E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31030C-D011-C679-1387-BAFC892F5891}"/>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6" name="Footer Placeholder 5">
            <a:extLst>
              <a:ext uri="{FF2B5EF4-FFF2-40B4-BE49-F238E27FC236}">
                <a16:creationId xmlns:a16="http://schemas.microsoft.com/office/drawing/2014/main" id="{2FCB7D52-12D1-039C-31D4-D87BF6410D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F8CA2C-0405-8AED-57CC-68D37251CFE9}"/>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282695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4E6C-3BE6-C5E9-B667-93589873B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7945F4-AD50-D8B6-44D5-317C54B2C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AC8FA8-1C19-1718-DEC9-A971F8CC8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9B8DB-8122-2AD7-053E-BD84B0E7D905}"/>
              </a:ext>
            </a:extLst>
          </p:cNvPr>
          <p:cNvSpPr>
            <a:spLocks noGrp="1"/>
          </p:cNvSpPr>
          <p:nvPr>
            <p:ph type="dt" sz="half" idx="10"/>
          </p:nvPr>
        </p:nvSpPr>
        <p:spPr/>
        <p:txBody>
          <a:bodyPr/>
          <a:lstStyle/>
          <a:p>
            <a:fld id="{C855AA43-323C-401C-8016-97A137371A4A}" type="datetimeFigureOut">
              <a:rPr lang="en-GB" smtClean="0"/>
              <a:t>23/04/2024</a:t>
            </a:fld>
            <a:endParaRPr lang="en-GB"/>
          </a:p>
        </p:txBody>
      </p:sp>
      <p:sp>
        <p:nvSpPr>
          <p:cNvPr id="6" name="Footer Placeholder 5">
            <a:extLst>
              <a:ext uri="{FF2B5EF4-FFF2-40B4-BE49-F238E27FC236}">
                <a16:creationId xmlns:a16="http://schemas.microsoft.com/office/drawing/2014/main" id="{364D0EF1-A6DD-2436-F913-114BCD284C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787C44-AEBD-3810-A55C-2FE1E1CCE569}"/>
              </a:ext>
            </a:extLst>
          </p:cNvPr>
          <p:cNvSpPr>
            <a:spLocks noGrp="1"/>
          </p:cNvSpPr>
          <p:nvPr>
            <p:ph type="sldNum" sz="quarter" idx="12"/>
          </p:nvPr>
        </p:nvSpPr>
        <p:spPr/>
        <p:txBody>
          <a:bodyPr/>
          <a:lstStyle/>
          <a:p>
            <a:fld id="{9B9CF79E-F6E4-4FE4-95C0-E902018AF2F3}" type="slidenum">
              <a:rPr lang="en-GB" smtClean="0"/>
              <a:t>‹#›</a:t>
            </a:fld>
            <a:endParaRPr lang="en-GB"/>
          </a:p>
        </p:txBody>
      </p:sp>
    </p:spTree>
    <p:extLst>
      <p:ext uri="{BB962C8B-B14F-4D97-AF65-F5344CB8AC3E}">
        <p14:creationId xmlns:p14="http://schemas.microsoft.com/office/powerpoint/2010/main" val="353952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544F45-0F3C-99A0-B4F0-BB56FCCEE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D85161-027A-ACE4-67BC-C7B4E05E6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ED2E6-F9BB-B4DE-C46C-3566A0397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5AA43-323C-401C-8016-97A137371A4A}" type="datetimeFigureOut">
              <a:rPr lang="en-GB" smtClean="0"/>
              <a:t>23/04/2024</a:t>
            </a:fld>
            <a:endParaRPr lang="en-GB"/>
          </a:p>
        </p:txBody>
      </p:sp>
      <p:sp>
        <p:nvSpPr>
          <p:cNvPr id="5" name="Footer Placeholder 4">
            <a:extLst>
              <a:ext uri="{FF2B5EF4-FFF2-40B4-BE49-F238E27FC236}">
                <a16:creationId xmlns:a16="http://schemas.microsoft.com/office/drawing/2014/main" id="{14C499AA-0EF9-CC59-03FC-E234B6DB5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ECDE6A-4856-E293-D13E-52EA7C0B2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CF79E-F6E4-4FE4-95C0-E902018AF2F3}" type="slidenum">
              <a:rPr lang="en-GB" smtClean="0"/>
              <a:t>‹#›</a:t>
            </a:fld>
            <a:endParaRPr lang="en-GB"/>
          </a:p>
        </p:txBody>
      </p:sp>
    </p:spTree>
    <p:extLst>
      <p:ext uri="{BB962C8B-B14F-4D97-AF65-F5344CB8AC3E}">
        <p14:creationId xmlns:p14="http://schemas.microsoft.com/office/powerpoint/2010/main" val="3467075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city&#10;&#10;Description automatically generated">
            <a:extLst>
              <a:ext uri="{FF2B5EF4-FFF2-40B4-BE49-F238E27FC236}">
                <a16:creationId xmlns:a16="http://schemas.microsoft.com/office/drawing/2014/main" id="{54697282-A643-467C-8A46-D3B9CB28064C}"/>
              </a:ext>
            </a:extLst>
          </p:cNvPr>
          <p:cNvPicPr>
            <a:picLocks noChangeAspect="1"/>
          </p:cNvPicPr>
          <p:nvPr/>
        </p:nvPicPr>
        <p:blipFill rotWithShape="1">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5B9A23CD-FE00-40D4-BFF5-1C2F4F4F69BA}"/>
              </a:ext>
            </a:extLst>
          </p:cNvPr>
          <p:cNvSpPr txBox="1"/>
          <p:nvPr/>
        </p:nvSpPr>
        <p:spPr>
          <a:xfrm>
            <a:off x="-54164" y="4840400"/>
            <a:ext cx="12246163" cy="2060198"/>
          </a:xfrm>
          <a:prstGeom prst="rect">
            <a:avLst/>
          </a:prstGeom>
          <a:solidFill>
            <a:schemeClr val="bg1"/>
          </a:solidFill>
        </p:spPr>
        <p:txBody>
          <a:bodyPr wrap="square" rtlCol="0">
            <a:spAutoFit/>
          </a:bodyPr>
          <a:lstStyle/>
          <a:p>
            <a:endParaRPr lang="en-GB" dirty="0"/>
          </a:p>
        </p:txBody>
      </p:sp>
      <p:sp>
        <p:nvSpPr>
          <p:cNvPr id="11" name="TextBox 10">
            <a:extLst>
              <a:ext uri="{FF2B5EF4-FFF2-40B4-BE49-F238E27FC236}">
                <a16:creationId xmlns:a16="http://schemas.microsoft.com/office/drawing/2014/main" id="{F966A6D0-EFD5-40F1-92AF-5010B7F5F4A4}"/>
              </a:ext>
            </a:extLst>
          </p:cNvPr>
          <p:cNvSpPr txBox="1"/>
          <p:nvPr/>
        </p:nvSpPr>
        <p:spPr>
          <a:xfrm>
            <a:off x="173183" y="4901679"/>
            <a:ext cx="11973790" cy="1384995"/>
          </a:xfrm>
          <a:prstGeom prst="rect">
            <a:avLst/>
          </a:prstGeom>
          <a:noFill/>
        </p:spPr>
        <p:txBody>
          <a:bodyPr wrap="square" rtlCol="0">
            <a:spAutoFit/>
          </a:bodyPr>
          <a:lstStyle/>
          <a:p>
            <a:pPr algn="ctr"/>
            <a:r>
              <a:rPr lang="en-GB" sz="2800" b="1" i="0" dirty="0">
                <a:effectLst/>
                <a:latin typeface="montserrat"/>
              </a:rPr>
              <a:t>Investigating placemaking and nature-based solutions (NBS) to increase flood resilienc</a:t>
            </a:r>
            <a:r>
              <a:rPr lang="en-GB" sz="2800" b="1" dirty="0">
                <a:latin typeface="montserrat"/>
              </a:rPr>
              <a:t>e and enhance liveable waterfronts</a:t>
            </a:r>
            <a:endParaRPr lang="en-GB" sz="2800" b="1" i="0" dirty="0">
              <a:effectLst/>
              <a:latin typeface="montserrat"/>
            </a:endParaRPr>
          </a:p>
          <a:p>
            <a:endParaRPr lang="en-GB" sz="2800" dirty="0"/>
          </a:p>
        </p:txBody>
      </p:sp>
      <p:sp>
        <p:nvSpPr>
          <p:cNvPr id="16" name="TextBox 15">
            <a:extLst>
              <a:ext uri="{FF2B5EF4-FFF2-40B4-BE49-F238E27FC236}">
                <a16:creationId xmlns:a16="http://schemas.microsoft.com/office/drawing/2014/main" id="{673C87F7-C36A-4A21-97C6-A726B260BAFB}"/>
              </a:ext>
            </a:extLst>
          </p:cNvPr>
          <p:cNvSpPr txBox="1"/>
          <p:nvPr/>
        </p:nvSpPr>
        <p:spPr>
          <a:xfrm>
            <a:off x="3676816" y="6009399"/>
            <a:ext cx="5202194" cy="677108"/>
          </a:xfrm>
          <a:prstGeom prst="rect">
            <a:avLst/>
          </a:prstGeom>
          <a:noFill/>
        </p:spPr>
        <p:txBody>
          <a:bodyPr wrap="square" rtlCol="0">
            <a:spAutoFit/>
          </a:bodyPr>
          <a:lstStyle/>
          <a:p>
            <a:r>
              <a:rPr lang="en-GB" sz="2000" b="1" i="0" dirty="0">
                <a:effectLst/>
                <a:latin typeface="montserrat"/>
              </a:rPr>
              <a:t>Sarah Crowe BA (hons), MA, MSc, </a:t>
            </a:r>
            <a:r>
              <a:rPr lang="en-GB" sz="2000" b="1" i="0" dirty="0" err="1">
                <a:effectLst/>
                <a:latin typeface="montserrat"/>
              </a:rPr>
              <a:t>CMgr</a:t>
            </a:r>
            <a:r>
              <a:rPr lang="en-GB" sz="2000" b="1" i="0" dirty="0">
                <a:effectLst/>
                <a:latin typeface="montserrat"/>
              </a:rPr>
              <a:t>, MCMI</a:t>
            </a:r>
          </a:p>
          <a:p>
            <a:endParaRPr lang="en-GB" dirty="0"/>
          </a:p>
        </p:txBody>
      </p:sp>
      <p:pic>
        <p:nvPicPr>
          <p:cNvPr id="17" name="Picture 16" descr="Graphical user interface, application&#10;&#10;Description automatically generated">
            <a:extLst>
              <a:ext uri="{FF2B5EF4-FFF2-40B4-BE49-F238E27FC236}">
                <a16:creationId xmlns:a16="http://schemas.microsoft.com/office/drawing/2014/main" id="{CD905959-9DE2-43A6-95A4-66B434B11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6" y="5958146"/>
            <a:ext cx="2438598" cy="886024"/>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65FFF135-DF83-42A2-B428-45E9A7351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7752" y="6065768"/>
            <a:ext cx="1847349" cy="721704"/>
          </a:xfrm>
          <a:prstGeom prst="rect">
            <a:avLst/>
          </a:prstGeom>
        </p:spPr>
      </p:pic>
    </p:spTree>
    <p:extLst>
      <p:ext uri="{BB962C8B-B14F-4D97-AF65-F5344CB8AC3E}">
        <p14:creationId xmlns:p14="http://schemas.microsoft.com/office/powerpoint/2010/main" val="2024825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8B35-F322-5A92-15AC-B3047A7AB01C}"/>
              </a:ext>
            </a:extLst>
          </p:cNvPr>
          <p:cNvSpPr>
            <a:spLocks noGrp="1"/>
          </p:cNvSpPr>
          <p:nvPr>
            <p:ph type="title"/>
          </p:nvPr>
        </p:nvSpPr>
        <p:spPr>
          <a:xfrm>
            <a:off x="439531" y="124618"/>
            <a:ext cx="11658600" cy="1325563"/>
          </a:xfrm>
        </p:spPr>
        <p:txBody>
          <a:bodyPr>
            <a:normAutofit/>
          </a:bodyPr>
          <a:lstStyle/>
          <a:p>
            <a:r>
              <a:rPr lang="en-GB" sz="2300" b="1" dirty="0"/>
              <a:t>Methodology 2 – stakeholder interviews with practitioner and members of the community</a:t>
            </a:r>
            <a:br>
              <a:rPr lang="en-GB" sz="2300" b="1" dirty="0"/>
            </a:br>
            <a:br>
              <a:rPr lang="en-GB" sz="2300" b="1" dirty="0"/>
            </a:br>
            <a:endParaRPr lang="en-GB" sz="2300" b="1" dirty="0"/>
          </a:p>
        </p:txBody>
      </p:sp>
      <p:sp>
        <p:nvSpPr>
          <p:cNvPr id="3" name="Content Placeholder 2">
            <a:extLst>
              <a:ext uri="{FF2B5EF4-FFF2-40B4-BE49-F238E27FC236}">
                <a16:creationId xmlns:a16="http://schemas.microsoft.com/office/drawing/2014/main" id="{B00047AE-98CA-9AC8-F389-8755DCA7ABDA}"/>
              </a:ext>
            </a:extLst>
          </p:cNvPr>
          <p:cNvSpPr>
            <a:spLocks noGrp="1"/>
          </p:cNvSpPr>
          <p:nvPr>
            <p:ph idx="1"/>
          </p:nvPr>
        </p:nvSpPr>
        <p:spPr>
          <a:xfrm>
            <a:off x="93869" y="787399"/>
            <a:ext cx="11658600" cy="4351338"/>
          </a:xfrm>
        </p:spPr>
        <p:txBody>
          <a:bodyPr>
            <a:noAutofit/>
          </a:bodyPr>
          <a:lstStyle/>
          <a:p>
            <a:pPr marL="0" indent="0">
              <a:buNone/>
            </a:pPr>
            <a:r>
              <a:rPr lang="en-GB" sz="2000" b="1" dirty="0"/>
              <a:t>Main aim of interviews:</a:t>
            </a:r>
          </a:p>
          <a:p>
            <a:pPr marL="0" indent="0">
              <a:buNone/>
            </a:pPr>
            <a:r>
              <a:rPr lang="en-GB" sz="2000" dirty="0"/>
              <a:t>To develop a body of knowledge in relation to NBS, placemaking and experience of flooding in Dundee and Broughty Ferry, building on data in the literature review and informing cocreation workshops to increase resilience to flooding.</a:t>
            </a:r>
          </a:p>
          <a:p>
            <a:pPr marL="0" indent="0">
              <a:spcBef>
                <a:spcPts val="0"/>
              </a:spcBef>
              <a:buNone/>
            </a:pPr>
            <a:endParaRPr lang="en-GB" sz="2000" dirty="0"/>
          </a:p>
          <a:p>
            <a:pPr marL="0" indent="0">
              <a:buNone/>
            </a:pPr>
            <a:r>
              <a:rPr lang="en-GB" sz="2000" b="1" dirty="0"/>
              <a:t>Initial results:</a:t>
            </a:r>
          </a:p>
          <a:p>
            <a:r>
              <a:rPr lang="en-GB" sz="2000" dirty="0"/>
              <a:t>Benefits of placemaking and NBS reported by interviewees have enhanced and broadened the results of the literature review</a:t>
            </a:r>
          </a:p>
          <a:p>
            <a:pPr marL="0" indent="0">
              <a:buNone/>
            </a:pPr>
            <a:endParaRPr lang="en-GB" sz="2000" dirty="0"/>
          </a:p>
          <a:p>
            <a:r>
              <a:rPr lang="en-GB" sz="2000" dirty="0"/>
              <a:t>A strong theme reported by interviewees is the health and wellbeing benefits of placemaking and NBS</a:t>
            </a:r>
          </a:p>
          <a:p>
            <a:pPr marL="0" indent="0">
              <a:buNone/>
            </a:pPr>
            <a:endParaRPr lang="en-GB" sz="2000" dirty="0"/>
          </a:p>
          <a:p>
            <a:r>
              <a:rPr lang="en-GB" sz="2000" dirty="0"/>
              <a:t>Barriers to achieving these benefits include silo working, lack of maintenance, resistance to NBS for perceived safety reasons, and a general ignorance around the purpose of NBS</a:t>
            </a:r>
          </a:p>
          <a:p>
            <a:pPr marL="0" indent="0">
              <a:buNone/>
            </a:pPr>
            <a:endParaRPr lang="en-GB" sz="2000" dirty="0"/>
          </a:p>
          <a:p>
            <a:r>
              <a:rPr lang="en-GB" sz="2000" dirty="0"/>
              <a:t>Reported flooding incidents have largely focussed on more inland locations, suggesting a need to broaden my study area when working with communities to cocreate place-based, NBS solutions to flood risk.</a:t>
            </a:r>
          </a:p>
          <a:p>
            <a:pPr marL="0" indent="0">
              <a:buNone/>
            </a:pPr>
            <a:endParaRPr lang="en-GB" sz="2000" b="1" dirty="0"/>
          </a:p>
        </p:txBody>
      </p:sp>
    </p:spTree>
    <p:extLst>
      <p:ext uri="{BB962C8B-B14F-4D97-AF65-F5344CB8AC3E}">
        <p14:creationId xmlns:p14="http://schemas.microsoft.com/office/powerpoint/2010/main" val="274027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3A676-A2A5-4C80-605B-586D6A0881A2}"/>
              </a:ext>
            </a:extLst>
          </p:cNvPr>
          <p:cNvSpPr>
            <a:spLocks noGrp="1"/>
          </p:cNvSpPr>
          <p:nvPr>
            <p:ph type="title"/>
          </p:nvPr>
        </p:nvSpPr>
        <p:spPr>
          <a:xfrm>
            <a:off x="630936" y="639520"/>
            <a:ext cx="3429000" cy="1719072"/>
          </a:xfrm>
        </p:spPr>
        <p:txBody>
          <a:bodyPr anchor="b">
            <a:normAutofit fontScale="90000"/>
          </a:bodyPr>
          <a:lstStyle/>
          <a:p>
            <a:r>
              <a:rPr lang="en-GB" sz="4600" b="1" dirty="0"/>
              <a:t>Intended methodology 3</a:t>
            </a:r>
          </a:p>
        </p:txBody>
      </p:sp>
      <p:sp>
        <p:nvSpPr>
          <p:cNvPr id="5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 screen&#10;&#10;Description automatically generated with low confidence">
            <a:extLst>
              <a:ext uri="{FF2B5EF4-FFF2-40B4-BE49-F238E27FC236}">
                <a16:creationId xmlns:a16="http://schemas.microsoft.com/office/drawing/2014/main" id="{EF2F4C44-81A3-1502-21E1-B0A231CE4CC9}"/>
              </a:ext>
            </a:extLst>
          </p:cNvPr>
          <p:cNvPicPr>
            <a:picLocks noChangeAspect="1"/>
          </p:cNvPicPr>
          <p:nvPr/>
        </p:nvPicPr>
        <p:blipFill rotWithShape="1">
          <a:blip r:embed="rId3"/>
          <a:srcRect l="31913" t="12245" r="31046" b="17415"/>
          <a:stretch/>
        </p:blipFill>
        <p:spPr>
          <a:xfrm>
            <a:off x="5495233" y="640080"/>
            <a:ext cx="5221845" cy="5577840"/>
          </a:xfrm>
          <a:prstGeom prst="rect">
            <a:avLst/>
          </a:prstGeom>
        </p:spPr>
      </p:pic>
      <p:graphicFrame>
        <p:nvGraphicFramePr>
          <p:cNvPr id="42" name="Content Placeholder 2">
            <a:extLst>
              <a:ext uri="{FF2B5EF4-FFF2-40B4-BE49-F238E27FC236}">
                <a16:creationId xmlns:a16="http://schemas.microsoft.com/office/drawing/2014/main" id="{EE586CFA-E311-8113-9DDA-4D67656EABCD}"/>
              </a:ext>
            </a:extLst>
          </p:cNvPr>
          <p:cNvGraphicFramePr>
            <a:graphicFrameLocks noGrp="1"/>
          </p:cNvGraphicFramePr>
          <p:nvPr>
            <p:ph idx="1"/>
            <p:extLst>
              <p:ext uri="{D42A27DB-BD31-4B8C-83A1-F6EECF244321}">
                <p14:modId xmlns:p14="http://schemas.microsoft.com/office/powerpoint/2010/main" val="3814827025"/>
              </p:ext>
            </p:extLst>
          </p:nvPr>
        </p:nvGraphicFramePr>
        <p:xfrm>
          <a:off x="474656" y="2902940"/>
          <a:ext cx="3741559" cy="3644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670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FDC6F7-6CCA-509F-1DC6-EC1AA207FCFB}"/>
              </a:ext>
            </a:extLst>
          </p:cNvPr>
          <p:cNvSpPr>
            <a:spLocks noGrp="1"/>
          </p:cNvSpPr>
          <p:nvPr>
            <p:ph type="title"/>
          </p:nvPr>
        </p:nvSpPr>
        <p:spPr>
          <a:xfrm>
            <a:off x="1383564" y="348865"/>
            <a:ext cx="9718111" cy="1576446"/>
          </a:xfrm>
        </p:spPr>
        <p:txBody>
          <a:bodyPr anchor="ctr">
            <a:normAutofit/>
          </a:bodyPr>
          <a:lstStyle/>
          <a:p>
            <a:r>
              <a:rPr lang="en-GB" sz="4000" b="1">
                <a:solidFill>
                  <a:srgbClr val="FFFFFF"/>
                </a:solidFill>
              </a:rPr>
              <a:t>Expected outcomes</a:t>
            </a:r>
          </a:p>
        </p:txBody>
      </p:sp>
      <p:graphicFrame>
        <p:nvGraphicFramePr>
          <p:cNvPr id="5" name="Content Placeholder 2">
            <a:extLst>
              <a:ext uri="{FF2B5EF4-FFF2-40B4-BE49-F238E27FC236}">
                <a16:creationId xmlns:a16="http://schemas.microsoft.com/office/drawing/2014/main" id="{FAE95674-2357-0887-E978-EBA7D50A3BDF}"/>
              </a:ext>
            </a:extLst>
          </p:cNvPr>
          <p:cNvGraphicFramePr>
            <a:graphicFrameLocks noGrp="1"/>
          </p:cNvGraphicFramePr>
          <p:nvPr>
            <p:ph idx="1"/>
            <p:extLst>
              <p:ext uri="{D42A27DB-BD31-4B8C-83A1-F6EECF244321}">
                <p14:modId xmlns:p14="http://schemas.microsoft.com/office/powerpoint/2010/main" val="1913731495"/>
              </p:ext>
            </p:extLst>
          </p:nvPr>
        </p:nvGraphicFramePr>
        <p:xfrm>
          <a:off x="428625" y="2518294"/>
          <a:ext cx="11363325" cy="3990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932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BC0772-C20B-A612-37C3-8C900990853D}"/>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F316D-20ED-5B5C-DBB4-B6DEEF8D6C4C}"/>
              </a:ext>
            </a:extLst>
          </p:cNvPr>
          <p:cNvSpPr>
            <a:spLocks noGrp="1"/>
          </p:cNvSpPr>
          <p:nvPr>
            <p:ph type="title"/>
          </p:nvPr>
        </p:nvSpPr>
        <p:spPr>
          <a:xfrm>
            <a:off x="838200" y="365125"/>
            <a:ext cx="10515600" cy="1325563"/>
          </a:xfrm>
        </p:spPr>
        <p:txBody>
          <a:bodyPr>
            <a:normAutofit/>
          </a:bodyPr>
          <a:lstStyle/>
          <a:p>
            <a:r>
              <a:rPr lang="en-GB" b="0" i="0" u="none" strike="noStrike" baseline="0" dirty="0">
                <a:latin typeface="Calibri" panose="020F0502020204030204" pitchFamily="34" charset="0"/>
              </a:rPr>
              <a:t>Benefits of the research beyond academia:</a:t>
            </a:r>
            <a:endParaRPr lang="en-GB" dirty="0"/>
          </a:p>
        </p:txBody>
      </p:sp>
      <p:graphicFrame>
        <p:nvGraphicFramePr>
          <p:cNvPr id="5" name="Content Placeholder 2">
            <a:extLst>
              <a:ext uri="{FF2B5EF4-FFF2-40B4-BE49-F238E27FC236}">
                <a16:creationId xmlns:a16="http://schemas.microsoft.com/office/drawing/2014/main" id="{71C23156-8243-2716-5FD1-F95CA10442F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078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EB4F-6196-C43B-C020-7A619FD620FB}"/>
              </a:ext>
            </a:extLst>
          </p:cNvPr>
          <p:cNvSpPr>
            <a:spLocks noGrp="1"/>
          </p:cNvSpPr>
          <p:nvPr>
            <p:ph type="title"/>
          </p:nvPr>
        </p:nvSpPr>
        <p:spPr>
          <a:xfrm>
            <a:off x="481013" y="3752849"/>
            <a:ext cx="3290887" cy="2452687"/>
          </a:xfrm>
        </p:spPr>
        <p:txBody>
          <a:bodyPr anchor="ctr">
            <a:normAutofit/>
          </a:bodyPr>
          <a:lstStyle/>
          <a:p>
            <a:r>
              <a:rPr lang="en-GB" sz="3600" b="1" u="sng"/>
              <a:t>Context and problem statement</a:t>
            </a:r>
          </a:p>
        </p:txBody>
      </p:sp>
      <p:pic>
        <p:nvPicPr>
          <p:cNvPr id="6" name="Picture 5" descr="A street light on a wet sidewalk&#10;&#10;Description automatically generated with medium confidence">
            <a:extLst>
              <a:ext uri="{FF2B5EF4-FFF2-40B4-BE49-F238E27FC236}">
                <a16:creationId xmlns:a16="http://schemas.microsoft.com/office/drawing/2014/main" id="{EFFE2E0A-063D-04ED-92CE-7608E761135C}"/>
              </a:ext>
            </a:extLst>
          </p:cNvPr>
          <p:cNvPicPr>
            <a:picLocks noChangeAspect="1"/>
          </p:cNvPicPr>
          <p:nvPr/>
        </p:nvPicPr>
        <p:blipFill rotWithShape="1">
          <a:blip r:embed="rId3">
            <a:extLst>
              <a:ext uri="{28A0092B-C50C-407E-A947-70E740481C1C}">
                <a14:useLocalDpi xmlns:a14="http://schemas.microsoft.com/office/drawing/2010/main" val="0"/>
              </a:ext>
            </a:extLst>
          </a:blip>
          <a:srcRect t="11421" b="3447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B9FD27A-8D3E-3FAD-E490-62E7385A438F}"/>
              </a:ext>
            </a:extLst>
          </p:cNvPr>
          <p:cNvSpPr>
            <a:spLocks noGrp="1"/>
          </p:cNvSpPr>
          <p:nvPr>
            <p:ph idx="1"/>
          </p:nvPr>
        </p:nvSpPr>
        <p:spPr>
          <a:xfrm>
            <a:off x="3463569" y="4235450"/>
            <a:ext cx="8247418" cy="2452687"/>
          </a:xfrm>
        </p:spPr>
        <p:txBody>
          <a:bodyPr anchor="ctr">
            <a:noAutofit/>
          </a:bodyPr>
          <a:lstStyle/>
          <a:p>
            <a:pPr marL="0" indent="0">
              <a:buNone/>
            </a:pPr>
            <a:r>
              <a:rPr lang="en-GB" sz="2500" b="1" kern="1200" dirty="0">
                <a:latin typeface="Calibri" panose="020F0502020204030204" pitchFamily="34" charset="0"/>
                <a:ea typeface="+mj-ea"/>
                <a:cs typeface="+mj-cs"/>
              </a:rPr>
              <a:t>Urban waterfronts are integral to the network of blue green spaces in  towns and cities.</a:t>
            </a:r>
            <a:r>
              <a:rPr lang="en-GB" sz="2500" b="1" dirty="0">
                <a:latin typeface="Calibri" panose="020F0502020204030204" pitchFamily="34" charset="0"/>
                <a:ea typeface="+mj-ea"/>
                <a:cs typeface="+mj-cs"/>
              </a:rPr>
              <a:t> </a:t>
            </a:r>
            <a:r>
              <a:rPr lang="en-GB" sz="2500" b="1" kern="1200" dirty="0">
                <a:latin typeface="Calibri" panose="020F0502020204030204" pitchFamily="34" charset="0"/>
                <a:ea typeface="+mj-ea"/>
                <a:cs typeface="+mj-cs"/>
              </a:rPr>
              <a:t>They encompass a range of uses, bringing social, environmental, health and economic benefits.</a:t>
            </a:r>
            <a:br>
              <a:rPr lang="en-GB" sz="2500" b="1" kern="1200" dirty="0">
                <a:latin typeface="Calibri" panose="020F0502020204030204" pitchFamily="34" charset="0"/>
                <a:ea typeface="+mj-ea"/>
                <a:cs typeface="+mj-cs"/>
              </a:rPr>
            </a:br>
            <a:r>
              <a:rPr lang="en-GB" sz="2500" b="1" kern="1200" dirty="0">
                <a:latin typeface="Calibri" panose="020F0502020204030204" pitchFamily="34" charset="0"/>
                <a:ea typeface="+mj-ea"/>
                <a:cs typeface="+mj-cs"/>
              </a:rPr>
              <a:t> </a:t>
            </a:r>
            <a:br>
              <a:rPr lang="en-GB" sz="2500" b="1" kern="1200" dirty="0">
                <a:latin typeface="Calibri" panose="020F0502020204030204" pitchFamily="34" charset="0"/>
                <a:ea typeface="+mj-ea"/>
                <a:cs typeface="+mj-cs"/>
              </a:rPr>
            </a:br>
            <a:r>
              <a:rPr lang="en-GB" sz="2500" b="1" kern="1200" dirty="0">
                <a:latin typeface="Calibri" panose="020F0502020204030204" pitchFamily="34" charset="0"/>
                <a:ea typeface="+mj-ea"/>
                <a:cs typeface="+mj-cs"/>
              </a:rPr>
              <a:t>The impacts  of climate change pose an increased risk from coastal  flooding, threatening these mixed-use spaces.</a:t>
            </a:r>
            <a:br>
              <a:rPr lang="en-GB" sz="2500" b="1" kern="1200" dirty="0">
                <a:latin typeface="Calibri" panose="020F0502020204030204" pitchFamily="34" charset="0"/>
                <a:ea typeface="+mj-ea"/>
                <a:cs typeface="+mj-cs"/>
              </a:rPr>
            </a:br>
            <a:br>
              <a:rPr lang="en-GB" sz="2500" b="1" kern="1200" dirty="0">
                <a:latin typeface="Calibri" panose="020F0502020204030204" pitchFamily="34" charset="0"/>
                <a:ea typeface="+mj-ea"/>
                <a:cs typeface="+mj-cs"/>
              </a:rPr>
            </a:br>
            <a:endParaRPr lang="en-GB" sz="2500" b="1" dirty="0"/>
          </a:p>
        </p:txBody>
      </p:sp>
    </p:spTree>
    <p:extLst>
      <p:ext uri="{BB962C8B-B14F-4D97-AF65-F5344CB8AC3E}">
        <p14:creationId xmlns:p14="http://schemas.microsoft.com/office/powerpoint/2010/main" val="76824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80AB-0DFE-DBD5-D226-884F28363ED2}"/>
              </a:ext>
            </a:extLst>
          </p:cNvPr>
          <p:cNvSpPr>
            <a:spLocks noGrp="1"/>
          </p:cNvSpPr>
          <p:nvPr>
            <p:ph type="title"/>
          </p:nvPr>
        </p:nvSpPr>
        <p:spPr/>
        <p:txBody>
          <a:bodyPr/>
          <a:lstStyle/>
          <a:p>
            <a:pPr algn="ctr"/>
            <a:r>
              <a:rPr lang="en-GB" b="1" dirty="0"/>
              <a:t>Main aim of my research</a:t>
            </a:r>
          </a:p>
        </p:txBody>
      </p:sp>
      <p:sp>
        <p:nvSpPr>
          <p:cNvPr id="3" name="Content Placeholder 2">
            <a:extLst>
              <a:ext uri="{FF2B5EF4-FFF2-40B4-BE49-F238E27FC236}">
                <a16:creationId xmlns:a16="http://schemas.microsoft.com/office/drawing/2014/main" id="{FA0EED97-5C09-1813-1436-32708656A641}"/>
              </a:ext>
            </a:extLst>
          </p:cNvPr>
          <p:cNvSpPr>
            <a:spLocks noGrp="1"/>
          </p:cNvSpPr>
          <p:nvPr>
            <p:ph idx="1"/>
          </p:nvPr>
        </p:nvSpPr>
        <p:spPr>
          <a:xfrm>
            <a:off x="838200" y="1602852"/>
            <a:ext cx="10515600" cy="4351338"/>
          </a:xfrm>
        </p:spPr>
        <p:txBody>
          <a:bodyPr/>
          <a:lstStyle/>
          <a:p>
            <a:pPr marL="0" indent="0">
              <a:buNone/>
            </a:pPr>
            <a:r>
              <a:rPr lang="en-GB" sz="2800" kern="1200" dirty="0">
                <a:latin typeface="Calibri" panose="020F0502020204030204" pitchFamily="34" charset="0"/>
                <a:ea typeface="+mj-ea"/>
                <a:cs typeface="+mj-cs"/>
              </a:rPr>
              <a:t>My research investigates how placemaking and </a:t>
            </a:r>
            <a:r>
              <a:rPr lang="en-GB" sz="2800" dirty="0">
                <a:latin typeface="Calibri" panose="020F0502020204030204" pitchFamily="34" charset="0"/>
                <a:ea typeface="+mj-ea"/>
                <a:cs typeface="+mj-cs"/>
              </a:rPr>
              <a:t>NBS</a:t>
            </a:r>
            <a:r>
              <a:rPr lang="en-GB" sz="2800" kern="1200" dirty="0">
                <a:latin typeface="Calibri" panose="020F0502020204030204" pitchFamily="34" charset="0"/>
                <a:ea typeface="+mj-ea"/>
                <a:cs typeface="+mj-cs"/>
              </a:rPr>
              <a:t> can combine to develop flood resilience on waterfronts while contributing to quality of life, wellbeing and protection against extreme climate change.</a:t>
            </a:r>
            <a:endParaRPr lang="en-GB" dirty="0"/>
          </a:p>
        </p:txBody>
      </p:sp>
      <p:pic>
        <p:nvPicPr>
          <p:cNvPr id="10" name="Picture 9">
            <a:extLst>
              <a:ext uri="{FF2B5EF4-FFF2-40B4-BE49-F238E27FC236}">
                <a16:creationId xmlns:a16="http://schemas.microsoft.com/office/drawing/2014/main" id="{3B178816-52C8-DA20-05FA-8DF2CC626F72}"/>
              </a:ext>
            </a:extLst>
          </p:cNvPr>
          <p:cNvPicPr>
            <a:picLocks noChangeAspect="1"/>
          </p:cNvPicPr>
          <p:nvPr/>
        </p:nvPicPr>
        <p:blipFill>
          <a:blip r:embed="rId3"/>
          <a:stretch>
            <a:fillRect/>
          </a:stretch>
        </p:blipFill>
        <p:spPr>
          <a:xfrm>
            <a:off x="1090464" y="3247573"/>
            <a:ext cx="4462588" cy="2706617"/>
          </a:xfrm>
          <a:prstGeom prst="rect">
            <a:avLst/>
          </a:prstGeom>
        </p:spPr>
      </p:pic>
      <p:pic>
        <p:nvPicPr>
          <p:cNvPr id="4" name="Picture 3">
            <a:extLst>
              <a:ext uri="{FF2B5EF4-FFF2-40B4-BE49-F238E27FC236}">
                <a16:creationId xmlns:a16="http://schemas.microsoft.com/office/drawing/2014/main" id="{3B7E7ED5-D944-CBB5-AACB-B4A2FFB6B5FB}"/>
              </a:ext>
            </a:extLst>
          </p:cNvPr>
          <p:cNvPicPr>
            <a:picLocks noChangeAspect="1"/>
          </p:cNvPicPr>
          <p:nvPr/>
        </p:nvPicPr>
        <p:blipFill rotWithShape="1">
          <a:blip r:embed="rId4"/>
          <a:srcRect l="27340" t="32800" r="25160" b="26891"/>
          <a:stretch/>
        </p:blipFill>
        <p:spPr>
          <a:xfrm>
            <a:off x="5805316" y="3323880"/>
            <a:ext cx="5590441" cy="2668517"/>
          </a:xfrm>
          <a:prstGeom prst="rect">
            <a:avLst/>
          </a:prstGeom>
        </p:spPr>
      </p:pic>
      <p:sp>
        <p:nvSpPr>
          <p:cNvPr id="6" name="TextBox 5">
            <a:extLst>
              <a:ext uri="{FF2B5EF4-FFF2-40B4-BE49-F238E27FC236}">
                <a16:creationId xmlns:a16="http://schemas.microsoft.com/office/drawing/2014/main" id="{38B30B16-822E-BE8E-AF09-01612678169A}"/>
              </a:ext>
            </a:extLst>
          </p:cNvPr>
          <p:cNvSpPr txBox="1"/>
          <p:nvPr/>
        </p:nvSpPr>
        <p:spPr>
          <a:xfrm>
            <a:off x="2386187" y="6030604"/>
            <a:ext cx="6096000" cy="369332"/>
          </a:xfrm>
          <a:prstGeom prst="rect">
            <a:avLst/>
          </a:prstGeom>
          <a:noFill/>
        </p:spPr>
        <p:txBody>
          <a:bodyPr wrap="square">
            <a:spAutoFit/>
          </a:bodyPr>
          <a:lstStyle/>
          <a:p>
            <a:pPr defTabSz="877824">
              <a:spcAft>
                <a:spcPts val="600"/>
              </a:spcAft>
            </a:pPr>
            <a:r>
              <a:rPr lang="en-GB" sz="1800" b="1" kern="1200" dirty="0">
                <a:latin typeface="+mn-lt"/>
                <a:ea typeface="+mn-ea"/>
                <a:cs typeface="+mn-cs"/>
              </a:rPr>
              <a:t>Broughty Ferry</a:t>
            </a:r>
            <a:endParaRPr lang="en-GB" b="1" dirty="0"/>
          </a:p>
        </p:txBody>
      </p:sp>
      <p:sp>
        <p:nvSpPr>
          <p:cNvPr id="8" name="TextBox 7">
            <a:extLst>
              <a:ext uri="{FF2B5EF4-FFF2-40B4-BE49-F238E27FC236}">
                <a16:creationId xmlns:a16="http://schemas.microsoft.com/office/drawing/2014/main" id="{818FB975-BC55-F658-B6B0-ADE9690EC9D2}"/>
              </a:ext>
            </a:extLst>
          </p:cNvPr>
          <p:cNvSpPr txBox="1"/>
          <p:nvPr/>
        </p:nvSpPr>
        <p:spPr>
          <a:xfrm>
            <a:off x="7715580" y="6107018"/>
            <a:ext cx="7360354" cy="369332"/>
          </a:xfrm>
          <a:prstGeom prst="rect">
            <a:avLst/>
          </a:prstGeom>
          <a:noFill/>
        </p:spPr>
        <p:txBody>
          <a:bodyPr wrap="square">
            <a:spAutoFit/>
          </a:bodyPr>
          <a:lstStyle/>
          <a:p>
            <a:pPr defTabSz="877824">
              <a:spcAft>
                <a:spcPts val="600"/>
              </a:spcAft>
            </a:pPr>
            <a:r>
              <a:rPr lang="en-GB" sz="1800" b="1" kern="1200" dirty="0">
                <a:latin typeface="+mn-lt"/>
                <a:ea typeface="+mn-ea"/>
                <a:cs typeface="+mn-cs"/>
              </a:rPr>
              <a:t>Dundee waterfront </a:t>
            </a:r>
            <a:endParaRPr lang="en-GB" b="1" dirty="0"/>
          </a:p>
        </p:txBody>
      </p:sp>
    </p:spTree>
    <p:extLst>
      <p:ext uri="{BB962C8B-B14F-4D97-AF65-F5344CB8AC3E}">
        <p14:creationId xmlns:p14="http://schemas.microsoft.com/office/powerpoint/2010/main" val="218839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E574CF5-7196-E3C9-C105-9718E19EE6E4}"/>
              </a:ext>
            </a:extLst>
          </p:cNvPr>
          <p:cNvSpPr/>
          <p:nvPr/>
        </p:nvSpPr>
        <p:spPr>
          <a:xfrm>
            <a:off x="4419599" y="2132046"/>
            <a:ext cx="3150441" cy="2839615"/>
          </a:xfrm>
          <a:prstGeom prst="ellipse">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p>
        </p:txBody>
      </p:sp>
      <p:sp>
        <p:nvSpPr>
          <p:cNvPr id="5" name="Oval 4">
            <a:extLst>
              <a:ext uri="{FF2B5EF4-FFF2-40B4-BE49-F238E27FC236}">
                <a16:creationId xmlns:a16="http://schemas.microsoft.com/office/drawing/2014/main" id="{CB3F124A-92CD-8A3F-685E-9FB9227B7FDA}"/>
              </a:ext>
            </a:extLst>
          </p:cNvPr>
          <p:cNvSpPr/>
          <p:nvPr/>
        </p:nvSpPr>
        <p:spPr>
          <a:xfrm>
            <a:off x="868520" y="2881215"/>
            <a:ext cx="1401147" cy="128762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dirty="0"/>
          </a:p>
        </p:txBody>
      </p:sp>
      <p:sp>
        <p:nvSpPr>
          <p:cNvPr id="6" name="Oval 5">
            <a:extLst>
              <a:ext uri="{FF2B5EF4-FFF2-40B4-BE49-F238E27FC236}">
                <a16:creationId xmlns:a16="http://schemas.microsoft.com/office/drawing/2014/main" id="{0B4F4616-96B4-B8CA-D08F-F96BE6B98483}"/>
              </a:ext>
            </a:extLst>
          </p:cNvPr>
          <p:cNvSpPr/>
          <p:nvPr/>
        </p:nvSpPr>
        <p:spPr>
          <a:xfrm>
            <a:off x="5355672" y="5592815"/>
            <a:ext cx="1278294" cy="122542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dirty="0"/>
          </a:p>
        </p:txBody>
      </p:sp>
      <p:sp>
        <p:nvSpPr>
          <p:cNvPr id="7" name="Oval 6">
            <a:extLst>
              <a:ext uri="{FF2B5EF4-FFF2-40B4-BE49-F238E27FC236}">
                <a16:creationId xmlns:a16="http://schemas.microsoft.com/office/drawing/2014/main" id="{45F8D12B-5D81-E6D8-D160-AC49A3D78296}"/>
              </a:ext>
            </a:extLst>
          </p:cNvPr>
          <p:cNvSpPr/>
          <p:nvPr/>
        </p:nvSpPr>
        <p:spPr>
          <a:xfrm>
            <a:off x="9729496" y="2916982"/>
            <a:ext cx="1399593" cy="125185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p>
        </p:txBody>
      </p:sp>
      <p:sp>
        <p:nvSpPr>
          <p:cNvPr id="8" name="Oval 7">
            <a:extLst>
              <a:ext uri="{FF2B5EF4-FFF2-40B4-BE49-F238E27FC236}">
                <a16:creationId xmlns:a16="http://schemas.microsoft.com/office/drawing/2014/main" id="{79C07D81-387F-79F5-3CD8-1C4A2D3BB00D}"/>
              </a:ext>
            </a:extLst>
          </p:cNvPr>
          <p:cNvSpPr/>
          <p:nvPr/>
        </p:nvSpPr>
        <p:spPr>
          <a:xfrm>
            <a:off x="5230488" y="37323"/>
            <a:ext cx="1528665" cy="139648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p>
        </p:txBody>
      </p:sp>
      <p:cxnSp>
        <p:nvCxnSpPr>
          <p:cNvPr id="27" name="Straight Connector 26">
            <a:extLst>
              <a:ext uri="{FF2B5EF4-FFF2-40B4-BE49-F238E27FC236}">
                <a16:creationId xmlns:a16="http://schemas.microsoft.com/office/drawing/2014/main" id="{512A4891-81D9-294E-4FA3-7FCA36310314}"/>
              </a:ext>
            </a:extLst>
          </p:cNvPr>
          <p:cNvCxnSpPr>
            <a:cxnSpLocks/>
            <a:stCxn id="5" idx="0"/>
            <a:endCxn id="8" idx="2"/>
          </p:cNvCxnSpPr>
          <p:nvPr/>
        </p:nvCxnSpPr>
        <p:spPr>
          <a:xfrm flipV="1">
            <a:off x="1569094" y="735564"/>
            <a:ext cx="3661394" cy="2145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8E402A-7BD2-DCDD-DC3F-37D4D773A865}"/>
              </a:ext>
            </a:extLst>
          </p:cNvPr>
          <p:cNvCxnSpPr>
            <a:cxnSpLocks/>
            <a:stCxn id="8" idx="6"/>
            <a:endCxn id="7" idx="0"/>
          </p:cNvCxnSpPr>
          <p:nvPr/>
        </p:nvCxnSpPr>
        <p:spPr>
          <a:xfrm>
            <a:off x="6759153" y="735564"/>
            <a:ext cx="3670140" cy="218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4E53C1-E93B-6DED-B760-724BB705105F}"/>
              </a:ext>
            </a:extLst>
          </p:cNvPr>
          <p:cNvCxnSpPr>
            <a:cxnSpLocks/>
            <a:stCxn id="7" idx="4"/>
            <a:endCxn id="6" idx="6"/>
          </p:cNvCxnSpPr>
          <p:nvPr/>
        </p:nvCxnSpPr>
        <p:spPr>
          <a:xfrm flipH="1">
            <a:off x="6633966" y="4168839"/>
            <a:ext cx="3795327" cy="2036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018D91-8B13-3E73-995D-4B22FD52AB66}"/>
              </a:ext>
            </a:extLst>
          </p:cNvPr>
          <p:cNvCxnSpPr>
            <a:cxnSpLocks/>
            <a:stCxn id="5" idx="4"/>
            <a:endCxn id="6" idx="2"/>
          </p:cNvCxnSpPr>
          <p:nvPr/>
        </p:nvCxnSpPr>
        <p:spPr>
          <a:xfrm>
            <a:off x="1569094" y="4168839"/>
            <a:ext cx="3786578" cy="2036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64F355-23B5-9619-9B75-18E380F6E77B}"/>
              </a:ext>
            </a:extLst>
          </p:cNvPr>
          <p:cNvCxnSpPr>
            <a:cxnSpLocks/>
            <a:stCxn id="8" idx="4"/>
            <a:endCxn id="4" idx="0"/>
          </p:cNvCxnSpPr>
          <p:nvPr/>
        </p:nvCxnSpPr>
        <p:spPr>
          <a:xfrm flipH="1">
            <a:off x="5994820" y="1433805"/>
            <a:ext cx="1" cy="6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DC8FA9-0746-FAD6-54C9-95F3F4C3C034}"/>
              </a:ext>
            </a:extLst>
          </p:cNvPr>
          <p:cNvCxnSpPr>
            <a:cxnSpLocks/>
            <a:stCxn id="4" idx="6"/>
            <a:endCxn id="7" idx="2"/>
          </p:cNvCxnSpPr>
          <p:nvPr/>
        </p:nvCxnSpPr>
        <p:spPr>
          <a:xfrm flipV="1">
            <a:off x="7570040" y="3542911"/>
            <a:ext cx="2159456" cy="8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EABAB50-043F-D771-B36C-7B2B89648780}"/>
              </a:ext>
            </a:extLst>
          </p:cNvPr>
          <p:cNvCxnSpPr>
            <a:cxnSpLocks/>
            <a:stCxn id="5" idx="6"/>
            <a:endCxn id="4" idx="2"/>
          </p:cNvCxnSpPr>
          <p:nvPr/>
        </p:nvCxnSpPr>
        <p:spPr>
          <a:xfrm>
            <a:off x="2269667" y="3525027"/>
            <a:ext cx="2149932" cy="2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CFEEE63-1FDE-6AC5-C1CF-FD420F860B4D}"/>
              </a:ext>
            </a:extLst>
          </p:cNvPr>
          <p:cNvCxnSpPr>
            <a:cxnSpLocks/>
            <a:stCxn id="4" idx="4"/>
            <a:endCxn id="6" idx="0"/>
          </p:cNvCxnSpPr>
          <p:nvPr/>
        </p:nvCxnSpPr>
        <p:spPr>
          <a:xfrm flipH="1">
            <a:off x="5994819" y="4971661"/>
            <a:ext cx="1" cy="621154"/>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EBE15CF-60E1-9B01-C272-CBD414D6271E}"/>
              </a:ext>
            </a:extLst>
          </p:cNvPr>
          <p:cNvSpPr txBox="1"/>
          <p:nvPr/>
        </p:nvSpPr>
        <p:spPr>
          <a:xfrm>
            <a:off x="4978134" y="2564471"/>
            <a:ext cx="2383574" cy="2139047"/>
          </a:xfrm>
          <a:prstGeom prst="rect">
            <a:avLst/>
          </a:prstGeom>
          <a:noFill/>
        </p:spPr>
        <p:txBody>
          <a:bodyPr wrap="square" rtlCol="0">
            <a:spAutoFit/>
          </a:bodyPr>
          <a:lstStyle/>
          <a:p>
            <a:pPr marL="0" indent="0">
              <a:buNone/>
            </a:pPr>
            <a:r>
              <a:rPr lang="en-GB" sz="1900" dirty="0"/>
              <a:t>To investigate how placemaking and NBS can combine to mitigate flood risk and deliver liveable waterfronts  </a:t>
            </a:r>
          </a:p>
          <a:p>
            <a:endParaRPr lang="en-GB" sz="1900" dirty="0"/>
          </a:p>
        </p:txBody>
      </p:sp>
      <p:sp>
        <p:nvSpPr>
          <p:cNvPr id="73" name="TextBox 72">
            <a:extLst>
              <a:ext uri="{FF2B5EF4-FFF2-40B4-BE49-F238E27FC236}">
                <a16:creationId xmlns:a16="http://schemas.microsoft.com/office/drawing/2014/main" id="{78C6630C-CC41-9A8C-39F2-39E7575765B3}"/>
              </a:ext>
            </a:extLst>
          </p:cNvPr>
          <p:cNvSpPr txBox="1"/>
          <p:nvPr/>
        </p:nvSpPr>
        <p:spPr>
          <a:xfrm>
            <a:off x="5301829" y="528517"/>
            <a:ext cx="1457324" cy="384721"/>
          </a:xfrm>
          <a:prstGeom prst="rect">
            <a:avLst/>
          </a:prstGeom>
          <a:noFill/>
        </p:spPr>
        <p:txBody>
          <a:bodyPr wrap="square" rtlCol="0">
            <a:spAutoFit/>
          </a:bodyPr>
          <a:lstStyle/>
          <a:p>
            <a:pPr algn="ctr"/>
            <a:r>
              <a:rPr lang="en-GB" sz="1900" dirty="0"/>
              <a:t>Placemaking</a:t>
            </a:r>
          </a:p>
        </p:txBody>
      </p:sp>
      <p:sp>
        <p:nvSpPr>
          <p:cNvPr id="92" name="TextBox 91">
            <a:extLst>
              <a:ext uri="{FF2B5EF4-FFF2-40B4-BE49-F238E27FC236}">
                <a16:creationId xmlns:a16="http://schemas.microsoft.com/office/drawing/2014/main" id="{3EA12DFB-1CC9-2D33-34BD-B14535F0211B}"/>
              </a:ext>
            </a:extLst>
          </p:cNvPr>
          <p:cNvSpPr txBox="1"/>
          <p:nvPr/>
        </p:nvSpPr>
        <p:spPr>
          <a:xfrm>
            <a:off x="7559347" y="2332415"/>
            <a:ext cx="1977603" cy="969496"/>
          </a:xfrm>
          <a:prstGeom prst="rect">
            <a:avLst/>
          </a:prstGeom>
          <a:noFill/>
        </p:spPr>
        <p:txBody>
          <a:bodyPr wrap="square" rtlCol="0">
            <a:spAutoFit/>
          </a:bodyPr>
          <a:lstStyle/>
          <a:p>
            <a:r>
              <a:rPr lang="en-GB" sz="1900" dirty="0"/>
              <a:t>Place-based solutions for flood mitigation</a:t>
            </a:r>
          </a:p>
        </p:txBody>
      </p:sp>
      <p:sp>
        <p:nvSpPr>
          <p:cNvPr id="95" name="TextBox 94">
            <a:extLst>
              <a:ext uri="{FF2B5EF4-FFF2-40B4-BE49-F238E27FC236}">
                <a16:creationId xmlns:a16="http://schemas.microsoft.com/office/drawing/2014/main" id="{08555C65-D3F3-FBAC-35D4-C5F99A5CF65A}"/>
              </a:ext>
            </a:extLst>
          </p:cNvPr>
          <p:cNvSpPr txBox="1"/>
          <p:nvPr/>
        </p:nvSpPr>
        <p:spPr>
          <a:xfrm>
            <a:off x="7505604" y="3954827"/>
            <a:ext cx="4386944" cy="677108"/>
          </a:xfrm>
          <a:prstGeom prst="rect">
            <a:avLst/>
          </a:prstGeom>
          <a:noFill/>
        </p:spPr>
        <p:txBody>
          <a:bodyPr wrap="square">
            <a:spAutoFit/>
          </a:bodyPr>
          <a:lstStyle/>
          <a:p>
            <a:r>
              <a:rPr lang="en-GB" sz="1900" dirty="0"/>
              <a:t>NBS for flood </a:t>
            </a:r>
          </a:p>
          <a:p>
            <a:r>
              <a:rPr lang="en-GB" sz="1900" dirty="0"/>
              <a:t>mitigation</a:t>
            </a:r>
          </a:p>
        </p:txBody>
      </p:sp>
      <p:sp>
        <p:nvSpPr>
          <p:cNvPr id="97" name="TextBox 96">
            <a:extLst>
              <a:ext uri="{FF2B5EF4-FFF2-40B4-BE49-F238E27FC236}">
                <a16:creationId xmlns:a16="http://schemas.microsoft.com/office/drawing/2014/main" id="{08B27187-D37C-2D23-85FD-244621E5CB25}"/>
              </a:ext>
            </a:extLst>
          </p:cNvPr>
          <p:cNvSpPr txBox="1"/>
          <p:nvPr/>
        </p:nvSpPr>
        <p:spPr>
          <a:xfrm>
            <a:off x="2396135" y="3769320"/>
            <a:ext cx="2062844" cy="969496"/>
          </a:xfrm>
          <a:prstGeom prst="rect">
            <a:avLst/>
          </a:prstGeom>
          <a:noFill/>
        </p:spPr>
        <p:txBody>
          <a:bodyPr wrap="square">
            <a:spAutoFit/>
          </a:bodyPr>
          <a:lstStyle/>
          <a:p>
            <a:r>
              <a:rPr lang="en-GB" sz="1900" dirty="0"/>
              <a:t>Role of flood risk policy in coastal management</a:t>
            </a:r>
          </a:p>
        </p:txBody>
      </p:sp>
      <p:sp>
        <p:nvSpPr>
          <p:cNvPr id="105" name="TextBox 104">
            <a:extLst>
              <a:ext uri="{FF2B5EF4-FFF2-40B4-BE49-F238E27FC236}">
                <a16:creationId xmlns:a16="http://schemas.microsoft.com/office/drawing/2014/main" id="{24EFBCD9-6C9E-9420-9714-3BDE296F7AF6}"/>
              </a:ext>
            </a:extLst>
          </p:cNvPr>
          <p:cNvSpPr txBox="1"/>
          <p:nvPr/>
        </p:nvSpPr>
        <p:spPr>
          <a:xfrm>
            <a:off x="2331810" y="2332415"/>
            <a:ext cx="2417629" cy="969496"/>
          </a:xfrm>
          <a:prstGeom prst="rect">
            <a:avLst/>
          </a:prstGeom>
          <a:noFill/>
        </p:spPr>
        <p:txBody>
          <a:bodyPr wrap="square">
            <a:spAutoFit/>
          </a:bodyPr>
          <a:lstStyle/>
          <a:p>
            <a:r>
              <a:rPr lang="en-GB" sz="1900" dirty="0"/>
              <a:t>Place-based solutions for waterfronts</a:t>
            </a:r>
          </a:p>
          <a:p>
            <a:endParaRPr lang="en-GB" sz="1900" dirty="0"/>
          </a:p>
        </p:txBody>
      </p:sp>
      <p:sp>
        <p:nvSpPr>
          <p:cNvPr id="112" name="TextBox 111">
            <a:extLst>
              <a:ext uri="{FF2B5EF4-FFF2-40B4-BE49-F238E27FC236}">
                <a16:creationId xmlns:a16="http://schemas.microsoft.com/office/drawing/2014/main" id="{C8BE7723-CD2A-6FBD-47F9-136C8FED18A8}"/>
              </a:ext>
            </a:extLst>
          </p:cNvPr>
          <p:cNvSpPr txBox="1"/>
          <p:nvPr/>
        </p:nvSpPr>
        <p:spPr>
          <a:xfrm>
            <a:off x="10173771" y="3349301"/>
            <a:ext cx="955318" cy="384721"/>
          </a:xfrm>
          <a:prstGeom prst="rect">
            <a:avLst/>
          </a:prstGeom>
          <a:noFill/>
        </p:spPr>
        <p:txBody>
          <a:bodyPr wrap="square" rtlCol="0">
            <a:spAutoFit/>
          </a:bodyPr>
          <a:lstStyle/>
          <a:p>
            <a:r>
              <a:rPr lang="en-GB" sz="1900" dirty="0"/>
              <a:t>NBS</a:t>
            </a:r>
          </a:p>
        </p:txBody>
      </p:sp>
      <p:sp>
        <p:nvSpPr>
          <p:cNvPr id="113" name="TextBox 112">
            <a:extLst>
              <a:ext uri="{FF2B5EF4-FFF2-40B4-BE49-F238E27FC236}">
                <a16:creationId xmlns:a16="http://schemas.microsoft.com/office/drawing/2014/main" id="{2A696133-DE78-43DE-7E73-17BA6B5E3C43}"/>
              </a:ext>
            </a:extLst>
          </p:cNvPr>
          <p:cNvSpPr txBox="1"/>
          <p:nvPr/>
        </p:nvSpPr>
        <p:spPr>
          <a:xfrm>
            <a:off x="5569338" y="6055402"/>
            <a:ext cx="1201165" cy="384721"/>
          </a:xfrm>
          <a:prstGeom prst="rect">
            <a:avLst/>
          </a:prstGeom>
          <a:noFill/>
        </p:spPr>
        <p:txBody>
          <a:bodyPr wrap="square" rtlCol="0">
            <a:spAutoFit/>
          </a:bodyPr>
          <a:lstStyle/>
          <a:p>
            <a:r>
              <a:rPr lang="en-GB" sz="1900" dirty="0"/>
              <a:t>Policy</a:t>
            </a:r>
          </a:p>
        </p:txBody>
      </p:sp>
      <p:sp>
        <p:nvSpPr>
          <p:cNvPr id="120" name="TextBox 119">
            <a:extLst>
              <a:ext uri="{FF2B5EF4-FFF2-40B4-BE49-F238E27FC236}">
                <a16:creationId xmlns:a16="http://schemas.microsoft.com/office/drawing/2014/main" id="{FED47AFE-F79D-BBBC-111E-BDCF756F43A2}"/>
              </a:ext>
            </a:extLst>
          </p:cNvPr>
          <p:cNvSpPr txBox="1"/>
          <p:nvPr/>
        </p:nvSpPr>
        <p:spPr>
          <a:xfrm>
            <a:off x="836286" y="3280734"/>
            <a:ext cx="1401147" cy="384721"/>
          </a:xfrm>
          <a:prstGeom prst="rect">
            <a:avLst/>
          </a:prstGeom>
          <a:noFill/>
        </p:spPr>
        <p:txBody>
          <a:bodyPr wrap="square" rtlCol="0">
            <a:spAutoFit/>
          </a:bodyPr>
          <a:lstStyle/>
          <a:p>
            <a:r>
              <a:rPr lang="en-GB" sz="1900" dirty="0"/>
              <a:t>Waterfronts</a:t>
            </a:r>
          </a:p>
        </p:txBody>
      </p:sp>
      <p:sp>
        <p:nvSpPr>
          <p:cNvPr id="121" name="TextBox 120">
            <a:extLst>
              <a:ext uri="{FF2B5EF4-FFF2-40B4-BE49-F238E27FC236}">
                <a16:creationId xmlns:a16="http://schemas.microsoft.com/office/drawing/2014/main" id="{F98E2373-E97F-B1ED-1FBD-B0EFF48DF58C}"/>
              </a:ext>
            </a:extLst>
          </p:cNvPr>
          <p:cNvSpPr txBox="1"/>
          <p:nvPr/>
        </p:nvSpPr>
        <p:spPr>
          <a:xfrm>
            <a:off x="8100139" y="868135"/>
            <a:ext cx="3028950" cy="677108"/>
          </a:xfrm>
          <a:prstGeom prst="rect">
            <a:avLst/>
          </a:prstGeom>
          <a:noFill/>
        </p:spPr>
        <p:txBody>
          <a:bodyPr wrap="square" rtlCol="0">
            <a:spAutoFit/>
          </a:bodyPr>
          <a:lstStyle/>
          <a:p>
            <a:r>
              <a:rPr lang="en-GB" sz="1900" dirty="0"/>
              <a:t>Relationship between place and NBS</a:t>
            </a:r>
          </a:p>
        </p:txBody>
      </p:sp>
      <p:sp>
        <p:nvSpPr>
          <p:cNvPr id="122" name="TextBox 121">
            <a:extLst>
              <a:ext uri="{FF2B5EF4-FFF2-40B4-BE49-F238E27FC236}">
                <a16:creationId xmlns:a16="http://schemas.microsoft.com/office/drawing/2014/main" id="{43FB98C1-5E03-0F44-8E1F-63E8456CA446}"/>
              </a:ext>
            </a:extLst>
          </p:cNvPr>
          <p:cNvSpPr txBox="1"/>
          <p:nvPr/>
        </p:nvSpPr>
        <p:spPr>
          <a:xfrm>
            <a:off x="8649767" y="5420696"/>
            <a:ext cx="3057820" cy="677108"/>
          </a:xfrm>
          <a:prstGeom prst="rect">
            <a:avLst/>
          </a:prstGeom>
          <a:noFill/>
        </p:spPr>
        <p:txBody>
          <a:bodyPr wrap="square" rtlCol="0">
            <a:spAutoFit/>
          </a:bodyPr>
          <a:lstStyle/>
          <a:p>
            <a:r>
              <a:rPr lang="en-GB" sz="1900" dirty="0"/>
              <a:t>Relationship between NBS and flood risk policy</a:t>
            </a:r>
          </a:p>
        </p:txBody>
      </p:sp>
      <p:sp>
        <p:nvSpPr>
          <p:cNvPr id="123" name="TextBox 122">
            <a:extLst>
              <a:ext uri="{FF2B5EF4-FFF2-40B4-BE49-F238E27FC236}">
                <a16:creationId xmlns:a16="http://schemas.microsoft.com/office/drawing/2014/main" id="{DDA84D36-0B14-90AD-A6FF-E0C902A82F02}"/>
              </a:ext>
            </a:extLst>
          </p:cNvPr>
          <p:cNvSpPr txBox="1"/>
          <p:nvPr/>
        </p:nvSpPr>
        <p:spPr>
          <a:xfrm>
            <a:off x="676275" y="5584371"/>
            <a:ext cx="3415979" cy="677108"/>
          </a:xfrm>
          <a:prstGeom prst="rect">
            <a:avLst/>
          </a:prstGeom>
          <a:noFill/>
        </p:spPr>
        <p:txBody>
          <a:bodyPr wrap="square" rtlCol="0">
            <a:spAutoFit/>
          </a:bodyPr>
          <a:lstStyle/>
          <a:p>
            <a:r>
              <a:rPr lang="en-GB" sz="1900" dirty="0"/>
              <a:t>Relationship between flood risk, planning policy and waterfronts</a:t>
            </a:r>
          </a:p>
        </p:txBody>
      </p:sp>
      <p:sp>
        <p:nvSpPr>
          <p:cNvPr id="124" name="TextBox 123">
            <a:extLst>
              <a:ext uri="{FF2B5EF4-FFF2-40B4-BE49-F238E27FC236}">
                <a16:creationId xmlns:a16="http://schemas.microsoft.com/office/drawing/2014/main" id="{D0E395B8-95F8-A1D6-25F6-540A2409A280}"/>
              </a:ext>
            </a:extLst>
          </p:cNvPr>
          <p:cNvSpPr txBox="1"/>
          <p:nvPr/>
        </p:nvSpPr>
        <p:spPr>
          <a:xfrm>
            <a:off x="676274" y="897849"/>
            <a:ext cx="3534481" cy="677108"/>
          </a:xfrm>
          <a:prstGeom prst="rect">
            <a:avLst/>
          </a:prstGeom>
          <a:noFill/>
        </p:spPr>
        <p:txBody>
          <a:bodyPr wrap="square" rtlCol="0">
            <a:spAutoFit/>
          </a:bodyPr>
          <a:lstStyle/>
          <a:p>
            <a:r>
              <a:rPr lang="en-GB" sz="1900" dirty="0"/>
              <a:t>Relationship between waterfronts and placemaking </a:t>
            </a:r>
          </a:p>
        </p:txBody>
      </p:sp>
      <p:sp>
        <p:nvSpPr>
          <p:cNvPr id="2" name="TextBox 1">
            <a:extLst>
              <a:ext uri="{FF2B5EF4-FFF2-40B4-BE49-F238E27FC236}">
                <a16:creationId xmlns:a16="http://schemas.microsoft.com/office/drawing/2014/main" id="{A1C25FA4-BD52-4992-C76F-2C69FAB60048}"/>
              </a:ext>
            </a:extLst>
          </p:cNvPr>
          <p:cNvSpPr txBox="1"/>
          <p:nvPr/>
        </p:nvSpPr>
        <p:spPr>
          <a:xfrm>
            <a:off x="-12780" y="-35728"/>
            <a:ext cx="4305300" cy="523220"/>
          </a:xfrm>
          <a:prstGeom prst="rect">
            <a:avLst/>
          </a:prstGeom>
          <a:noFill/>
        </p:spPr>
        <p:txBody>
          <a:bodyPr wrap="square" rtlCol="0">
            <a:spAutoFit/>
          </a:bodyPr>
          <a:lstStyle/>
          <a:p>
            <a:r>
              <a:rPr lang="en-GB" sz="2800" u="sng" dirty="0">
                <a:solidFill>
                  <a:schemeClr val="accent1">
                    <a:lumMod val="75000"/>
                  </a:schemeClr>
                </a:solidFill>
              </a:rPr>
              <a:t>Conceptual framework</a:t>
            </a:r>
          </a:p>
        </p:txBody>
      </p:sp>
    </p:spTree>
    <p:extLst>
      <p:ext uri="{BB962C8B-B14F-4D97-AF65-F5344CB8AC3E}">
        <p14:creationId xmlns:p14="http://schemas.microsoft.com/office/powerpoint/2010/main" val="221924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14B2AB-7D6B-880C-AAB3-EB6D54138DA7}"/>
              </a:ext>
            </a:extLst>
          </p:cNvPr>
          <p:cNvSpPr txBox="1"/>
          <p:nvPr/>
        </p:nvSpPr>
        <p:spPr>
          <a:xfrm>
            <a:off x="366712" y="312733"/>
            <a:ext cx="11463338" cy="6524863"/>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marL="0" indent="0">
              <a:buNone/>
            </a:pPr>
            <a:endParaRPr lang="en-GB" sz="2000" dirty="0"/>
          </a:p>
          <a:p>
            <a:pPr marL="0" indent="0" algn="ctr">
              <a:buNone/>
            </a:pPr>
            <a:r>
              <a:rPr lang="en-GB" sz="3000" b="1" dirty="0"/>
              <a:t>Main Aim:</a:t>
            </a:r>
          </a:p>
          <a:p>
            <a:pPr marL="0" indent="0">
              <a:buNone/>
            </a:pPr>
            <a:endParaRPr lang="en-GB" sz="2000" dirty="0"/>
          </a:p>
          <a:p>
            <a:pPr marL="0" indent="0">
              <a:buNone/>
            </a:pPr>
            <a:r>
              <a:rPr lang="en-GB" sz="2000" dirty="0"/>
              <a:t>To investigate how placemaking and NBS can combine to mitigate flood risk and deliver liveable waterfronts  </a:t>
            </a:r>
          </a:p>
          <a:p>
            <a:pPr marL="0" indent="0">
              <a:buNone/>
            </a:pPr>
            <a:endParaRPr lang="en-GB" sz="2000" dirty="0"/>
          </a:p>
          <a:p>
            <a:pPr marL="0" indent="0">
              <a:buNone/>
            </a:pPr>
            <a:endParaRPr lang="en-GB" sz="2000" dirty="0"/>
          </a:p>
          <a:p>
            <a:pPr marL="0" indent="0">
              <a:buNone/>
            </a:pPr>
            <a:endParaRPr lang="en-GB" sz="2000" dirty="0"/>
          </a:p>
          <a:p>
            <a:pPr marL="0" indent="0" algn="ctr">
              <a:buNone/>
            </a:pPr>
            <a:r>
              <a:rPr lang="en-GB" sz="2800" b="1" dirty="0"/>
              <a:t>Secondary aims:</a:t>
            </a:r>
          </a:p>
          <a:p>
            <a:pPr marL="0" indent="0">
              <a:buNone/>
            </a:pPr>
            <a:endParaRPr lang="en-GB" sz="2000" dirty="0"/>
          </a:p>
          <a:p>
            <a:pPr marL="342900" indent="-342900">
              <a:buAutoNum type="arabicPeriod"/>
            </a:pPr>
            <a:r>
              <a:rPr lang="en-GB" sz="2000" dirty="0"/>
              <a:t>To investigate the role and lived experience of placemaking and NBS.</a:t>
            </a:r>
          </a:p>
          <a:p>
            <a:pPr marL="342900" indent="-342900">
              <a:buAutoNum type="arabicPeriod"/>
            </a:pPr>
            <a:endParaRPr lang="en-GB" sz="2000" dirty="0"/>
          </a:p>
          <a:p>
            <a:pPr marL="342900" indent="-342900">
              <a:buAutoNum type="arabicPeriod"/>
            </a:pPr>
            <a:r>
              <a:rPr lang="en-GB" sz="2000" dirty="0"/>
              <a:t>How placemaking and NBS integrates into flood risk management (FRM) policy</a:t>
            </a:r>
          </a:p>
          <a:p>
            <a:pPr marL="342900" indent="-342900">
              <a:buAutoNum type="arabicPeriod"/>
            </a:pPr>
            <a:endParaRPr lang="en-GB" sz="2000" dirty="0"/>
          </a:p>
          <a:p>
            <a:pPr marL="342900" indent="-342900">
              <a:buAutoNum type="arabicPeriod"/>
            </a:pPr>
            <a:r>
              <a:rPr lang="en-GB" sz="2000" dirty="0"/>
              <a:t>To identify areas of flood vulnerability along the Dundee waterfront</a:t>
            </a:r>
          </a:p>
          <a:p>
            <a:pPr marL="342900" indent="-342900">
              <a:buAutoNum type="arabicPeriod"/>
            </a:pPr>
            <a:endParaRPr lang="en-GB" sz="2000" dirty="0"/>
          </a:p>
          <a:p>
            <a:pPr marL="342900" indent="-342900">
              <a:buAutoNum type="arabicPeriod"/>
            </a:pPr>
            <a:r>
              <a:rPr lang="en-GB" sz="2000" dirty="0"/>
              <a:t>To work with community stakeholders to create place-based, blue green solutions to flood risk along the Dundee waterfront</a:t>
            </a:r>
          </a:p>
          <a:p>
            <a:pPr marL="342900" indent="-342900">
              <a:buAutoNum type="arabicPeriod"/>
            </a:pPr>
            <a:endParaRPr lang="en-GB" sz="2000" dirty="0"/>
          </a:p>
          <a:p>
            <a:endParaRPr lang="en-GB" sz="2000" dirty="0"/>
          </a:p>
          <a:p>
            <a:pPr marL="342900" indent="-342900">
              <a:buAutoNum type="arabicPeriod"/>
            </a:pPr>
            <a:endParaRPr lang="en-GB" sz="2000" dirty="0"/>
          </a:p>
        </p:txBody>
      </p:sp>
    </p:spTree>
    <p:extLst>
      <p:ext uri="{BB962C8B-B14F-4D97-AF65-F5344CB8AC3E}">
        <p14:creationId xmlns:p14="http://schemas.microsoft.com/office/powerpoint/2010/main" val="312909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3712-DC26-42FC-38D2-0830866AF6AA}"/>
              </a:ext>
            </a:extLst>
          </p:cNvPr>
          <p:cNvSpPr>
            <a:spLocks noGrp="1"/>
          </p:cNvSpPr>
          <p:nvPr>
            <p:ph type="title"/>
          </p:nvPr>
        </p:nvSpPr>
        <p:spPr>
          <a:xfrm>
            <a:off x="464368" y="306748"/>
            <a:ext cx="11578343" cy="898581"/>
          </a:xfrm>
        </p:spPr>
        <p:txBody>
          <a:bodyPr vert="horz" lIns="91440" tIns="45720" rIns="91440" bIns="45720" rtlCol="0" anchor="ctr">
            <a:noAutofit/>
          </a:bodyPr>
          <a:lstStyle/>
          <a:p>
            <a:r>
              <a:rPr lang="en-US" sz="3000" b="1" dirty="0"/>
              <a:t>My research addresses the following knowledge gaps identified through a literature review:</a:t>
            </a:r>
          </a:p>
        </p:txBody>
      </p:sp>
      <p:sp>
        <p:nvSpPr>
          <p:cNvPr id="13" name="TextBox 12">
            <a:extLst>
              <a:ext uri="{FF2B5EF4-FFF2-40B4-BE49-F238E27FC236}">
                <a16:creationId xmlns:a16="http://schemas.microsoft.com/office/drawing/2014/main" id="{D3ED01B6-C7BC-EADA-A0F0-7DA527D9BF2A}"/>
              </a:ext>
            </a:extLst>
          </p:cNvPr>
          <p:cNvSpPr txBox="1"/>
          <p:nvPr/>
        </p:nvSpPr>
        <p:spPr>
          <a:xfrm>
            <a:off x="7236178" y="2799644"/>
            <a:ext cx="4806533" cy="1938992"/>
          </a:xfrm>
          <a:prstGeom prst="rect">
            <a:avLst/>
          </a:prstGeom>
          <a:solidFill>
            <a:schemeClr val="accent1">
              <a:tint val="40000"/>
            </a:schemeClr>
          </a:solidFill>
          <a:ln>
            <a:solidFill>
              <a:schemeClr val="accent1">
                <a:lumMod val="50000"/>
              </a:schemeClr>
            </a:solidFill>
          </a:ln>
        </p:spPr>
        <p:txBody>
          <a:bodyPr wrap="square" rtlCol="0">
            <a:spAutoFit/>
          </a:bodyPr>
          <a:lstStyle/>
          <a:p>
            <a:r>
              <a:rPr lang="en-GB" sz="2000" b="1" dirty="0"/>
              <a:t>Main aim:</a:t>
            </a:r>
          </a:p>
          <a:p>
            <a:endParaRPr lang="en-GB" sz="2000" b="1" dirty="0"/>
          </a:p>
          <a:p>
            <a:r>
              <a:rPr lang="en-GB" sz="2000" b="1" dirty="0"/>
              <a:t>To investigate how placemaking and NBS can combine to mitigate flood risk and deliver liveable waterfronts </a:t>
            </a:r>
          </a:p>
          <a:p>
            <a:endParaRPr lang="en-GB" sz="2000" b="1" dirty="0"/>
          </a:p>
        </p:txBody>
      </p:sp>
      <p:graphicFrame>
        <p:nvGraphicFramePr>
          <p:cNvPr id="29" name="TextBox 2">
            <a:extLst>
              <a:ext uri="{FF2B5EF4-FFF2-40B4-BE49-F238E27FC236}">
                <a16:creationId xmlns:a16="http://schemas.microsoft.com/office/drawing/2014/main" id="{240E8EEC-FC0C-BB7A-C4F9-F0418F5E31AE}"/>
              </a:ext>
            </a:extLst>
          </p:cNvPr>
          <p:cNvGraphicFramePr/>
          <p:nvPr>
            <p:extLst>
              <p:ext uri="{D42A27DB-BD31-4B8C-83A1-F6EECF244321}">
                <p14:modId xmlns:p14="http://schemas.microsoft.com/office/powerpoint/2010/main" val="2846475209"/>
              </p:ext>
            </p:extLst>
          </p:nvPr>
        </p:nvGraphicFramePr>
        <p:xfrm>
          <a:off x="149289" y="1667869"/>
          <a:ext cx="6219825" cy="5071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6F3685E4-E001-0CB0-94F1-64A5DC0D07FB}"/>
              </a:ext>
            </a:extLst>
          </p:cNvPr>
          <p:cNvCxnSpPr>
            <a:cxnSpLocks/>
          </p:cNvCxnSpPr>
          <p:nvPr/>
        </p:nvCxnSpPr>
        <p:spPr>
          <a:xfrm>
            <a:off x="6369113" y="2393244"/>
            <a:ext cx="867063" cy="451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764B429-C23D-13B5-879F-75367F64F008}"/>
              </a:ext>
            </a:extLst>
          </p:cNvPr>
          <p:cNvCxnSpPr>
            <a:cxnSpLocks/>
          </p:cNvCxnSpPr>
          <p:nvPr/>
        </p:nvCxnSpPr>
        <p:spPr>
          <a:xfrm>
            <a:off x="6387696" y="4069792"/>
            <a:ext cx="8377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42CCB67-6095-8BFF-3707-1801AA03FC64}"/>
              </a:ext>
            </a:extLst>
          </p:cNvPr>
          <p:cNvCxnSpPr>
            <a:cxnSpLocks/>
          </p:cNvCxnSpPr>
          <p:nvPr/>
        </p:nvCxnSpPr>
        <p:spPr>
          <a:xfrm flipV="1">
            <a:off x="6369113" y="4668894"/>
            <a:ext cx="856375" cy="98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81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39928-2324-1395-1337-55E845F63ED5}"/>
              </a:ext>
            </a:extLst>
          </p:cNvPr>
          <p:cNvSpPr>
            <a:spLocks noGrp="1"/>
          </p:cNvSpPr>
          <p:nvPr>
            <p:ph type="title"/>
          </p:nvPr>
        </p:nvSpPr>
        <p:spPr>
          <a:xfrm>
            <a:off x="793662" y="386930"/>
            <a:ext cx="10066122" cy="1298448"/>
          </a:xfrm>
        </p:spPr>
        <p:txBody>
          <a:bodyPr anchor="b">
            <a:normAutofit/>
          </a:bodyPr>
          <a:lstStyle/>
          <a:p>
            <a:r>
              <a:rPr lang="en-GB" b="1">
                <a:latin typeface="+mn-lt"/>
              </a:rPr>
              <a:t>Main policy driver: National Planning Framework 4</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CE9501-40A7-7DE7-585B-6FEBE4E4F5FC}"/>
              </a:ext>
            </a:extLst>
          </p:cNvPr>
          <p:cNvSpPr>
            <a:spLocks noGrp="1"/>
          </p:cNvSpPr>
          <p:nvPr>
            <p:ph idx="1"/>
          </p:nvPr>
        </p:nvSpPr>
        <p:spPr>
          <a:xfrm>
            <a:off x="56487" y="2669797"/>
            <a:ext cx="7868313" cy="3639450"/>
          </a:xfrm>
        </p:spPr>
        <p:txBody>
          <a:bodyPr anchor="ctr">
            <a:noAutofit/>
          </a:bodyPr>
          <a:lstStyle/>
          <a:p>
            <a:r>
              <a:rPr lang="en-GB" sz="2000" dirty="0"/>
              <a:t>Has NBS and placemaking at the heart of delivering “sustainable, liveable and productive places. </a:t>
            </a:r>
          </a:p>
          <a:p>
            <a:endParaRPr lang="en-GB" sz="2000" dirty="0"/>
          </a:p>
          <a:p>
            <a:r>
              <a:rPr lang="en-GB" sz="2000" dirty="0">
                <a:cs typeface="Arial" panose="020B0604020202020204" pitchFamily="34" charset="0"/>
              </a:rPr>
              <a:t>For example, speaking of community resilience, the NPF states that “community resilience should be strengthened through identifying opportunities to implement improvements to the water environment through natural flood risk management and NBS”.</a:t>
            </a:r>
          </a:p>
          <a:p>
            <a:endParaRPr lang="en-GB" sz="2000" dirty="0">
              <a:cs typeface="Arial" panose="020B0604020202020204" pitchFamily="34" charset="0"/>
            </a:endParaRPr>
          </a:p>
          <a:p>
            <a:r>
              <a:rPr lang="en-GB" sz="2000" dirty="0"/>
              <a:t>The </a:t>
            </a:r>
            <a:r>
              <a:rPr lang="en-GB" sz="2000" dirty="0" err="1"/>
              <a:t>NPPF4</a:t>
            </a:r>
            <a:r>
              <a:rPr lang="en-GB" sz="2000" dirty="0"/>
              <a:t>  also states that there is “a stronger commitment to placemaking, and underpinning this, everyone must have an opportunity to help shape their local neighbourhoods. We will continue to work to broaden involvement in the planning system as a whole”. </a:t>
            </a:r>
          </a:p>
        </p:txBody>
      </p:sp>
      <p:pic>
        <p:nvPicPr>
          <p:cNvPr id="4" name="Picture 3" descr="A picture containing text, screenshot, diagram, font&#10;&#10;Description automatically generated">
            <a:extLst>
              <a:ext uri="{FF2B5EF4-FFF2-40B4-BE49-F238E27FC236}">
                <a16:creationId xmlns:a16="http://schemas.microsoft.com/office/drawing/2014/main" id="{102AF2F3-8047-49D3-3F1D-4A90B4545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989" y="2900111"/>
            <a:ext cx="3831901" cy="2873926"/>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49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7931B3-EE76-0E16-C9D9-E4410C86908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Benefits of placemaking and NBS identified in the literature review</a:t>
            </a:r>
          </a:p>
        </p:txBody>
      </p:sp>
      <p:pic>
        <p:nvPicPr>
          <p:cNvPr id="5" name="Picture 4">
            <a:extLst>
              <a:ext uri="{FF2B5EF4-FFF2-40B4-BE49-F238E27FC236}">
                <a16:creationId xmlns:a16="http://schemas.microsoft.com/office/drawing/2014/main" id="{69D3B8A9-2C21-825B-2136-7360D332E755}"/>
              </a:ext>
            </a:extLst>
          </p:cNvPr>
          <p:cNvPicPr>
            <a:picLocks noChangeAspect="1"/>
          </p:cNvPicPr>
          <p:nvPr/>
        </p:nvPicPr>
        <p:blipFill>
          <a:blip r:embed="rId2"/>
          <a:stretch>
            <a:fillRect/>
          </a:stretch>
        </p:blipFill>
        <p:spPr>
          <a:xfrm>
            <a:off x="1730295" y="1535527"/>
            <a:ext cx="8433066" cy="5017673"/>
          </a:xfrm>
          <a:prstGeom prst="rect">
            <a:avLst/>
          </a:prstGeom>
        </p:spPr>
      </p:pic>
    </p:spTree>
    <p:extLst>
      <p:ext uri="{BB962C8B-B14F-4D97-AF65-F5344CB8AC3E}">
        <p14:creationId xmlns:p14="http://schemas.microsoft.com/office/powerpoint/2010/main" val="138119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3A676-A2A5-4C80-605B-586D6A0881A2}"/>
              </a:ext>
            </a:extLst>
          </p:cNvPr>
          <p:cNvSpPr>
            <a:spLocks noGrp="1"/>
          </p:cNvSpPr>
          <p:nvPr>
            <p:ph type="title"/>
          </p:nvPr>
        </p:nvSpPr>
        <p:spPr>
          <a:xfrm>
            <a:off x="6096" y="4751031"/>
            <a:ext cx="4011166" cy="1412119"/>
          </a:xfrm>
        </p:spPr>
        <p:txBody>
          <a:bodyPr vert="horz" lIns="91440" tIns="45720" rIns="91440" bIns="45720" rtlCol="0" anchor="ctr">
            <a:normAutofit/>
          </a:bodyPr>
          <a:lstStyle/>
          <a:p>
            <a:r>
              <a:rPr lang="en-US" sz="4800" b="1" dirty="0"/>
              <a:t>Methodology 1</a:t>
            </a:r>
          </a:p>
        </p:txBody>
      </p:sp>
      <p:pic>
        <p:nvPicPr>
          <p:cNvPr id="10" name="Picture 9">
            <a:extLst>
              <a:ext uri="{FF2B5EF4-FFF2-40B4-BE49-F238E27FC236}">
                <a16:creationId xmlns:a16="http://schemas.microsoft.com/office/drawing/2014/main" id="{1771C0C9-D866-568D-6E81-19193C0082F8}"/>
              </a:ext>
            </a:extLst>
          </p:cNvPr>
          <p:cNvPicPr>
            <a:picLocks noChangeAspect="1"/>
          </p:cNvPicPr>
          <p:nvPr/>
        </p:nvPicPr>
        <p:blipFill rotWithShape="1">
          <a:blip r:embed="rId3"/>
          <a:srcRect t="3520" b="20564"/>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ACD61F-F67F-771F-743C-BE5CF7EE8F0E}"/>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a:lnSpc>
                <a:spcPct val="90000"/>
              </a:lnSpc>
              <a:spcAft>
                <a:spcPts val="600"/>
              </a:spcAft>
            </a:pPr>
            <a:r>
              <a:rPr lang="en-US" sz="2500" dirty="0" err="1"/>
              <a:t>Papathoma</a:t>
            </a:r>
            <a:r>
              <a:rPr lang="en-US" sz="2500" dirty="0"/>
              <a:t> Vulnerability Assessment (</a:t>
            </a:r>
            <a:r>
              <a:rPr lang="en-US" sz="2500" dirty="0" err="1"/>
              <a:t>PTVA</a:t>
            </a:r>
            <a:r>
              <a:rPr lang="en-US" sz="2500" dirty="0"/>
              <a:t>)</a:t>
            </a:r>
          </a:p>
        </p:txBody>
      </p:sp>
    </p:spTree>
    <p:extLst>
      <p:ext uri="{BB962C8B-B14F-4D97-AF65-F5344CB8AC3E}">
        <p14:creationId xmlns:p14="http://schemas.microsoft.com/office/powerpoint/2010/main" val="2369102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3EDAFE39EA7941996FC9E6DD52BF6E" ma:contentTypeVersion="15" ma:contentTypeDescription="Create a new document." ma:contentTypeScope="" ma:versionID="1c1285de9dc3fdd8c9dc9563d237e323">
  <xsd:schema xmlns:xsd="http://www.w3.org/2001/XMLSchema" xmlns:xs="http://www.w3.org/2001/XMLSchema" xmlns:p="http://schemas.microsoft.com/office/2006/metadata/properties" xmlns:ns3="cba43f6d-b191-4066-83d1-a949abfa8227" xmlns:ns4="22f659dc-0a6e-49b0-8916-359e2d70650d" targetNamespace="http://schemas.microsoft.com/office/2006/metadata/properties" ma:root="true" ma:fieldsID="c049c7df827c32a73a3b24e6c15cba4a" ns3:_="" ns4:_="">
    <xsd:import namespace="cba43f6d-b191-4066-83d1-a949abfa8227"/>
    <xsd:import namespace="22f659dc-0a6e-49b0-8916-359e2d70650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OCR"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43f6d-b191-4066-83d1-a949abfa82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f659dc-0a6e-49b0-8916-359e2d70650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ba43f6d-b191-4066-83d1-a949abfa8227" xsi:nil="true"/>
  </documentManagement>
</p:properties>
</file>

<file path=customXml/itemProps1.xml><?xml version="1.0" encoding="utf-8"?>
<ds:datastoreItem xmlns:ds="http://schemas.openxmlformats.org/officeDocument/2006/customXml" ds:itemID="{84DDD8CA-D0DA-4503-8638-3ED4BD4FBAC4}">
  <ds:schemaRefs>
    <ds:schemaRef ds:uri="http://schemas.microsoft.com/sharepoint/v3/contenttype/forms"/>
  </ds:schemaRefs>
</ds:datastoreItem>
</file>

<file path=customXml/itemProps2.xml><?xml version="1.0" encoding="utf-8"?>
<ds:datastoreItem xmlns:ds="http://schemas.openxmlformats.org/officeDocument/2006/customXml" ds:itemID="{E9DCA252-1FF6-4354-A78D-621C4E7D8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43f6d-b191-4066-83d1-a949abfa8227"/>
    <ds:schemaRef ds:uri="22f659dc-0a6e-49b0-8916-359e2d706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D512B4-45CE-4611-85BA-5FD6EC981E1D}">
  <ds:schemaRefs>
    <ds:schemaRef ds:uri="http://purl.org/dc/dcmitype/"/>
    <ds:schemaRef ds:uri="http://purl.org/dc/elements/1.1/"/>
    <ds:schemaRef ds:uri="http://schemas.microsoft.com/office/2006/documentManagement/types"/>
    <ds:schemaRef ds:uri="http://schemas.microsoft.com/office/2006/metadata/properties"/>
    <ds:schemaRef ds:uri="http://purl.org/dc/terms/"/>
    <ds:schemaRef ds:uri="22f659dc-0a6e-49b0-8916-359e2d70650d"/>
    <ds:schemaRef ds:uri="http://schemas.microsoft.com/office/infopath/2007/PartnerControls"/>
    <ds:schemaRef ds:uri="http://schemas.openxmlformats.org/package/2006/metadata/core-properties"/>
    <ds:schemaRef ds:uri="cba43f6d-b191-4066-83d1-a949abfa822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13558</TotalTime>
  <Words>1176</Words>
  <Application>Microsoft Office PowerPoint</Application>
  <PresentationFormat>Widescreen</PresentationFormat>
  <Paragraphs>111</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montserrat</vt:lpstr>
      <vt:lpstr>Office Theme</vt:lpstr>
      <vt:lpstr>PowerPoint Presentation</vt:lpstr>
      <vt:lpstr>Context and problem statement</vt:lpstr>
      <vt:lpstr>Main aim of my research</vt:lpstr>
      <vt:lpstr>PowerPoint Presentation</vt:lpstr>
      <vt:lpstr>PowerPoint Presentation</vt:lpstr>
      <vt:lpstr>My research addresses the following knowledge gaps identified through a literature review:</vt:lpstr>
      <vt:lpstr>Main policy driver: National Planning Framework 4</vt:lpstr>
      <vt:lpstr>Benefits of placemaking and NBS identified in the literature review</vt:lpstr>
      <vt:lpstr>Methodology 1</vt:lpstr>
      <vt:lpstr>Methodology 2 – stakeholder interviews with practitioner and members of the community  </vt:lpstr>
      <vt:lpstr>Intended methodology 3</vt:lpstr>
      <vt:lpstr>Expected outcomes</vt:lpstr>
      <vt:lpstr>Benefits of the research beyond academia: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Sarah Crowe (PG Research)</cp:lastModifiedBy>
  <cp:revision>312</cp:revision>
  <cp:lastPrinted>2023-08-23T12:36:14Z</cp:lastPrinted>
  <dcterms:created xsi:type="dcterms:W3CDTF">2022-12-08T13:15:41Z</dcterms:created>
  <dcterms:modified xsi:type="dcterms:W3CDTF">2024-04-23T14:33:26Z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0x0101000C3EDAFE39EA7941996FC9E6DD52BF6E</vt:lpwstr>
  </property>
</Properties>
</file>