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sldIdLst>
    <p:sldId id="258" r:id="rId3"/>
    <p:sldId id="259" r:id="rId4"/>
    <p:sldId id="265" r:id="rId5"/>
    <p:sldId id="260" r:id="rId6"/>
    <p:sldId id="267" r:id="rId7"/>
    <p:sldId id="266" r:id="rId8"/>
    <p:sldId id="264" r:id="rId9"/>
    <p:sldId id="268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>
        <p:scale>
          <a:sx n="67" d="100"/>
          <a:sy n="67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58"/>
          <a:stretch/>
        </p:blipFill>
        <p:spPr>
          <a:xfrm>
            <a:off x="-9472" y="1298826"/>
            <a:ext cx="12192000" cy="563029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9472" y="1196752"/>
            <a:ext cx="12201472" cy="187220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6374" y="411601"/>
            <a:ext cx="2208245" cy="7006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28800"/>
            <a:ext cx="10363200" cy="792088"/>
          </a:xfrm>
        </p:spPr>
        <p:txBody>
          <a:bodyPr/>
          <a:lstStyle>
            <a:lvl1pPr algn="ctr"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064" y="2420888"/>
            <a:ext cx="8534400" cy="576064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C48DA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563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90E48-C19E-484F-B159-7358598A4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31F6C-9A9A-4DBF-9E4E-2DCEFD7F2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4910F5-4459-45DD-9A8E-9C84EF303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69DC9-97B4-4279-9BBD-3B4198F12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B5D8DB-2B9C-4726-A94B-5DF38F75C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563805-9F4B-462D-B552-C934B01A0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11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E8114-5056-4693-AE2C-346A8C0FB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4AF5F7-602D-4EE4-8A47-7209D04F5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F9BE87-E69F-4789-A774-ABF9FD590A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331CB5-10B9-4E81-8590-9E0A026FD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54CA06-7C7A-4F4D-A942-C82651C9F9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B868E0-F2B9-4D7D-A56E-615513D5D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CB1B0-6B1B-44C9-B69F-733AFB8B2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6438B4-F397-4F8E-B01F-3FEFB9A9E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590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41F7E-2E30-4C8B-9DF8-62455BE69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99BDEB-1C73-41DA-9211-EAF15B9E1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0AE020-F16D-424C-A4EF-62AE648B6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176A6-B9AA-4263-85DC-320FFB2DE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494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5B36E3-9252-49E3-B214-89DCFBCAC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FD39F-B504-42F2-B025-BD362DE37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5D1F9-D6C8-4130-BE3B-7FD108F95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835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15350-3A69-4625-A177-F1E320222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77663-5DBC-4979-B869-611701CCB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75D1A2-5DE5-428C-BB9B-7442C3A59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17A8D-0A73-4A06-B1A8-628EE7C47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72FA7-FD67-45A4-8E2F-151FB2A52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81ED51-2A13-4C6E-B41B-53DC0F6D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49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2C2D-A8F0-46E0-9D85-FE48E459C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4AA544-5729-422D-BC21-1707369238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A4942A-E7D4-487B-9FEA-C5954FE26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984AF1-F866-46A6-9127-E2B26011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940A67-04CC-46A1-A157-613FA59BA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8D49BD-1F6C-402D-ACCC-8546D944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054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B4459-BF71-4D54-8614-688E19AE3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526E19-633F-4530-B051-AC25DEF2C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E91C7E-5EEB-4470-8CA1-D893C001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93C851-0E52-4E9A-98F7-FBE0E8EDC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555A12-1EB3-42B8-B585-144AB79BE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758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6E120B-D7B6-4551-A3F5-02925C75B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666D9-FC80-4785-859B-5AA9167488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7B6D5-383D-4348-80B1-96B4B483B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FF7C6-784A-4053-AB89-E1ABCC7C3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01A84-10E1-407D-B6BC-DCA0098F4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927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0648"/>
            <a:ext cx="12192000" cy="79208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9025003" cy="7780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6" b="44689"/>
          <a:stretch/>
        </p:blipFill>
        <p:spPr>
          <a:xfrm>
            <a:off x="0" y="4895816"/>
            <a:ext cx="12192000" cy="19895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869160"/>
            <a:ext cx="12192000" cy="115212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10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1" y="1250649"/>
            <a:ext cx="11640012" cy="4525963"/>
          </a:xfrm>
        </p:spPr>
        <p:txBody>
          <a:bodyPr/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/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/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/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/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Rectangle 3"/>
          <p:cNvSpPr/>
          <p:nvPr userDrawn="1"/>
        </p:nvSpPr>
        <p:spPr>
          <a:xfrm>
            <a:off x="9552384" y="188640"/>
            <a:ext cx="2496277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66" y="357412"/>
            <a:ext cx="2211916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552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60648"/>
            <a:ext cx="12192000" cy="792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9025003" cy="7780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6" b="44689"/>
          <a:stretch/>
        </p:blipFill>
        <p:spPr>
          <a:xfrm>
            <a:off x="0" y="4895816"/>
            <a:ext cx="12192000" cy="1989568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869160"/>
            <a:ext cx="12192000" cy="115212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10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1" name="Table Placeholder 10"/>
          <p:cNvSpPr>
            <a:spLocks noGrp="1"/>
          </p:cNvSpPr>
          <p:nvPr>
            <p:ph type="tbl" sz="quarter" idx="10"/>
          </p:nvPr>
        </p:nvSpPr>
        <p:spPr>
          <a:xfrm>
            <a:off x="333705" y="1287749"/>
            <a:ext cx="11641667" cy="4554538"/>
          </a:xfrm>
        </p:spPr>
        <p:txBody>
          <a:bodyPr/>
          <a:lstStyle>
            <a:lvl1pPr>
              <a:buClr>
                <a:srgbClr val="0070C0"/>
              </a:buClr>
              <a:defRPr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9552384" y="188640"/>
            <a:ext cx="2496277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66" y="357412"/>
            <a:ext cx="2211916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295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6" b="44689"/>
          <a:stretch/>
        </p:blipFill>
        <p:spPr>
          <a:xfrm>
            <a:off x="0" y="4895816"/>
            <a:ext cx="12192000" cy="19895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260648"/>
            <a:ext cx="12192000" cy="792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9025003" cy="7780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869160"/>
            <a:ext cx="12192000" cy="115212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10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5360" y="1250649"/>
            <a:ext cx="5664000" cy="4525963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021" y="1255747"/>
            <a:ext cx="5664000" cy="4525963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552384" y="188640"/>
            <a:ext cx="2496277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66" y="357412"/>
            <a:ext cx="2211916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8994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260648"/>
            <a:ext cx="12192000" cy="792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335360" y="260648"/>
            <a:ext cx="9025003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Click to edit Master title style</a:t>
            </a:r>
            <a:endParaRPr lang="en-GB" sz="3200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6" b="44689"/>
          <a:stretch/>
        </p:blipFill>
        <p:spPr>
          <a:xfrm>
            <a:off x="0" y="4895816"/>
            <a:ext cx="12192000" cy="1989568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4869160"/>
            <a:ext cx="12192000" cy="115212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10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3392" y="1258218"/>
            <a:ext cx="4224469" cy="4547047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9883" y="1250649"/>
            <a:ext cx="6914579" cy="4554616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>
            <a:off x="9552384" y="188640"/>
            <a:ext cx="2496277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66" y="357412"/>
            <a:ext cx="2211916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38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260648"/>
            <a:ext cx="12192000" cy="792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335360" y="260648"/>
            <a:ext cx="9025003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Click to edit Master title style</a:t>
            </a:r>
            <a:endParaRPr lang="en-GB" sz="3200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46" b="44689"/>
          <a:stretch/>
        </p:blipFill>
        <p:spPr>
          <a:xfrm>
            <a:off x="0" y="4895816"/>
            <a:ext cx="12192000" cy="198956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-2977" y="4797152"/>
            <a:ext cx="12192000" cy="115212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100000"/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03712" y="1412776"/>
            <a:ext cx="5472608" cy="31066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4133" y="4581128"/>
            <a:ext cx="7315200" cy="432048"/>
          </a:xfrm>
        </p:spPr>
        <p:txBody>
          <a:bodyPr/>
          <a:lstStyle>
            <a:lvl1pPr marL="0" indent="0" algn="ctr">
              <a:buNone/>
              <a:defRPr sz="1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9552384" y="188640"/>
            <a:ext cx="2496277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566" y="357412"/>
            <a:ext cx="2211916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1390A-4D5B-4DDB-A050-27FCA31C1F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295932-EF01-4485-999C-BF9BC3FF4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3F89C-9542-4640-85FF-FC4D2FF0D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DB06B-0E4D-44D2-9063-41464763C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9E661-B2BD-4AD6-9F7E-A23266678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380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31C4E-E010-49C2-ACDC-D0A06A5F9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F715C-C032-4D78-A1E7-25027613A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3723-D6DA-4966-95F7-BC4D9A45B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7BD98-0A8F-42A9-AECE-1799D353C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517F3B-C861-4495-B0CD-F159C966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785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81C2-6564-44C3-A7EF-0A136B6FF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05115-BE5F-4CEA-8F75-54784B97C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78433E-87E4-4D18-9815-10B5B0076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2A7DB-5808-4383-9D34-C51D71432F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412A38-C329-4704-99E8-BDB3DE381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79021B-75E3-4B5C-AC3D-45DDC656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558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1340769"/>
            <a:ext cx="1125196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019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Clr>
          <a:srgbClr val="0070C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Clr>
          <a:srgbClr val="0070C0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Clr>
          <a:srgbClr val="0070C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Clr>
          <a:srgbClr val="0070C0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Clr>
          <a:srgbClr val="0070C0"/>
        </a:buClr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5C1A49-3202-44A4-B8EB-9EAD7EBE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A92B5-AE51-4AA8-8437-82E1D4241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96108-95A4-4D49-9071-A9C6DF7F4E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2A7DB-5808-4383-9D34-C51D71432FBB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59F33-1CEC-4A96-8F46-DEBC7906E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0E36D-C514-48DA-86AD-B94C4C7D64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61417-82AB-4B0A-8883-E057EFF297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321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rita-noelle-moussa-b148a6167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emf"/><Relationship Id="rId5" Type="http://schemas.openxmlformats.org/officeDocument/2006/relationships/hyperlink" Target="https://www.linkedin.com/in/hydro-nation-scholars-b75b92142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www.hydronationscholars.scot/scholars/rita-noelle-moussa" TargetMode="External"/><Relationship Id="rId9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Conversion of Wastewaters and Organic Waste into Valuable Chemicals, Energy and Organic Fertilizer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714500" y="2588551"/>
            <a:ext cx="8534400" cy="2869273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MOUSSA Rita Noelle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>
                <a:solidFill>
                  <a:schemeClr val="tx2"/>
                </a:solidFill>
              </a:rPr>
              <a:t>Supervisors</a:t>
            </a:r>
          </a:p>
          <a:p>
            <a:r>
              <a:rPr lang="en-GB" dirty="0">
                <a:solidFill>
                  <a:schemeClr val="tx2"/>
                </a:solidFill>
              </a:rPr>
              <a:t>Dr DIONISI Davide</a:t>
            </a:r>
          </a:p>
          <a:p>
            <a:r>
              <a:rPr lang="en-GB" dirty="0">
                <a:solidFill>
                  <a:schemeClr val="tx2"/>
                </a:solidFill>
              </a:rPr>
              <a:t>Pr PATON Graeme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E35203-CB87-453A-A012-DFC501E250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92" y="187144"/>
            <a:ext cx="2587022" cy="1093016"/>
          </a:xfrm>
          <a:prstGeom prst="rect">
            <a:avLst/>
          </a:prstGeom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:a16="http://schemas.microsoft.com/office/drawing/2014/main" id="{8B413C78-4387-4005-8F32-228FB9AD7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3" y="187145"/>
            <a:ext cx="2928006" cy="109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9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Introduction/Aims &amp; objectives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A23AC-9C78-4567-A020-8D39756B6B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39" y="213993"/>
            <a:ext cx="2299534" cy="971552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206DEB-2270-49D2-BC5F-952E0450DC60}"/>
              </a:ext>
            </a:extLst>
          </p:cNvPr>
          <p:cNvSpPr txBox="1"/>
          <p:nvPr/>
        </p:nvSpPr>
        <p:spPr>
          <a:xfrm>
            <a:off x="454819" y="1512447"/>
            <a:ext cx="6346032" cy="3782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Demonstrate that the chemical oxygen demand (COD) in municipal wastewaters can be converted under anaerobic digestion (AD) into valuable chemicals, energy, and biofertilizer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Measure gas flow rate, identify gas composition and organic acids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Study the effect of pH, temperature, substrate and inoculum concentration over the AD of wastewaters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GB" dirty="0"/>
              <a:t>Investigate the effect of the digestate on soil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ADDA58-FEE5-47A8-9385-A1FB9740602F}"/>
              </a:ext>
            </a:extLst>
          </p:cNvPr>
          <p:cNvSpPr txBox="1"/>
          <p:nvPr/>
        </p:nvSpPr>
        <p:spPr>
          <a:xfrm>
            <a:off x="7283873" y="4491150"/>
            <a:ext cx="46411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schemeClr val="tx2"/>
                </a:solidFill>
              </a:rPr>
              <a:t>Decomposition of organic matter under anaerobic digestion (AD).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49B141-3F2D-43C1-B3B7-928D33837DE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7283873" y="1705213"/>
            <a:ext cx="4783932" cy="252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0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1856640" cy="778098"/>
          </a:xfrm>
        </p:spPr>
        <p:txBody>
          <a:bodyPr/>
          <a:lstStyle/>
          <a:p>
            <a:r>
              <a:rPr lang="en-GB" dirty="0"/>
              <a:t>Experimental Approach – Process Design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88DE6F-0AF6-4467-8D7D-482ACF6EA3C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39" y="213993"/>
            <a:ext cx="2299534" cy="971552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88F6C4-9859-4055-90B3-48F75C76A164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lum bright="-20000" contrast="40000"/>
          </a:blip>
          <a:stretch>
            <a:fillRect/>
          </a:stretch>
        </p:blipFill>
        <p:spPr>
          <a:xfrm>
            <a:off x="360109" y="1348626"/>
            <a:ext cx="7615264" cy="3848100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CB30E6-0F5C-4E5B-BEB9-2AFE38AF1AF5}"/>
              </a:ext>
            </a:extLst>
          </p:cNvPr>
          <p:cNvSpPr txBox="1"/>
          <p:nvPr/>
        </p:nvSpPr>
        <p:spPr>
          <a:xfrm>
            <a:off x="8175860" y="1423149"/>
            <a:ext cx="313330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Experimental set-up for the monitoring of biogas production (H</a:t>
            </a:r>
            <a:r>
              <a:rPr lang="en-US" sz="1100" dirty="0">
                <a:solidFill>
                  <a:schemeClr val="tx2"/>
                </a:solidFill>
              </a:rPr>
              <a:t>2</a:t>
            </a:r>
            <a:r>
              <a:rPr lang="en-US" sz="1400" dirty="0">
                <a:solidFill>
                  <a:schemeClr val="tx2"/>
                </a:solidFill>
              </a:rPr>
              <a:t> and CH</a:t>
            </a:r>
            <a:r>
              <a:rPr lang="en-US" sz="1100" dirty="0">
                <a:solidFill>
                  <a:schemeClr val="tx2"/>
                </a:solidFill>
              </a:rPr>
              <a:t>4</a:t>
            </a:r>
            <a:r>
              <a:rPr lang="en-US" sz="1400" dirty="0">
                <a:solidFill>
                  <a:schemeClr val="tx2"/>
                </a:solidFill>
              </a:rPr>
              <a:t>) during anaerobic digestion of wastewaters. </a:t>
            </a:r>
          </a:p>
          <a:p>
            <a:endParaRPr lang="en-US" sz="1400" dirty="0">
              <a:solidFill>
                <a:schemeClr val="tx2"/>
              </a:solidFill>
            </a:endParaRPr>
          </a:p>
          <a:p>
            <a:r>
              <a:rPr lang="en-US" sz="1400" dirty="0">
                <a:solidFill>
                  <a:schemeClr val="tx2"/>
                </a:solidFill>
              </a:rPr>
              <a:t>1: Magnetic stirrer, </a:t>
            </a:r>
          </a:p>
          <a:p>
            <a:r>
              <a:rPr lang="en-US" sz="1400" dirty="0">
                <a:solidFill>
                  <a:schemeClr val="tx2"/>
                </a:solidFill>
              </a:rPr>
              <a:t>2: Batch bioreactor, </a:t>
            </a:r>
          </a:p>
          <a:p>
            <a:r>
              <a:rPr lang="en-US" sz="1400" dirty="0">
                <a:solidFill>
                  <a:schemeClr val="tx2"/>
                </a:solidFill>
              </a:rPr>
              <a:t>3: CO</a:t>
            </a:r>
            <a:r>
              <a:rPr lang="en-US" sz="1100" dirty="0">
                <a:solidFill>
                  <a:schemeClr val="tx2"/>
                </a:solidFill>
              </a:rPr>
              <a:t>2</a:t>
            </a:r>
            <a:r>
              <a:rPr lang="en-US" sz="1400" dirty="0">
                <a:solidFill>
                  <a:schemeClr val="tx2"/>
                </a:solidFill>
              </a:rPr>
              <a:t> trap, </a:t>
            </a:r>
          </a:p>
          <a:p>
            <a:r>
              <a:rPr lang="en-US" sz="1400" dirty="0">
                <a:solidFill>
                  <a:schemeClr val="tx2"/>
                </a:solidFill>
              </a:rPr>
              <a:t>4: H</a:t>
            </a:r>
            <a:r>
              <a:rPr lang="en-US" sz="1100" dirty="0">
                <a:solidFill>
                  <a:schemeClr val="tx2"/>
                </a:solidFill>
              </a:rPr>
              <a:t>2</a:t>
            </a:r>
            <a:r>
              <a:rPr lang="en-US" sz="1400" dirty="0">
                <a:solidFill>
                  <a:schemeClr val="tx2"/>
                </a:solidFill>
              </a:rPr>
              <a:t> gas sensor, </a:t>
            </a:r>
          </a:p>
          <a:p>
            <a:r>
              <a:rPr lang="en-US" sz="1400" dirty="0">
                <a:solidFill>
                  <a:schemeClr val="tx2"/>
                </a:solidFill>
              </a:rPr>
              <a:t>5: CH</a:t>
            </a:r>
            <a:r>
              <a:rPr lang="en-US" sz="1100" dirty="0">
                <a:solidFill>
                  <a:schemeClr val="tx2"/>
                </a:solidFill>
              </a:rPr>
              <a:t>4</a:t>
            </a:r>
            <a:r>
              <a:rPr lang="en-US" sz="1400" dirty="0">
                <a:solidFill>
                  <a:schemeClr val="tx2"/>
                </a:solidFill>
              </a:rPr>
              <a:t> gas sensor, </a:t>
            </a:r>
          </a:p>
          <a:p>
            <a:r>
              <a:rPr lang="en-US" sz="1400" dirty="0">
                <a:solidFill>
                  <a:schemeClr val="tx2"/>
                </a:solidFill>
              </a:rPr>
              <a:t>6: Laptop (Blue VIS Benchwork software for gas sensor’s monitoring), </a:t>
            </a:r>
          </a:p>
          <a:p>
            <a:r>
              <a:rPr lang="en-US" sz="1400" dirty="0">
                <a:solidFill>
                  <a:schemeClr val="tx2"/>
                </a:solidFill>
              </a:rPr>
              <a:t>7: Milli gas counter, </a:t>
            </a:r>
          </a:p>
          <a:p>
            <a:r>
              <a:rPr lang="en-US" sz="1400" dirty="0">
                <a:solidFill>
                  <a:schemeClr val="tx2"/>
                </a:solidFill>
              </a:rPr>
              <a:t>8: Sampling point.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6D292C-EA30-45D1-B8D3-4C6CAA6BABB6}"/>
              </a:ext>
            </a:extLst>
          </p:cNvPr>
          <p:cNvSpPr txBox="1"/>
          <p:nvPr/>
        </p:nvSpPr>
        <p:spPr>
          <a:xfrm>
            <a:off x="801207" y="1566024"/>
            <a:ext cx="6733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</a:rPr>
              <a:t>Monitor: pH – Volatile suspended solids (VSS) – Chemical oxygen demand (COD)– Organic acids – Gas flow (H</a:t>
            </a:r>
            <a:r>
              <a:rPr lang="en-US" sz="1200" b="1" dirty="0">
                <a:solidFill>
                  <a:schemeClr val="tx2"/>
                </a:solidFill>
              </a:rPr>
              <a:t>2</a:t>
            </a:r>
            <a:r>
              <a:rPr lang="en-US" b="1" dirty="0">
                <a:solidFill>
                  <a:schemeClr val="tx2"/>
                </a:solidFill>
              </a:rPr>
              <a:t> and CH</a:t>
            </a:r>
            <a:r>
              <a:rPr lang="en-US" sz="1200" b="1" dirty="0">
                <a:solidFill>
                  <a:schemeClr val="tx2"/>
                </a:solidFill>
              </a:rPr>
              <a:t>4</a:t>
            </a:r>
            <a:r>
              <a:rPr lang="en-US" b="1" dirty="0">
                <a:solidFill>
                  <a:schemeClr val="tx2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602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40EC5-C097-47FE-B188-0A25896A3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Literature review – Statistical Analysis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D605F2-359C-44E8-8663-3B349FCCB7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39" y="213993"/>
            <a:ext cx="2299534" cy="971552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C7CB44D-059C-4A0F-9AB8-4907FF5A8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78" y="1944754"/>
            <a:ext cx="4973654" cy="29684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3986AD0-0DBD-4874-8692-C30777B21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775" y="1957005"/>
            <a:ext cx="5286376" cy="296849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0939874-F2BB-4722-9A42-41D916E35BFA}"/>
              </a:ext>
            </a:extLst>
          </p:cNvPr>
          <p:cNvSpPr txBox="1"/>
          <p:nvPr/>
        </p:nvSpPr>
        <p:spPr>
          <a:xfrm>
            <a:off x="335360" y="5035999"/>
            <a:ext cx="52462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tx2"/>
                </a:solidFill>
              </a:rPr>
              <a:t>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he variation of hydrogen yields vs substrate concentration (TCOD).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CC83B8-9115-4628-B5E6-9704B23E9325}"/>
              </a:ext>
            </a:extLst>
          </p:cNvPr>
          <p:cNvSpPr txBox="1"/>
          <p:nvPr/>
        </p:nvSpPr>
        <p:spPr>
          <a:xfrm>
            <a:off x="6095999" y="5035999"/>
            <a:ext cx="460090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2"/>
                </a:solidFill>
              </a:rPr>
              <a:t>The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 variation of hydrogen yields vs pH.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E4E5C7-C92E-4F50-B3FF-06848A20544D}"/>
              </a:ext>
            </a:extLst>
          </p:cNvPr>
          <p:cNvSpPr txBox="1"/>
          <p:nvPr/>
        </p:nvSpPr>
        <p:spPr>
          <a:xfrm>
            <a:off x="406084" y="1386609"/>
            <a:ext cx="11379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nalyze the effect of process parameters on H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production from waste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773CDB7-439A-4682-AA9A-7BEBD04F5449}"/>
              </a:ext>
            </a:extLst>
          </p:cNvPr>
          <p:cNvCxnSpPr/>
          <p:nvPr/>
        </p:nvCxnSpPr>
        <p:spPr>
          <a:xfrm>
            <a:off x="1143000" y="4591050"/>
            <a:ext cx="40957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C4A0592-36C4-4363-917F-990B27B318B3}"/>
              </a:ext>
            </a:extLst>
          </p:cNvPr>
          <p:cNvCxnSpPr/>
          <p:nvPr/>
        </p:nvCxnSpPr>
        <p:spPr>
          <a:xfrm>
            <a:off x="8191500" y="4572000"/>
            <a:ext cx="40957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047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71CFE-5ADE-40B0-BA7B-4044E2955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60648"/>
            <a:ext cx="9025003" cy="778098"/>
          </a:xfrm>
        </p:spPr>
        <p:txBody>
          <a:bodyPr anchor="ctr">
            <a:normAutofit/>
          </a:bodyPr>
          <a:lstStyle/>
          <a:p>
            <a:r>
              <a:rPr lang="en-GB" dirty="0"/>
              <a:t>Literature review – Statistical Analysis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DB83E8-FBC8-4EB6-AA40-3E8CFB87B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2" y="1522860"/>
            <a:ext cx="5200651" cy="3048659"/>
          </a:xfrm>
          <a:prstGeom prst="rect">
            <a:avLst/>
          </a:prstGeom>
          <a:noFill/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5C9A6D-4460-4990-BF69-CD53B8FA20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05220" y="1534608"/>
            <a:ext cx="5024892" cy="30486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EE75C1-52A9-40AB-BE42-DE347778B3E9}"/>
              </a:ext>
            </a:extLst>
          </p:cNvPr>
          <p:cNvSpPr txBox="1"/>
          <p:nvPr/>
        </p:nvSpPr>
        <p:spPr>
          <a:xfrm>
            <a:off x="6305220" y="4718127"/>
            <a:ext cx="5343855" cy="307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The variation of hydrogen yields vs experimental length (d).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6BA67-C5A3-4EF4-9384-9DBB0FD8D05D}"/>
              </a:ext>
            </a:extLst>
          </p:cNvPr>
          <p:cNvSpPr txBox="1"/>
          <p:nvPr/>
        </p:nvSpPr>
        <p:spPr>
          <a:xfrm>
            <a:off x="466722" y="4698803"/>
            <a:ext cx="5200651" cy="307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The variation of hydrogen yields vs </a:t>
            </a:r>
            <a:r>
              <a:rPr lang="en-US" sz="1400" dirty="0">
                <a:solidFill>
                  <a:schemeClr val="tx2"/>
                </a:solidFill>
              </a:rPr>
              <a:t>temperature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+mn-ea"/>
                <a:cs typeface="+mn-cs"/>
              </a:rPr>
              <a:t>.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508B38C-867F-4E97-A320-47B005B150A6}"/>
              </a:ext>
            </a:extLst>
          </p:cNvPr>
          <p:cNvCxnSpPr/>
          <p:nvPr/>
        </p:nvCxnSpPr>
        <p:spPr>
          <a:xfrm>
            <a:off x="2526110" y="4171950"/>
            <a:ext cx="40957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B11DEC9-A1CE-4B85-BAEB-3DC06661FE80}"/>
              </a:ext>
            </a:extLst>
          </p:cNvPr>
          <p:cNvCxnSpPr/>
          <p:nvPr/>
        </p:nvCxnSpPr>
        <p:spPr>
          <a:xfrm>
            <a:off x="7126685" y="4171950"/>
            <a:ext cx="409575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0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91A85-7C72-4FE8-8C5F-65D0AE14A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Analysis – Laboratory 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CED36B-74A2-47CD-A53A-3E5F8E9295D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35360" y="1477942"/>
            <a:ext cx="6806245" cy="3637161"/>
          </a:xfrm>
          <a:prstGeom prst="rect">
            <a:avLst/>
          </a:prstGeom>
        </p:spPr>
      </p:pic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1E07EE98-EE71-4DC3-9821-8BFB4A95C750}"/>
              </a:ext>
            </a:extLst>
          </p:cNvPr>
          <p:cNvSpPr/>
          <p:nvPr/>
        </p:nvSpPr>
        <p:spPr>
          <a:xfrm>
            <a:off x="4371975" y="2567681"/>
            <a:ext cx="1324074" cy="1299469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AF4F83-BCB1-4579-B186-356F48C1C7C0}"/>
              </a:ext>
            </a:extLst>
          </p:cNvPr>
          <p:cNvSpPr txBox="1"/>
          <p:nvPr/>
        </p:nvSpPr>
        <p:spPr>
          <a:xfrm>
            <a:off x="7682370" y="1495766"/>
            <a:ext cx="3756029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2 g/L glucose in 1.5 L working volume </a:t>
            </a:r>
          </a:p>
          <a:p>
            <a:r>
              <a:rPr lang="en-US" dirty="0"/>
              <a:t>3% inoculum,  </a:t>
            </a:r>
          </a:p>
          <a:p>
            <a:r>
              <a:rPr lang="en-US" dirty="0"/>
              <a:t>VSS</a:t>
            </a:r>
            <a:r>
              <a:rPr lang="en-US" sz="1200" dirty="0"/>
              <a:t>i </a:t>
            </a:r>
            <a:r>
              <a:rPr lang="en-US" dirty="0"/>
              <a:t>= 0.47 g/L </a:t>
            </a:r>
          </a:p>
          <a:p>
            <a:r>
              <a:rPr lang="en-US" dirty="0"/>
              <a:t>pH</a:t>
            </a:r>
            <a:r>
              <a:rPr lang="en-US" sz="1200" dirty="0"/>
              <a:t>i</a:t>
            </a:r>
            <a:r>
              <a:rPr lang="en-US" dirty="0"/>
              <a:t> = 8.41, at room temperature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492176E-5194-44FF-935A-533E62E2DBBA}"/>
              </a:ext>
            </a:extLst>
          </p:cNvPr>
          <p:cNvCxnSpPr/>
          <p:nvPr/>
        </p:nvCxnSpPr>
        <p:spPr>
          <a:xfrm>
            <a:off x="9560384" y="2744072"/>
            <a:ext cx="0" cy="5524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E99C100-5EC0-42D5-B82B-1F104745D825}"/>
              </a:ext>
            </a:extLst>
          </p:cNvPr>
          <p:cNvSpPr txBox="1"/>
          <p:nvPr/>
        </p:nvSpPr>
        <p:spPr>
          <a:xfrm>
            <a:off x="7324625" y="3304304"/>
            <a:ext cx="4471521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pH</a:t>
            </a:r>
            <a:r>
              <a:rPr lang="en-US" sz="1200" dirty="0"/>
              <a:t>f</a:t>
            </a:r>
            <a:r>
              <a:rPr lang="en-US" dirty="0"/>
              <a:t> = 5.52 </a:t>
            </a:r>
            <a:r>
              <a:rPr lang="en-US" dirty="0">
                <a:sym typeface="Wingdings" panose="05000000000000000000" pitchFamily="2" charset="2"/>
              </a:rPr>
              <a:t> Organic acid production</a:t>
            </a:r>
            <a:endParaRPr lang="en-US" dirty="0"/>
          </a:p>
          <a:p>
            <a:r>
              <a:rPr lang="en-US" dirty="0"/>
              <a:t>VSS</a:t>
            </a:r>
            <a:r>
              <a:rPr lang="en-US" sz="1200" dirty="0"/>
              <a:t>f </a:t>
            </a:r>
            <a:r>
              <a:rPr lang="en-US" dirty="0"/>
              <a:t>= 0.84 g/L </a:t>
            </a:r>
            <a:r>
              <a:rPr lang="en-US" dirty="0">
                <a:sym typeface="Wingdings" panose="05000000000000000000" pitchFamily="2" charset="2"/>
              </a:rPr>
              <a:t> Microbial growth (66.62%)</a:t>
            </a:r>
            <a:endParaRPr lang="en-US" dirty="0"/>
          </a:p>
          <a:p>
            <a:r>
              <a:rPr lang="en-US" dirty="0"/>
              <a:t>73% organic matter removal</a:t>
            </a:r>
          </a:p>
          <a:p>
            <a:endParaRPr lang="en-US" dirty="0"/>
          </a:p>
          <a:p>
            <a:pPr algn="ctr"/>
            <a:r>
              <a:rPr lang="en-US" b="1" dirty="0"/>
              <a:t>542.86 mL gas (milli gas counter value)</a:t>
            </a:r>
          </a:p>
          <a:p>
            <a:pPr algn="ctr"/>
            <a:r>
              <a:rPr lang="en-US" b="1" dirty="0"/>
              <a:t>Theory: 48% CH</a:t>
            </a:r>
            <a:r>
              <a:rPr lang="en-US" sz="1400" b="1" dirty="0"/>
              <a:t>4</a:t>
            </a:r>
            <a:r>
              <a:rPr lang="en-US" b="1" dirty="0"/>
              <a:t> or 12% H</a:t>
            </a:r>
            <a:r>
              <a:rPr lang="en-US" sz="1400" b="1" dirty="0"/>
              <a:t>2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8336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5D3DD7-F44F-4C58-AEE1-A3B0001025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39" y="213993"/>
            <a:ext cx="2299534" cy="971552"/>
          </a:xfrm>
          <a:prstGeom prst="rect">
            <a:avLst/>
          </a:prstGeom>
          <a:ln w="101600">
            <a:solidFill>
              <a:schemeClr val="bg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6DF86A-2161-447B-9C1B-3FAA6DA6EC2D}"/>
              </a:ext>
            </a:extLst>
          </p:cNvPr>
          <p:cNvSpPr txBox="1"/>
          <p:nvPr/>
        </p:nvSpPr>
        <p:spPr>
          <a:xfrm>
            <a:off x="664369" y="1468427"/>
            <a:ext cx="1012745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experiments showed the degradation of organic matter under AD conditions while producing a significant amount of gas. </a:t>
            </a:r>
          </a:p>
          <a:p>
            <a:pPr marR="0" algn="just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future experimental plan will include the following steps: 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inish experimental set-up with measurement of gas flow rate in addition to gas composition and organic acid’s composition,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Measure gas production using different single substrate (glucose, lipids, proteins, inoculum) and model wastewater in a batch system,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tudy the effect of pH, temperature, substrate and inoculum concentration over the AD of wastewaters.</a:t>
            </a:r>
          </a:p>
          <a:p>
            <a:pPr marL="342900" marR="0" indent="-342900" algn="just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Moreover, the toxicity of the digestate (possible biofertilizer) produced, by AD of wastewaters under defined conditions, will be tested on soil. </a:t>
            </a:r>
          </a:p>
        </p:txBody>
      </p:sp>
    </p:spTree>
    <p:extLst>
      <p:ext uri="{BB962C8B-B14F-4D97-AF65-F5344CB8AC3E}">
        <p14:creationId xmlns:p14="http://schemas.microsoft.com/office/powerpoint/2010/main" val="286297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C468A-15AA-4839-81E6-9B43FF980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Impact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1F6F7E-0513-4037-902E-47F141E35AF3}"/>
              </a:ext>
            </a:extLst>
          </p:cNvPr>
          <p:cNvSpPr txBox="1"/>
          <p:nvPr/>
        </p:nvSpPr>
        <p:spPr>
          <a:xfrm>
            <a:off x="597694" y="1571632"/>
            <a:ext cx="9975056" cy="1857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01F1E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Wastewater requires adequate treatment to prevent water pollution and human health risks, before being discharged in the main water bodies. Biological wastewater treatment is an environmentally friendly process [1]. 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01F1E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 treatment process can be industrially valued by producing valuable compounds</a:t>
            </a:r>
            <a:r>
              <a:rPr lang="en-US" dirty="0">
                <a:solidFill>
                  <a:srgbClr val="201F1E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201F1E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(short chain organic acids, hydrogen, methane and biofertilizer [2,3,4]. </a:t>
            </a:r>
          </a:p>
          <a:p>
            <a:pPr marL="285750" marR="0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201F1E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The novelty of this project is the evaluation of H</a:t>
            </a:r>
            <a:r>
              <a:rPr lang="en-US" sz="1800" baseline="-25000" dirty="0">
                <a:solidFill>
                  <a:srgbClr val="201F1E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2 </a:t>
            </a:r>
            <a:r>
              <a:rPr lang="en-US" sz="1800" dirty="0">
                <a:solidFill>
                  <a:srgbClr val="201F1E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production from wastewater. </a:t>
            </a: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C305672-089F-443D-A2B1-C4EDCD6860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706" y="3758946"/>
            <a:ext cx="5733288" cy="139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4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C45B3D-B340-4BE0-99CE-8C8BEF7133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r="2231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5">
            <a:extLst>
              <a:ext uri="{FF2B5EF4-FFF2-40B4-BE49-F238E27FC236}">
                <a16:creationId xmlns:a16="http://schemas.microsoft.com/office/drawing/2014/main" id="{AF41FE75-BCBC-4349-A882-99ED547CAF83}"/>
              </a:ext>
            </a:extLst>
          </p:cNvPr>
          <p:cNvSpPr txBox="1">
            <a:spLocks/>
          </p:cNvSpPr>
          <p:nvPr/>
        </p:nvSpPr>
        <p:spPr>
          <a:xfrm>
            <a:off x="451476" y="256185"/>
            <a:ext cx="5644524" cy="13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Clr>
                <a:srgbClr val="799934"/>
              </a:buClr>
              <a:buFont typeface="Arial"/>
              <a:buNone/>
              <a:defRPr sz="2400" b="0" i="0" kern="1200">
                <a:solidFill>
                  <a:srgbClr val="00A0E3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799934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Thank You for Listening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F2FB902D-83AE-4B62-9CD5-F207A3546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939" y="2356404"/>
            <a:ext cx="4436537" cy="276295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https://www.hydronationscholars.scot/scholars/rita-noelle-moussa</a:t>
            </a: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5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@HydroScholars 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hlinkClick r:id="rId5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linkedin.com/in/hydro-nation-scholars-b75b92142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lang="en-US" b="1" dirty="0">
              <a:solidFill>
                <a:srgbClr val="000000"/>
              </a:solidFill>
              <a:latin typeface="Calibri" panose="020F0502020204030204"/>
            </a:endParaRP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kumimoji="0" lang="en-US" altLang="en-US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75F47-87A7-4B3C-9D91-29A149BAECA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2187" y="4298179"/>
            <a:ext cx="567927" cy="5679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4EE54E1-5DBD-40B9-885D-841ED8FFD8C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7" y="5709087"/>
            <a:ext cx="2123337" cy="89710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50B62CE-BB2D-4D88-AC41-510CBC322B34}"/>
              </a:ext>
            </a:extLst>
          </p:cNvPr>
          <p:cNvSpPr txBox="1"/>
          <p:nvPr/>
        </p:nvSpPr>
        <p:spPr>
          <a:xfrm>
            <a:off x="583963" y="1488260"/>
            <a:ext cx="5512037" cy="8510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further information &amp; updates, please contact</a:t>
            </a:r>
            <a:r>
              <a:rPr lang="en-US" altLang="en-US" sz="200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000" b="1" dirty="0">
                <a:solidFill>
                  <a:srgbClr val="000000"/>
                </a:solidFill>
                <a:latin typeface="Calibri" panose="020F0502020204030204"/>
              </a:rPr>
              <a:t>Rita Noelle MOUSSA, r01rm19@abdn.ac.uk</a:t>
            </a:r>
            <a:endParaRPr kumimoji="0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849A4B0-4CFD-45B3-9B8F-AB3848836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940" y="4582143"/>
            <a:ext cx="4572250" cy="64633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cs typeface="Arial" panose="020B0604020202020204" pitchFamily="34" charset="0"/>
                <a:hlinkClick r:id="rId8"/>
              </a:rPr>
              <a:t>https://www.linkedin.com/in/rita-noelle-moussa-b148a6167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8F9A00-EFE4-49EA-BAFF-E7E1A5EA2B0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48924" y="3548287"/>
            <a:ext cx="631190" cy="509585"/>
          </a:xfrm>
          <a:prstGeom prst="rect">
            <a:avLst/>
          </a:prstGeom>
        </p:spPr>
      </p:pic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76FF2790-B65E-44CE-ABBC-F480AA4DAB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207" y="5709087"/>
            <a:ext cx="2218269" cy="8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86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owerpoint template for scholars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586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Powerpoint template for scholars 2016</vt:lpstr>
      <vt:lpstr>Office Theme</vt:lpstr>
      <vt:lpstr>Conversion of Wastewaters and Organic Waste into Valuable Chemicals, Energy and Organic Fertilizer</vt:lpstr>
      <vt:lpstr>Introduction/Aims &amp; objectives</vt:lpstr>
      <vt:lpstr>Experimental Approach – Process Design</vt:lpstr>
      <vt:lpstr>Literature review – Statistical Analysis</vt:lpstr>
      <vt:lpstr>Literature review – Statistical Analysis</vt:lpstr>
      <vt:lpstr>Experimental Analysis – Laboratory work</vt:lpstr>
      <vt:lpstr>Future work</vt:lpstr>
      <vt:lpstr>Work Impact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Conversion of Wastewaters and Organic Waste into Valuable Chemicals, Energy and Biofertilizer</dc:title>
  <dc:creator>Rita Moussa</dc:creator>
  <cp:lastModifiedBy>Rita Moussa</cp:lastModifiedBy>
  <cp:revision>17</cp:revision>
  <dcterms:created xsi:type="dcterms:W3CDTF">2020-12-05T22:49:59Z</dcterms:created>
  <dcterms:modified xsi:type="dcterms:W3CDTF">2021-01-08T17:41:13Z</dcterms:modified>
</cp:coreProperties>
</file>