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V-Vis\Spinels\znfe2o4\znfe2o4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por_822bims\Downloads\Ecoli%20Testing%20(1)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/>
              <a:t>Removal of 4-Chlorophenol</a:t>
            </a:r>
            <a:r>
              <a:rPr lang="en-GB" sz="1100" b="1" baseline="0" dirty="0"/>
              <a:t> From Water under 410 nm light</a:t>
            </a:r>
            <a:endParaRPr lang="en-GB" sz="11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06368046298785E-2"/>
          <c:y val="0.12303444996948835"/>
          <c:w val="0.74048953734003153"/>
          <c:h val="0.73495065446854602"/>
        </c:manualLayout>
      </c:layout>
      <c:scatterChart>
        <c:scatterStyle val="smoothMarker"/>
        <c:varyColors val="0"/>
        <c:ser>
          <c:idx val="0"/>
          <c:order val="0"/>
          <c:tx>
            <c:v>TiO2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Comparisons!$A$3:$A$10</c:f>
              <c:numCache>
                <c:formatCode>General</c:formatCode>
                <c:ptCount val="8"/>
                <c:pt idx="0">
                  <c:v>-30</c:v>
                </c:pt>
                <c:pt idx="1">
                  <c:v>0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  <c:pt idx="7">
                  <c:v>180</c:v>
                </c:pt>
              </c:numCache>
            </c:numRef>
          </c:xVal>
          <c:yVal>
            <c:numRef>
              <c:f>Comparisons!$B$3:$B$10</c:f>
              <c:numCache>
                <c:formatCode>General</c:formatCode>
                <c:ptCount val="8"/>
                <c:pt idx="0">
                  <c:v>1.151</c:v>
                </c:pt>
                <c:pt idx="1">
                  <c:v>1.1220000000000001</c:v>
                </c:pt>
                <c:pt idx="2">
                  <c:v>1.107</c:v>
                </c:pt>
                <c:pt idx="3">
                  <c:v>1.109</c:v>
                </c:pt>
                <c:pt idx="4">
                  <c:v>1.107</c:v>
                </c:pt>
                <c:pt idx="5">
                  <c:v>1.089</c:v>
                </c:pt>
                <c:pt idx="6">
                  <c:v>1.0629999999999999</c:v>
                </c:pt>
                <c:pt idx="7">
                  <c:v>1.0389999999999999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13-4871-B48A-162BD92B983F}"/>
            </c:ext>
          </c:extLst>
        </c:ser>
        <c:ser>
          <c:idx val="18"/>
          <c:order val="6"/>
          <c:tx>
            <c:v>Modified Catalyst</c:v>
          </c:tx>
          <c:spPr>
            <a:ln w="19050" cap="rnd">
              <a:solidFill>
                <a:srgbClr val="BA166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A1668"/>
              </a:solidFill>
              <a:ln w="9525">
                <a:noFill/>
              </a:ln>
              <a:effectLst/>
            </c:spPr>
          </c:marker>
          <c:xVal>
            <c:numRef>
              <c:f>Comparisons!$A$3:$A$10</c:f>
              <c:numCache>
                <c:formatCode>General</c:formatCode>
                <c:ptCount val="8"/>
                <c:pt idx="0">
                  <c:v>-30</c:v>
                </c:pt>
                <c:pt idx="1">
                  <c:v>0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  <c:pt idx="7">
                  <c:v>180</c:v>
                </c:pt>
              </c:numCache>
            </c:numRef>
          </c:xVal>
          <c:yVal>
            <c:numRef>
              <c:f>Comparisons!$H$3:$H$10</c:f>
              <c:numCache>
                <c:formatCode>General</c:formatCode>
                <c:ptCount val="8"/>
                <c:pt idx="0">
                  <c:v>1.135</c:v>
                </c:pt>
                <c:pt idx="1">
                  <c:v>1.1359999999999999</c:v>
                </c:pt>
                <c:pt idx="2">
                  <c:v>1.0289999999999999</c:v>
                </c:pt>
                <c:pt idx="3">
                  <c:v>0.96899999999999997</c:v>
                </c:pt>
                <c:pt idx="4">
                  <c:v>0.89</c:v>
                </c:pt>
                <c:pt idx="5">
                  <c:v>0.84699999999999998</c:v>
                </c:pt>
                <c:pt idx="6">
                  <c:v>0.78700000000000003</c:v>
                </c:pt>
                <c:pt idx="7">
                  <c:v>0.74399999999999999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13-4871-B48A-162BD92B9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910672"/>
        <c:axId val="16801172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BTO 410</c:v>
                </c:tx>
                <c:spPr>
                  <a:ln w="19050" cap="rnd">
                    <a:solidFill>
                      <a:srgbClr val="A27C8A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A27C8A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Comparisons!$A$3:$A$10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-30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120</c:v>
                      </c:pt>
                      <c:pt idx="6">
                        <c:v>150</c:v>
                      </c:pt>
                      <c:pt idx="7">
                        <c:v>180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Comparisons!$C$3:$C$10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1.151</c:v>
                      </c:pt>
                      <c:pt idx="1">
                        <c:v>1.151</c:v>
                      </c:pt>
                      <c:pt idx="2">
                        <c:v>0.97599999999999998</c:v>
                      </c:pt>
                      <c:pt idx="3">
                        <c:v>0.85</c:v>
                      </c:pt>
                      <c:pt idx="4">
                        <c:v>0.755</c:v>
                      </c:pt>
                      <c:pt idx="5">
                        <c:v>0.65800000000000003</c:v>
                      </c:pt>
                      <c:pt idx="6">
                        <c:v>0.57899999999999996</c:v>
                      </c:pt>
                      <c:pt idx="7">
                        <c:v>0.53100000000000003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9313-4871-B48A-162BD92B983F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ZnFe2O4-A 410</c:v>
                </c:tx>
                <c:spPr>
                  <a:ln w="190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-30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120</c:v>
                      </c:pt>
                      <c:pt idx="6">
                        <c:v>150</c:v>
                      </c:pt>
                      <c:pt idx="7">
                        <c:v>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Comparisons!$D$3:$D$10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1.1579999999999999</c:v>
                      </c:pt>
                      <c:pt idx="1">
                        <c:v>1.155</c:v>
                      </c:pt>
                      <c:pt idx="2">
                        <c:v>1.133</c:v>
                      </c:pt>
                      <c:pt idx="3">
                        <c:v>1.127</c:v>
                      </c:pt>
                      <c:pt idx="4">
                        <c:v>1.125</c:v>
                      </c:pt>
                      <c:pt idx="5">
                        <c:v>1.1240000000000001</c:v>
                      </c:pt>
                      <c:pt idx="6">
                        <c:v>1.1240000000000001</c:v>
                      </c:pt>
                      <c:pt idx="7">
                        <c:v>1.1220000000000001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313-4871-B48A-162BD92B983F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(5)ZnFe2O4-B-P25 410</c:v>
                </c:tx>
                <c:spPr>
                  <a:ln w="19050" cap="rnd">
                    <a:solidFill>
                      <a:srgbClr val="09FF2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9FF26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-30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120</c:v>
                      </c:pt>
                      <c:pt idx="6">
                        <c:v>150</c:v>
                      </c:pt>
                      <c:pt idx="7">
                        <c:v>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Comparisons!$F$3:$F$10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1.153</c:v>
                      </c:pt>
                      <c:pt idx="1">
                        <c:v>1.151</c:v>
                      </c:pt>
                      <c:pt idx="2">
                        <c:v>1.077</c:v>
                      </c:pt>
                      <c:pt idx="3">
                        <c:v>1.022</c:v>
                      </c:pt>
                      <c:pt idx="4">
                        <c:v>0.97799999999999998</c:v>
                      </c:pt>
                      <c:pt idx="5">
                        <c:v>0.92600000000000005</c:v>
                      </c:pt>
                      <c:pt idx="6">
                        <c:v>0.88500000000000001</c:v>
                      </c:pt>
                      <c:pt idx="7">
                        <c:v>0.85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313-4871-B48A-162BD92B983F}"/>
                  </c:ext>
                </c:extLst>
              </c15:ser>
            </c15:filteredScatterSeries>
            <c15:filteredScatterSeries>
              <c15:ser>
                <c:idx val="14"/>
                <c:order val="4"/>
                <c:tx>
                  <c:v>(2)ZnFe2O4-C-P25 410</c:v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-30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120</c:v>
                      </c:pt>
                      <c:pt idx="6">
                        <c:v>150</c:v>
                      </c:pt>
                      <c:pt idx="7">
                        <c:v>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Comparisons!$E$3:$E$10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1.161</c:v>
                      </c:pt>
                      <c:pt idx="1">
                        <c:v>1.1599999999999999</c:v>
                      </c:pt>
                      <c:pt idx="2">
                        <c:v>1.0900000000000001</c:v>
                      </c:pt>
                      <c:pt idx="3">
                        <c:v>0.97399999999999998</c:v>
                      </c:pt>
                      <c:pt idx="4">
                        <c:v>0.91</c:v>
                      </c:pt>
                      <c:pt idx="5">
                        <c:v>0.84899999999999998</c:v>
                      </c:pt>
                      <c:pt idx="6">
                        <c:v>0.81100000000000005</c:v>
                      </c:pt>
                      <c:pt idx="7">
                        <c:v>0.745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313-4871-B48A-162BD92B983F}"/>
                  </c:ext>
                </c:extLst>
              </c15:ser>
            </c15:filteredScatterSeries>
            <c15:filteredScatterSeries>
              <c15:ser>
                <c:idx val="15"/>
                <c:order val="5"/>
                <c:tx>
                  <c:v>(8)ZnFe2O4-D-P25 410</c:v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-30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120</c:v>
                      </c:pt>
                      <c:pt idx="6">
                        <c:v>150</c:v>
                      </c:pt>
                      <c:pt idx="7">
                        <c:v>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Comparisons!$G$3:$G$10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1.1679999999999999</c:v>
                      </c:pt>
                      <c:pt idx="1">
                        <c:v>1.1599999999999999</c:v>
                      </c:pt>
                      <c:pt idx="2">
                        <c:v>1.129</c:v>
                      </c:pt>
                      <c:pt idx="3">
                        <c:v>1.085</c:v>
                      </c:pt>
                      <c:pt idx="4">
                        <c:v>1.0329999999999999</c:v>
                      </c:pt>
                      <c:pt idx="5">
                        <c:v>1.01</c:v>
                      </c:pt>
                      <c:pt idx="6">
                        <c:v>0.97899999999999998</c:v>
                      </c:pt>
                      <c:pt idx="7">
                        <c:v>0.94899999999999995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313-4871-B48A-162BD92B983F}"/>
                  </c:ext>
                </c:extLst>
              </c15:ser>
            </c15:filteredScatterSeries>
            <c15:filteredScatterSeries>
              <c15:ser>
                <c:idx val="19"/>
                <c:order val="7"/>
                <c:tx>
                  <c:v>ZnFe2O4-F-P25(NH3) 410</c:v>
                </c:tx>
                <c:spPr>
                  <a:ln w="19050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</a:schemeClr>
                    </a:solidFill>
                    <a:ln w="9525">
                      <a:solidFill>
                        <a:schemeClr val="accent2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-30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120</c:v>
                      </c:pt>
                      <c:pt idx="6">
                        <c:v>150</c:v>
                      </c:pt>
                      <c:pt idx="7">
                        <c:v>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Comparisons!$I$3:$I$10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1.141</c:v>
                      </c:pt>
                      <c:pt idx="1">
                        <c:v>1.1419999999999999</c:v>
                      </c:pt>
                      <c:pt idx="2">
                        <c:v>1.0820000000000001</c:v>
                      </c:pt>
                      <c:pt idx="3">
                        <c:v>1.024</c:v>
                      </c:pt>
                      <c:pt idx="4">
                        <c:v>0.97099999999999997</c:v>
                      </c:pt>
                      <c:pt idx="5">
                        <c:v>0.93400000000000005</c:v>
                      </c:pt>
                      <c:pt idx="6">
                        <c:v>0.89500000000000002</c:v>
                      </c:pt>
                      <c:pt idx="7">
                        <c:v>0.86399999999999999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313-4871-B48A-162BD92B983F}"/>
                  </c:ext>
                </c:extLst>
              </c15:ser>
            </c15:filteredScatterSeries>
            <c15:filteredScatterSeries>
              <c15:ser>
                <c:idx val="24"/>
                <c:order val="8"/>
                <c:tx>
                  <c:v>ZnFe2O4-G-P25(NH3) 410</c:v>
                </c:tx>
                <c:spPr>
                  <a:ln w="19050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-30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120</c:v>
                      </c:pt>
                      <c:pt idx="6">
                        <c:v>150</c:v>
                      </c:pt>
                      <c:pt idx="7">
                        <c:v>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Comparisons!$J$3:$J$10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1.1539999999999999</c:v>
                      </c:pt>
                      <c:pt idx="1">
                        <c:v>1.151</c:v>
                      </c:pt>
                      <c:pt idx="2">
                        <c:v>1.048</c:v>
                      </c:pt>
                      <c:pt idx="3">
                        <c:v>1.018</c:v>
                      </c:pt>
                      <c:pt idx="4">
                        <c:v>0.95199999999999996</c:v>
                      </c:pt>
                      <c:pt idx="5">
                        <c:v>0.92100000000000004</c:v>
                      </c:pt>
                      <c:pt idx="6">
                        <c:v>0.874</c:v>
                      </c:pt>
                      <c:pt idx="7">
                        <c:v>0.82799999999999996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313-4871-B48A-162BD92B983F}"/>
                  </c:ext>
                </c:extLst>
              </c15:ser>
            </c15:filteredScatterSeries>
            <c15:filteredScatterSeries>
              <c15:ser>
                <c:idx val="27"/>
                <c:order val="9"/>
                <c:tx>
                  <c:v>ZnFe2O4-H-P25 410</c:v>
                </c:tx>
                <c:spPr>
                  <a:ln w="1905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-30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120</c:v>
                      </c:pt>
                      <c:pt idx="6">
                        <c:v>150</c:v>
                      </c:pt>
                      <c:pt idx="7">
                        <c:v>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Comparisons!$K$3:$K$10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1.1599999999999999</c:v>
                      </c:pt>
                      <c:pt idx="1">
                        <c:v>1.157</c:v>
                      </c:pt>
                      <c:pt idx="2">
                        <c:v>1.026</c:v>
                      </c:pt>
                      <c:pt idx="3">
                        <c:v>1.012</c:v>
                      </c:pt>
                      <c:pt idx="4">
                        <c:v>0.95699999999999996</c:v>
                      </c:pt>
                      <c:pt idx="5">
                        <c:v>0.90800000000000003</c:v>
                      </c:pt>
                      <c:pt idx="6">
                        <c:v>0.86499999999999999</c:v>
                      </c:pt>
                      <c:pt idx="7">
                        <c:v>0.82099999999999995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313-4871-B48A-162BD92B983F}"/>
                  </c:ext>
                </c:extLst>
              </c15:ser>
            </c15:filteredScatterSeries>
            <c15:filteredScatterSeries>
              <c15:ser>
                <c:idx val="30"/>
                <c:order val="10"/>
                <c:tx>
                  <c:v>ZnFe2O4-I-P25 410</c:v>
                </c:tx>
                <c:spPr>
                  <a:ln w="190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50000"/>
                      </a:schemeClr>
                    </a:solidFill>
                    <a:ln w="9525">
                      <a:solidFill>
                        <a:schemeClr val="accent1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-30</c:v>
                      </c:pt>
                      <c:pt idx="1">
                        <c:v>0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120</c:v>
                      </c:pt>
                      <c:pt idx="6">
                        <c:v>150</c:v>
                      </c:pt>
                      <c:pt idx="7">
                        <c:v>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Comparisons!$L$3:$L$10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1.167</c:v>
                      </c:pt>
                      <c:pt idx="1">
                        <c:v>1.1639999999999999</c:v>
                      </c:pt>
                      <c:pt idx="2">
                        <c:v>1.1140000000000001</c:v>
                      </c:pt>
                      <c:pt idx="3">
                        <c:v>1.089</c:v>
                      </c:pt>
                      <c:pt idx="4">
                        <c:v>1.0649999999999999</c:v>
                      </c:pt>
                      <c:pt idx="5">
                        <c:v>1.042</c:v>
                      </c:pt>
                      <c:pt idx="6">
                        <c:v>1.03</c:v>
                      </c:pt>
                      <c:pt idx="7">
                        <c:v>1.012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313-4871-B48A-162BD92B983F}"/>
                  </c:ext>
                </c:extLst>
              </c15:ser>
            </c15:filteredScatterSeries>
          </c:ext>
        </c:extLst>
      </c:scatterChart>
      <c:valAx>
        <c:axId val="160910672"/>
        <c:scaling>
          <c:orientation val="minMax"/>
          <c:max val="180"/>
          <c:min val="-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Time</a:t>
                </a:r>
                <a:r>
                  <a:rPr lang="en-GB" sz="1100" b="1" baseline="0"/>
                  <a:t> (minutes)</a:t>
                </a:r>
                <a:endParaRPr lang="en-GB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11728"/>
        <c:crosses val="autoZero"/>
        <c:crossBetween val="midCat"/>
      </c:valAx>
      <c:valAx>
        <c:axId val="168011728"/>
        <c:scaling>
          <c:orientation val="minMax"/>
          <c:max val="1.3"/>
          <c:min val="0.6000000000000000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Absorbance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10672"/>
        <c:crosses val="autoZero"/>
        <c:crossBetween val="midCat"/>
      </c:valAx>
      <c:spPr>
        <a:noFill/>
        <a:ln>
          <a:solidFill>
            <a:schemeClr val="bg2">
              <a:lumMod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0392064100186744"/>
          <c:y val="0.49819217148604983"/>
          <c:w val="0.15123185016802246"/>
          <c:h val="0.36552885702136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Percentage Loss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09-4523-B57E-CBED04EB5F9D}"/>
              </c:ext>
            </c:extLst>
          </c:dPt>
          <c:cat>
            <c:multiLvlStrRef>
              <c:f>'ZnFe2O4-G-P25'!$W$48:$X$49</c:f>
              <c:multiLvlStrCache>
                <c:ptCount val="2"/>
                <c:lvl>
                  <c:pt idx="0">
                    <c:v>96.56283773</c:v>
                  </c:pt>
                  <c:pt idx="1">
                    <c:v>78.53813559</c:v>
                  </c:pt>
                </c:lvl>
                <c:lvl>
                  <c:pt idx="0">
                    <c:v>G 410 nm</c:v>
                  </c:pt>
                  <c:pt idx="1">
                    <c:v>P25 410 nm</c:v>
                  </c:pt>
                </c:lvl>
              </c:multiLvlStrCache>
              <c:extLst/>
            </c:multiLvlStrRef>
          </c:cat>
          <c:val>
            <c:numRef>
              <c:f>'ZnFe2O4-G-P25'!$X$48:$X$49</c:f>
              <c:numCache>
                <c:formatCode>General</c:formatCode>
                <c:ptCount val="2"/>
                <c:pt idx="0">
                  <c:v>96.562837733518606</c:v>
                </c:pt>
                <c:pt idx="1">
                  <c:v>78.538135593220332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209-4523-B57E-CBED04EB5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8205087"/>
        <c:axId val="1038205503"/>
      </c:barChart>
      <c:catAx>
        <c:axId val="103820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205503"/>
        <c:crosses val="autoZero"/>
        <c:auto val="1"/>
        <c:lblAlgn val="ctr"/>
        <c:lblOffset val="100"/>
        <c:noMultiLvlLbl val="0"/>
      </c:catAx>
      <c:valAx>
        <c:axId val="1038205503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205087"/>
        <c:crosses val="autoZero"/>
        <c:crossBetween val="between"/>
      </c:valAx>
      <c:spPr>
        <a:noFill/>
        <a:ln>
          <a:solidFill>
            <a:schemeClr val="bg2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DAA10-44D1-4C23-94CC-D83E808D9A3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96E3E4-7FD2-46A5-8A67-F485278B046D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600" b="1" dirty="0"/>
            <a:t>Immobilise</a:t>
          </a:r>
          <a:r>
            <a:rPr lang="en-GB" sz="1600" dirty="0"/>
            <a:t> the catalyst on a support to avoid issue of recapture</a:t>
          </a:r>
          <a:endParaRPr lang="en-US" sz="1600" dirty="0"/>
        </a:p>
      </dgm:t>
    </dgm:pt>
    <dgm:pt modelId="{8803974D-5D70-446A-9D8A-EB387A1A649F}" type="parTrans" cxnId="{7D9F88FC-65C2-4295-B233-99A4CA983CA2}">
      <dgm:prSet/>
      <dgm:spPr/>
      <dgm:t>
        <a:bodyPr/>
        <a:lstStyle/>
        <a:p>
          <a:endParaRPr lang="en-US"/>
        </a:p>
      </dgm:t>
    </dgm:pt>
    <dgm:pt modelId="{5A31B712-E0A1-4110-A4AE-3EDD91FE63BB}" type="sibTrans" cxnId="{7D9F88FC-65C2-4295-B233-99A4CA983CA2}">
      <dgm:prSet/>
      <dgm:spPr/>
      <dgm:t>
        <a:bodyPr/>
        <a:lstStyle/>
        <a:p>
          <a:endParaRPr lang="en-US"/>
        </a:p>
      </dgm:t>
    </dgm:pt>
    <dgm:pt modelId="{8510DF31-1157-4B0D-92D6-19408795C5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Take commercially available photocatalyst </a:t>
          </a:r>
          <a:r>
            <a:rPr lang="en-GB" sz="1600" b="1" dirty="0"/>
            <a:t>TiO</a:t>
          </a:r>
          <a:r>
            <a:rPr lang="en-GB" sz="1600" b="1" baseline="-25000" dirty="0"/>
            <a:t>2</a:t>
          </a:r>
          <a:r>
            <a:rPr lang="en-GB" sz="1600" b="1" dirty="0"/>
            <a:t> </a:t>
          </a:r>
          <a:r>
            <a:rPr lang="en-GB" sz="1600" dirty="0"/>
            <a:t>and modify it chemically to be more efficient under </a:t>
          </a:r>
          <a:r>
            <a:rPr lang="en-GB" sz="1600" b="1" dirty="0"/>
            <a:t>visible light</a:t>
          </a:r>
          <a:r>
            <a:rPr lang="en-GB" sz="1600" dirty="0"/>
            <a:t>, instead of UV </a:t>
          </a:r>
          <a:endParaRPr lang="en-US" sz="1600" dirty="0"/>
        </a:p>
      </dgm:t>
    </dgm:pt>
    <dgm:pt modelId="{CA5E4829-30FB-4C95-B6F9-11A936E5D2C4}" type="parTrans" cxnId="{12E3EE82-DABC-422E-8A98-EB5092500443}">
      <dgm:prSet/>
      <dgm:spPr/>
      <dgm:t>
        <a:bodyPr/>
        <a:lstStyle/>
        <a:p>
          <a:endParaRPr lang="en-US"/>
        </a:p>
      </dgm:t>
    </dgm:pt>
    <dgm:pt modelId="{FE25CC4E-6214-4304-B8B0-1B3D7239E696}" type="sibTrans" cxnId="{12E3EE82-DABC-422E-8A98-EB5092500443}">
      <dgm:prSet/>
      <dgm:spPr/>
      <dgm:t>
        <a:bodyPr/>
        <a:lstStyle/>
        <a:p>
          <a:endParaRPr lang="en-US"/>
        </a:p>
      </dgm:t>
    </dgm:pt>
    <dgm:pt modelId="{799D47C0-9A68-4E87-B34C-D5508B4938B2}" type="pres">
      <dgm:prSet presAssocID="{1BBDAA10-44D1-4C23-94CC-D83E808D9A34}" presName="root" presStyleCnt="0">
        <dgm:presLayoutVars>
          <dgm:dir/>
          <dgm:resizeHandles val="exact"/>
        </dgm:presLayoutVars>
      </dgm:prSet>
      <dgm:spPr/>
    </dgm:pt>
    <dgm:pt modelId="{547299AF-CCDB-4252-ABEE-E10E8E64C46F}" type="pres">
      <dgm:prSet presAssocID="{4196E3E4-7FD2-46A5-8A67-F485278B046D}" presName="compNode" presStyleCnt="0"/>
      <dgm:spPr/>
    </dgm:pt>
    <dgm:pt modelId="{86078BF1-2CE1-4B0F-AE4A-177947757BA4}" type="pres">
      <dgm:prSet presAssocID="{4196E3E4-7FD2-46A5-8A67-F485278B046D}" presName="iconRect" presStyleLbl="node1" presStyleIdx="0" presStyleCnt="2" custLinFactNeighborX="-17142" custLinFactNeighborY="149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12FB343-342A-43D7-A151-F21AEBA30C37}" type="pres">
      <dgm:prSet presAssocID="{4196E3E4-7FD2-46A5-8A67-F485278B046D}" presName="spaceRect" presStyleCnt="0"/>
      <dgm:spPr/>
    </dgm:pt>
    <dgm:pt modelId="{59806152-7B87-4AD0-BAB5-89517459C011}" type="pres">
      <dgm:prSet presAssocID="{4196E3E4-7FD2-46A5-8A67-F485278B046D}" presName="textRect" presStyleLbl="revTx" presStyleIdx="0" presStyleCnt="2" custScaleX="188101" custLinFactNeighborX="-92798" custLinFactNeighborY="-1898">
        <dgm:presLayoutVars>
          <dgm:chMax val="1"/>
          <dgm:chPref val="1"/>
        </dgm:presLayoutVars>
      </dgm:prSet>
      <dgm:spPr/>
    </dgm:pt>
    <dgm:pt modelId="{393C9B30-E174-4432-8A6C-41B15A381801}" type="pres">
      <dgm:prSet presAssocID="{5A31B712-E0A1-4110-A4AE-3EDD91FE63BB}" presName="sibTrans" presStyleCnt="0"/>
      <dgm:spPr/>
    </dgm:pt>
    <dgm:pt modelId="{F694624C-D492-468D-AAB0-CB46FA279B32}" type="pres">
      <dgm:prSet presAssocID="{8510DF31-1157-4B0D-92D6-19408795C5D5}" presName="compNode" presStyleCnt="0"/>
      <dgm:spPr/>
    </dgm:pt>
    <dgm:pt modelId="{E17A5EED-DB41-4DF5-9276-A2FBEDD14F55}" type="pres">
      <dgm:prSet presAssocID="{8510DF31-1157-4B0D-92D6-19408795C5D5}" presName="iconRect" presStyleLbl="node1" presStyleIdx="1" presStyleCnt="2" custLinFactNeighborX="-7535" custLinFactNeighborY="85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D831F854-7036-4A9E-88CF-54CE39EA0542}" type="pres">
      <dgm:prSet presAssocID="{8510DF31-1157-4B0D-92D6-19408795C5D5}" presName="spaceRect" presStyleCnt="0"/>
      <dgm:spPr/>
    </dgm:pt>
    <dgm:pt modelId="{43837C41-57B9-4778-8320-297268572903}" type="pres">
      <dgm:prSet presAssocID="{8510DF31-1157-4B0D-92D6-19408795C5D5}" presName="textRect" presStyleLbl="revTx" presStyleIdx="1" presStyleCnt="2" custScaleX="212348" custLinFactNeighborX="-4511" custLinFactNeighborY="-10468">
        <dgm:presLayoutVars>
          <dgm:chMax val="1"/>
          <dgm:chPref val="1"/>
        </dgm:presLayoutVars>
      </dgm:prSet>
      <dgm:spPr/>
    </dgm:pt>
  </dgm:ptLst>
  <dgm:cxnLst>
    <dgm:cxn modelId="{17EC4D06-A528-45DF-8F19-1241AB94DF35}" type="presOf" srcId="{8510DF31-1157-4B0D-92D6-19408795C5D5}" destId="{43837C41-57B9-4778-8320-297268572903}" srcOrd="0" destOrd="0" presId="urn:microsoft.com/office/officeart/2018/2/layout/IconLabelList"/>
    <dgm:cxn modelId="{B18A470B-821B-4589-B455-A7358A561F86}" type="presOf" srcId="{4196E3E4-7FD2-46A5-8A67-F485278B046D}" destId="{59806152-7B87-4AD0-BAB5-89517459C011}" srcOrd="0" destOrd="0" presId="urn:microsoft.com/office/officeart/2018/2/layout/IconLabelList"/>
    <dgm:cxn modelId="{12E3EE82-DABC-422E-8A98-EB5092500443}" srcId="{1BBDAA10-44D1-4C23-94CC-D83E808D9A34}" destId="{8510DF31-1157-4B0D-92D6-19408795C5D5}" srcOrd="1" destOrd="0" parTransId="{CA5E4829-30FB-4C95-B6F9-11A936E5D2C4}" sibTransId="{FE25CC4E-6214-4304-B8B0-1B3D7239E696}"/>
    <dgm:cxn modelId="{8C171BB7-92D6-4DA7-8AC9-9E2FB91EEA78}" type="presOf" srcId="{1BBDAA10-44D1-4C23-94CC-D83E808D9A34}" destId="{799D47C0-9A68-4E87-B34C-D5508B4938B2}" srcOrd="0" destOrd="0" presId="urn:microsoft.com/office/officeart/2018/2/layout/IconLabelList"/>
    <dgm:cxn modelId="{7D9F88FC-65C2-4295-B233-99A4CA983CA2}" srcId="{1BBDAA10-44D1-4C23-94CC-D83E808D9A34}" destId="{4196E3E4-7FD2-46A5-8A67-F485278B046D}" srcOrd="0" destOrd="0" parTransId="{8803974D-5D70-446A-9D8A-EB387A1A649F}" sibTransId="{5A31B712-E0A1-4110-A4AE-3EDD91FE63BB}"/>
    <dgm:cxn modelId="{A5357243-C5B1-4766-B7E6-7D252E1C1A28}" type="presParOf" srcId="{799D47C0-9A68-4E87-B34C-D5508B4938B2}" destId="{547299AF-CCDB-4252-ABEE-E10E8E64C46F}" srcOrd="0" destOrd="0" presId="urn:microsoft.com/office/officeart/2018/2/layout/IconLabelList"/>
    <dgm:cxn modelId="{7B9CF46F-039C-4CAF-AECF-F1F81CAB53A3}" type="presParOf" srcId="{547299AF-CCDB-4252-ABEE-E10E8E64C46F}" destId="{86078BF1-2CE1-4B0F-AE4A-177947757BA4}" srcOrd="0" destOrd="0" presId="urn:microsoft.com/office/officeart/2018/2/layout/IconLabelList"/>
    <dgm:cxn modelId="{4CCE6424-07C7-4C00-BCDF-2D5EF61305DE}" type="presParOf" srcId="{547299AF-CCDB-4252-ABEE-E10E8E64C46F}" destId="{912FB343-342A-43D7-A151-F21AEBA30C37}" srcOrd="1" destOrd="0" presId="urn:microsoft.com/office/officeart/2018/2/layout/IconLabelList"/>
    <dgm:cxn modelId="{BBEE0039-453E-4FAD-8699-6495C6E195CE}" type="presParOf" srcId="{547299AF-CCDB-4252-ABEE-E10E8E64C46F}" destId="{59806152-7B87-4AD0-BAB5-89517459C011}" srcOrd="2" destOrd="0" presId="urn:microsoft.com/office/officeart/2018/2/layout/IconLabelList"/>
    <dgm:cxn modelId="{CFFAEEA0-BA2E-4271-A504-B99B899D0066}" type="presParOf" srcId="{799D47C0-9A68-4E87-B34C-D5508B4938B2}" destId="{393C9B30-E174-4432-8A6C-41B15A381801}" srcOrd="1" destOrd="0" presId="urn:microsoft.com/office/officeart/2018/2/layout/IconLabelList"/>
    <dgm:cxn modelId="{9E20AE20-2F3A-48B1-91D2-0D8791C58617}" type="presParOf" srcId="{799D47C0-9A68-4E87-B34C-D5508B4938B2}" destId="{F694624C-D492-468D-AAB0-CB46FA279B32}" srcOrd="2" destOrd="0" presId="urn:microsoft.com/office/officeart/2018/2/layout/IconLabelList"/>
    <dgm:cxn modelId="{C8B36D26-9398-440A-AB0A-370B4FE81232}" type="presParOf" srcId="{F694624C-D492-468D-AAB0-CB46FA279B32}" destId="{E17A5EED-DB41-4DF5-9276-A2FBEDD14F55}" srcOrd="0" destOrd="0" presId="urn:microsoft.com/office/officeart/2018/2/layout/IconLabelList"/>
    <dgm:cxn modelId="{E1A758E4-7BE4-460A-9C44-009DD1B83241}" type="presParOf" srcId="{F694624C-D492-468D-AAB0-CB46FA279B32}" destId="{D831F854-7036-4A9E-88CF-54CE39EA0542}" srcOrd="1" destOrd="0" presId="urn:microsoft.com/office/officeart/2018/2/layout/IconLabelList"/>
    <dgm:cxn modelId="{6AF05A49-661C-4862-BB07-1DFA7DB4D4BE}" type="presParOf" srcId="{F694624C-D492-468D-AAB0-CB46FA279B32}" destId="{43837C41-57B9-4778-8320-297268572903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8BF1-2CE1-4B0F-AE4A-177947757BA4}">
      <dsp:nvSpPr>
        <dsp:cNvPr id="0" name=""/>
        <dsp:cNvSpPr/>
      </dsp:nvSpPr>
      <dsp:spPr>
        <a:xfrm>
          <a:off x="1277663" y="502446"/>
          <a:ext cx="845437" cy="845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06152-7B87-4AD0-BAB5-89517459C011}">
      <dsp:nvSpPr>
        <dsp:cNvPr id="0" name=""/>
        <dsp:cNvSpPr/>
      </dsp:nvSpPr>
      <dsp:spPr>
        <a:xfrm>
          <a:off x="0" y="1488222"/>
          <a:ext cx="3533947" cy="74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Immobilise</a:t>
          </a:r>
          <a:r>
            <a:rPr lang="en-GB" sz="1600" kern="1200" dirty="0"/>
            <a:t> the catalyst on a support to avoid issue of recapture</a:t>
          </a:r>
          <a:endParaRPr lang="en-US" sz="1600" kern="1200" dirty="0"/>
        </a:p>
      </dsp:txBody>
      <dsp:txXfrm>
        <a:off x="0" y="1488222"/>
        <a:ext cx="3533947" cy="743602"/>
      </dsp:txXfrm>
    </dsp:sp>
    <dsp:sp modelId="{E17A5EED-DB41-4DF5-9276-A2FBEDD14F55}">
      <dsp:nvSpPr>
        <dsp:cNvPr id="0" name=""/>
        <dsp:cNvSpPr/>
      </dsp:nvSpPr>
      <dsp:spPr>
        <a:xfrm>
          <a:off x="5449383" y="448456"/>
          <a:ext cx="845437" cy="845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37C41-57B9-4778-8320-297268572903}">
      <dsp:nvSpPr>
        <dsp:cNvPr id="0" name=""/>
        <dsp:cNvSpPr/>
      </dsp:nvSpPr>
      <dsp:spPr>
        <a:xfrm>
          <a:off x="3856311" y="1424495"/>
          <a:ext cx="3989488" cy="74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Take commercially available photocatalyst </a:t>
          </a:r>
          <a:r>
            <a:rPr lang="en-GB" sz="1600" b="1" kern="1200" dirty="0"/>
            <a:t>TiO</a:t>
          </a:r>
          <a:r>
            <a:rPr lang="en-GB" sz="1600" b="1" kern="1200" baseline="-25000" dirty="0"/>
            <a:t>2</a:t>
          </a:r>
          <a:r>
            <a:rPr lang="en-GB" sz="1600" b="1" kern="1200" dirty="0"/>
            <a:t> </a:t>
          </a:r>
          <a:r>
            <a:rPr lang="en-GB" sz="1600" kern="1200" dirty="0"/>
            <a:t>and modify it chemically to be more efficient under </a:t>
          </a:r>
          <a:r>
            <a:rPr lang="en-GB" sz="1600" b="1" kern="1200" dirty="0"/>
            <a:t>visible light</a:t>
          </a:r>
          <a:r>
            <a:rPr lang="en-GB" sz="1600" kern="1200" dirty="0"/>
            <a:t>, instead of UV </a:t>
          </a:r>
          <a:endParaRPr lang="en-US" sz="1600" kern="1200" dirty="0"/>
        </a:p>
      </dsp:txBody>
      <dsp:txXfrm>
        <a:off x="3856311" y="1424495"/>
        <a:ext cx="3989488" cy="74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0024-F39C-495C-BBAC-8DB10E5090BA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16020-8D2E-4A01-94FA-DC12AB52A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1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AB34-04D1-424D-8A65-3D2ECE1FF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63B03-A44E-4E43-B8B3-EBDB990E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40DE-8068-4287-9AD2-ABF75DD1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A24-6CA5-4400-AAA0-69EF6E0E2386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7601-DDA1-4C9C-A40C-8B65688D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E7DC4-04E9-4105-82E6-BFBE42E0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9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0C62-FCA2-4E1C-8B24-37EA7F5B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6A443-0B2C-4BAD-B2CE-F2417903A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96B5D-B7AF-4539-B004-3A34C180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FC2-FBA3-43EB-81E9-29E079B295EE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103B8-EE87-4223-A9EA-43426C39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E08A9-DA17-4A02-8D0F-DD353309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1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10A8E-659C-4C89-A1F4-A426A5A2F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18BAE-6956-4DA2-B2B9-B4DF94C0F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4EE65-1840-432A-9325-73DA6EEA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A8A9-A2E7-4F78-8A3E-9A62D9B3247A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2F516-BE88-4BE8-ABB6-393D8BC4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D7807-510A-4EE6-800F-19B200FF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89F4-0BE4-462F-9F20-F15FDD84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D3FCB-30A8-48A9-8F77-49879CA6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4F32D-28BE-4261-BDEC-DD31E70D9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6B1-F175-47E7-9311-38C8457AF20F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10967-8A1F-4FD8-9EC6-1C399E17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EF403-279F-4633-AFEA-E7E8CA61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7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8D9B-718D-48C8-A414-D3725525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D3DD1-B668-4135-A3EE-950C63EE0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472EB-8B21-4457-8329-D04C059F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81EF-60D8-4B05-9588-6991A6F050B6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A3773-EF33-43E7-AC0C-AC845AA7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447C5-C496-4EB9-B6DC-0DEC6FFB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0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E26A-E496-4D12-856B-0FC199E4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8896-8E5C-4273-9568-4FC3EFC93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9B37F-EA36-4F23-B811-9A685BC5B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19236-93DE-4A86-A58C-059316C6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D53B-177C-449C-BCA1-0A51D6818FAB}" type="datetime1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1A4EE-6885-422E-B044-BAD38A45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A4693-6B88-4C7F-AA38-5C0044A3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28B2-780B-420F-8233-AB3511DE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650D5-242F-46AC-9DBB-B39C4D6E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28468-6597-4F28-A25A-6DBF61188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3EE9C-C85B-4ED3-91D8-B11C1BC74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88341-FB4C-4E14-8E62-22BA10B8F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C3B36-8981-4573-BC0F-AB6FFE0F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0484-8448-4727-89D6-81CC9F42D057}" type="datetime1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03DC8-D72E-4C02-ACC5-183B5D9D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7E5A3-CA8B-456F-BCFD-A4357E93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B8B8-5937-4193-89A8-4683F535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BD524-AA7D-4AC9-95F6-5FBC00F4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9EB6-D491-49BD-AB40-E577484EFF38}" type="datetime1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BC257-504B-41E6-BB49-7D535724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8F8D-8BFD-4A52-9D3F-355A8E09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6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79D63-B430-46F8-84DB-19EAA16D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AD5-455E-45EE-87CC-75B796FCA353}" type="datetime1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6D0FE-3BB1-4DFA-A345-FA4404A4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3080E-B9BB-44C4-90B8-20087842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3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8BD-6E46-4FF9-A455-BCAF3C56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8D7C-9FBB-4820-99DF-B2FE6F99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FEC35-C650-4180-A0A2-FFB25AE01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449BD-DCDD-4C9A-AF4B-E7E93DF3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3911-5E23-4333-B924-337B69C305E4}" type="datetime1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04AB2-2399-4C5C-B19E-6DE7CA72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C3A14-F8B9-4129-881E-A3A9542E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9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EA8A-AAEE-413D-ABCD-04E1778E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A6CA0-9855-454F-BB26-2B904532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B3950-D0D3-44A5-8283-70FDE35A8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1A5A9-60A2-4BDC-A7C8-B7064A93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026A-B1EE-42CB-A8FC-A21BB248C4DA}" type="datetime1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0839B-5EF2-4E33-8EBC-F16DE68E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1D529-2ADD-47C1-9BDC-91DA7A98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7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7A3B8-2A33-48AB-8E87-6AEB6320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BB410-2749-4681-9013-3396CEFA6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C82C-72A0-4547-B833-452D9D99D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8552-A749-4B97-8A22-6567B5E3F7AE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D7FA4-8277-4573-9F7B-92D0D073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B79C0-6C2C-4636-A870-E10E0B1AD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525E-BA39-4766-9E6C-9FAEEC13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1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www.linkedin.com/in/hydro-nation-scholars-b75b92142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www.hydronationscholars.scot/scholars/victoria-porle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hyperlink" Target="https://www.linkedin.com/in/victoria-porley-50916310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D14E-C802-4B61-A1D1-2BFABEC98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8011" y="65108"/>
            <a:ext cx="8113989" cy="34040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Development of low-cost, sunlight-activated materials for water treatment in rural India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AF992-1044-4AF9-98A6-00053DFF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8013" y="3918815"/>
            <a:ext cx="8113988" cy="16557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2200" b="1" i="0" u="none" strike="noStrike" kern="1200" cap="all" spc="200" normalizeH="0" baseline="0" noProof="0" dirty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Victoria Porley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1600" b="0" i="0" u="none" strike="noStrike" kern="1200" cap="all" spc="200" normalizeH="0" baseline="0" noProof="0" dirty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Supervisors: prof Neil Robertson and </a:t>
            </a:r>
            <a:r>
              <a:rPr kumimoji="0" lang="en-GB" sz="1600" b="0" i="0" u="none" strike="noStrike" kern="1200" cap="all" spc="200" normalizeH="0" baseline="0" noProof="0" dirty="0" err="1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efthalia</a:t>
            </a:r>
            <a:r>
              <a:rPr kumimoji="0" lang="en-GB" sz="1600" b="0" i="0" u="none" strike="noStrike" kern="1200" cap="all" spc="200" normalizeH="0" baseline="0" noProof="0" dirty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all" spc="200" normalizeH="0" baseline="0" noProof="0" dirty="0" err="1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chatzisymeon</a:t>
            </a:r>
            <a:endParaRPr kumimoji="0" lang="en-GB" sz="1600" b="0" i="0" u="none" strike="noStrike" kern="1200" cap="all" spc="200" normalizeH="0" baseline="0" noProof="0" dirty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9E148F-EE09-4799-BE83-1648B816F130}"/>
              </a:ext>
            </a:extLst>
          </p:cNvPr>
          <p:cNvCxnSpPr/>
          <p:nvPr/>
        </p:nvCxnSpPr>
        <p:spPr>
          <a:xfrm flipV="1">
            <a:off x="4078012" y="3699641"/>
            <a:ext cx="7893271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361A735-2E53-4650-8F5A-BE2D3A99C6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04" y="5585859"/>
            <a:ext cx="1862200" cy="882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48" y="5585859"/>
            <a:ext cx="3954869" cy="636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r="41816"/>
          <a:stretch/>
        </p:blipFill>
        <p:spPr>
          <a:xfrm>
            <a:off x="0" y="0"/>
            <a:ext cx="3804745" cy="687195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9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9C408-647F-4389-BB99-C7D99091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868" y="1604907"/>
            <a:ext cx="8029904" cy="4943037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>
                <a:latin typeface="+mj-lt"/>
              </a:rPr>
              <a:t>Photocatalysis</a:t>
            </a:r>
            <a:r>
              <a:rPr lang="en-GB" sz="2400" dirty="0">
                <a:latin typeface="+mj-lt"/>
              </a:rPr>
              <a:t> uses </a:t>
            </a:r>
            <a:r>
              <a:rPr lang="en-GB" sz="2400" b="1" dirty="0">
                <a:latin typeface="+mj-lt"/>
              </a:rPr>
              <a:t>light</a:t>
            </a:r>
            <a:r>
              <a:rPr lang="en-GB" sz="2400" dirty="0">
                <a:latin typeface="+mj-lt"/>
              </a:rPr>
              <a:t> to initiate </a:t>
            </a:r>
            <a:r>
              <a:rPr lang="en-GB" sz="2400" b="1" dirty="0">
                <a:latin typeface="+mj-lt"/>
              </a:rPr>
              <a:t>chemical reactions </a:t>
            </a:r>
            <a:r>
              <a:rPr lang="en-GB" sz="2400" dirty="0">
                <a:latin typeface="+mj-lt"/>
              </a:rPr>
              <a:t>which can help to </a:t>
            </a:r>
            <a:r>
              <a:rPr lang="en-GB" sz="2400" b="1" dirty="0">
                <a:latin typeface="+mj-lt"/>
              </a:rPr>
              <a:t>breakdown</a:t>
            </a:r>
            <a:r>
              <a:rPr lang="en-GB" sz="2400" dirty="0">
                <a:latin typeface="+mj-lt"/>
              </a:rPr>
              <a:t> chemical </a:t>
            </a:r>
            <a:r>
              <a:rPr lang="en-GB" sz="2400" b="1" dirty="0">
                <a:latin typeface="+mj-lt"/>
              </a:rPr>
              <a:t>pollutants</a:t>
            </a:r>
            <a:r>
              <a:rPr lang="en-GB" sz="2400" dirty="0">
                <a:latin typeface="+mj-lt"/>
              </a:rPr>
              <a:t> as well as pathogens.</a:t>
            </a:r>
          </a:p>
          <a:p>
            <a:pPr algn="just"/>
            <a:r>
              <a:rPr lang="en-GB" sz="2400" dirty="0">
                <a:latin typeface="+mj-lt"/>
              </a:rPr>
              <a:t>Semiconductor nanoparticle materials have commonly been investigated for light-activated water treatment (photocatalysis) under laboratory conditions, or for pilot plants aimed at industrial applications</a:t>
            </a:r>
          </a:p>
          <a:p>
            <a:pPr algn="just"/>
            <a:r>
              <a:rPr lang="en-GB" sz="2400" dirty="0">
                <a:latin typeface="+mj-lt"/>
              </a:rPr>
              <a:t>Potential to be an excellent water treatment method, as less chemically intensive and safe to conduct</a:t>
            </a:r>
          </a:p>
          <a:p>
            <a:pPr algn="just"/>
            <a:r>
              <a:rPr lang="en-GB" sz="2400" b="1" dirty="0">
                <a:latin typeface="+mj-lt"/>
              </a:rPr>
              <a:t>Still a disconnect between academic advancement and practical application regarding photocatalysis in rural settings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14417"/>
          <a:stretch/>
        </p:blipFill>
        <p:spPr>
          <a:xfrm>
            <a:off x="0" y="0"/>
            <a:ext cx="375219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9E148F-EE09-4799-BE83-1648B816F130}"/>
              </a:ext>
            </a:extLst>
          </p:cNvPr>
          <p:cNvCxnSpPr/>
          <p:nvPr/>
        </p:nvCxnSpPr>
        <p:spPr>
          <a:xfrm>
            <a:off x="3930868" y="1276922"/>
            <a:ext cx="8029904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DA190FE-9428-440F-A186-A7CA08665F7A}"/>
              </a:ext>
            </a:extLst>
          </p:cNvPr>
          <p:cNvSpPr txBox="1">
            <a:spLocks/>
          </p:cNvSpPr>
          <p:nvPr/>
        </p:nvSpPr>
        <p:spPr>
          <a:xfrm>
            <a:off x="3930868" y="1"/>
            <a:ext cx="8261132" cy="127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Harnessing the Sun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5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90FE-9428-440F-A186-A7CA0866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868" y="1"/>
            <a:ext cx="8261132" cy="1276922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Solar Disinfection of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AA54-0F30-4E56-A768-343C56E8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868" y="1534510"/>
            <a:ext cx="7861739" cy="4373021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latin typeface="+mj-lt"/>
              </a:rPr>
              <a:t>Solar disinfection of water (</a:t>
            </a:r>
            <a:r>
              <a:rPr lang="en-GB" b="1" dirty="0">
                <a:latin typeface="+mj-lt"/>
              </a:rPr>
              <a:t>SODIS</a:t>
            </a:r>
            <a:r>
              <a:rPr lang="en-GB" dirty="0">
                <a:latin typeface="+mj-lt"/>
              </a:rPr>
              <a:t>) is recommended by the WHO as a practical water treatment type, and has been proven to effectively remove some pathogens, but is not as effective against chemical pollutants</a:t>
            </a:r>
          </a:p>
          <a:p>
            <a:pPr algn="just"/>
            <a:r>
              <a:rPr lang="en-GB" dirty="0">
                <a:latin typeface="+mj-lt"/>
              </a:rPr>
              <a:t>Perform </a:t>
            </a:r>
            <a:r>
              <a:rPr lang="en-GB" b="1" dirty="0">
                <a:latin typeface="+mj-lt"/>
              </a:rPr>
              <a:t>field testing </a:t>
            </a:r>
            <a:r>
              <a:rPr lang="en-GB" dirty="0">
                <a:latin typeface="+mj-lt"/>
              </a:rPr>
              <a:t>to evaluate practicality and efficacy of </a:t>
            </a:r>
            <a:r>
              <a:rPr lang="en-GB" b="1" dirty="0">
                <a:latin typeface="+mj-lt"/>
              </a:rPr>
              <a:t>photocatalysis</a:t>
            </a:r>
            <a:r>
              <a:rPr lang="en-GB" dirty="0">
                <a:latin typeface="+mj-lt"/>
              </a:rPr>
              <a:t> as an </a:t>
            </a:r>
            <a:r>
              <a:rPr lang="en-GB" b="1" dirty="0">
                <a:latin typeface="+mj-lt"/>
              </a:rPr>
              <a:t>enhanced SODIS </a:t>
            </a:r>
            <a:r>
              <a:rPr lang="en-GB" dirty="0">
                <a:latin typeface="+mj-lt"/>
              </a:rPr>
              <a:t>treatment method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06C08-68AD-4331-A724-31F850AC6554}"/>
              </a:ext>
            </a:extLst>
          </p:cNvPr>
          <p:cNvSpPr txBox="1"/>
          <p:nvPr/>
        </p:nvSpPr>
        <p:spPr>
          <a:xfrm>
            <a:off x="4138862" y="6413698"/>
            <a:ext cx="295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ACS </a:t>
            </a:r>
            <a:r>
              <a:rPr lang="en-GB" sz="1400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Catal</a:t>
            </a:r>
            <a:r>
              <a:rPr lang="en-GB" sz="14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  <a:r>
              <a:rPr lang="en-GB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2020, 10, 20, 11779–11782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9E148F-EE09-4799-BE83-1648B816F130}"/>
              </a:ext>
            </a:extLst>
          </p:cNvPr>
          <p:cNvCxnSpPr/>
          <p:nvPr/>
        </p:nvCxnSpPr>
        <p:spPr>
          <a:xfrm>
            <a:off x="3930868" y="1276922"/>
            <a:ext cx="8029904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utdoor, sitting, grass, board&#10;&#10;Description automatically generated">
            <a:extLst>
              <a:ext uri="{FF2B5EF4-FFF2-40B4-BE49-F238E27FC236}">
                <a16:creationId xmlns:a16="http://schemas.microsoft.com/office/drawing/2014/main" id="{4BE2D940-0E74-4D96-AE0B-330C1DD8E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r="3147" b="-2"/>
          <a:stretch/>
        </p:blipFill>
        <p:spPr>
          <a:xfrm>
            <a:off x="0" y="1"/>
            <a:ext cx="3762703" cy="687012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2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FAAE-88A1-44E9-9B28-4EC77DED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42" y="0"/>
            <a:ext cx="8453637" cy="1325563"/>
          </a:xfrm>
        </p:spPr>
        <p:txBody>
          <a:bodyPr/>
          <a:lstStyle/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Challenge of Solar Photocatalysis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3106DE4-4BDD-49F8-9DDC-A5A522A6B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300411"/>
              </p:ext>
            </p:extLst>
          </p:nvPr>
        </p:nvGraphicFramePr>
        <p:xfrm>
          <a:off x="3951889" y="4242124"/>
          <a:ext cx="8008883" cy="262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scan13">
            <a:extLst>
              <a:ext uri="{FF2B5EF4-FFF2-40B4-BE49-F238E27FC236}">
                <a16:creationId xmlns:a16="http://schemas.microsoft.com/office/drawing/2014/main" id="{E7B19624-2017-4C07-BB6A-B145D279D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00" y="1709866"/>
            <a:ext cx="5384250" cy="26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E148F-EE09-4799-BE83-1648B816F130}"/>
              </a:ext>
            </a:extLst>
          </p:cNvPr>
          <p:cNvCxnSpPr/>
          <p:nvPr/>
        </p:nvCxnSpPr>
        <p:spPr>
          <a:xfrm>
            <a:off x="3930868" y="1276922"/>
            <a:ext cx="8029904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4</a:t>
            </a:fld>
            <a:endParaRPr lang="en-GB"/>
          </a:p>
        </p:txBody>
      </p:sp>
      <p:pic>
        <p:nvPicPr>
          <p:cNvPr id="11" name="Picture 2" descr="Image previe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3" b="15283"/>
          <a:stretch/>
        </p:blipFill>
        <p:spPr bwMode="auto">
          <a:xfrm rot="5400000">
            <a:off x="-1584160" y="1584157"/>
            <a:ext cx="6858003" cy="36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8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734B-2950-4528-AA51-2FE8FFBE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790" y="123111"/>
            <a:ext cx="8627253" cy="1325563"/>
          </a:xfrm>
        </p:spPr>
        <p:txBody>
          <a:bodyPr/>
          <a:lstStyle/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Materials Development</a:t>
            </a:r>
          </a:p>
        </p:txBody>
      </p:sp>
      <p:pic>
        <p:nvPicPr>
          <p:cNvPr id="24" name="Picture 2" descr="No description available.">
            <a:extLst>
              <a:ext uri="{FF2B5EF4-FFF2-40B4-BE49-F238E27FC236}">
                <a16:creationId xmlns:a16="http://schemas.microsoft.com/office/drawing/2014/main" id="{59FCD086-76D9-49E8-9C12-6075B378A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7"/>
          <a:stretch/>
        </p:blipFill>
        <p:spPr bwMode="auto">
          <a:xfrm>
            <a:off x="8331861" y="3718392"/>
            <a:ext cx="2868721" cy="1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No description available.">
            <a:extLst>
              <a:ext uri="{FF2B5EF4-FFF2-40B4-BE49-F238E27FC236}">
                <a16:creationId xmlns:a16="http://schemas.microsoft.com/office/drawing/2014/main" id="{D5FB6A25-1F6C-42AF-BA11-D4FB61705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7568"/>
          <a:stretch/>
        </p:blipFill>
        <p:spPr bwMode="auto">
          <a:xfrm rot="16200000">
            <a:off x="5226331" y="3120387"/>
            <a:ext cx="1576136" cy="30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o description available.">
            <a:extLst>
              <a:ext uri="{FF2B5EF4-FFF2-40B4-BE49-F238E27FC236}">
                <a16:creationId xmlns:a16="http://schemas.microsoft.com/office/drawing/2014/main" id="{2AB0F0EB-0F7B-470D-AC63-FAC40CE8E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3" b="17050"/>
          <a:stretch/>
        </p:blipFill>
        <p:spPr bwMode="auto">
          <a:xfrm>
            <a:off x="0" y="0"/>
            <a:ext cx="3696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46B44D8-66A2-4AA5-97DA-5C7309A952EE}"/>
              </a:ext>
            </a:extLst>
          </p:cNvPr>
          <p:cNvSpPr txBox="1"/>
          <p:nvPr/>
        </p:nvSpPr>
        <p:spPr>
          <a:xfrm>
            <a:off x="4764928" y="1625775"/>
            <a:ext cx="2084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Trial a </a:t>
            </a:r>
            <a:r>
              <a:rPr lang="en-GB" sz="2400" b="1" dirty="0">
                <a:latin typeface="+mj-lt"/>
              </a:rPr>
              <a:t>synthesis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61C023-428E-41F5-985E-CC51051EFF35}"/>
              </a:ext>
            </a:extLst>
          </p:cNvPr>
          <p:cNvSpPr txBox="1"/>
          <p:nvPr/>
        </p:nvSpPr>
        <p:spPr>
          <a:xfrm>
            <a:off x="4387134" y="2797443"/>
            <a:ext cx="325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Immobilise</a:t>
            </a:r>
            <a:r>
              <a:rPr lang="en-GB" sz="2400" dirty="0">
                <a:latin typeface="+mj-lt"/>
              </a:rPr>
              <a:t> the catalyst on a support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226660-0BFA-4734-AF90-779E425BFF83}"/>
              </a:ext>
            </a:extLst>
          </p:cNvPr>
          <p:cNvSpPr txBox="1"/>
          <p:nvPr/>
        </p:nvSpPr>
        <p:spPr>
          <a:xfrm>
            <a:off x="8307454" y="2774749"/>
            <a:ext cx="330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Run the test under various </a:t>
            </a:r>
            <a:r>
              <a:rPr lang="en-GB" sz="2400" b="1" dirty="0">
                <a:latin typeface="+mj-lt"/>
              </a:rPr>
              <a:t>light sources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6896AA-A6DB-4028-B25A-2F973A6B7064}"/>
              </a:ext>
            </a:extLst>
          </p:cNvPr>
          <p:cNvCxnSpPr>
            <a:cxnSpLocks/>
          </p:cNvCxnSpPr>
          <p:nvPr/>
        </p:nvCxnSpPr>
        <p:spPr>
          <a:xfrm>
            <a:off x="6014399" y="2264541"/>
            <a:ext cx="0" cy="5211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868183-A73E-47EF-BF13-8E7D6BF2A77F}"/>
              </a:ext>
            </a:extLst>
          </p:cNvPr>
          <p:cNvCxnSpPr/>
          <p:nvPr/>
        </p:nvCxnSpPr>
        <p:spPr>
          <a:xfrm>
            <a:off x="7827446" y="3108747"/>
            <a:ext cx="8319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87A64C0-6088-4C70-801D-55E271852397}"/>
              </a:ext>
            </a:extLst>
          </p:cNvPr>
          <p:cNvCxnSpPr>
            <a:cxnSpLocks/>
          </p:cNvCxnSpPr>
          <p:nvPr/>
        </p:nvCxnSpPr>
        <p:spPr>
          <a:xfrm flipV="1">
            <a:off x="8850847" y="5182678"/>
            <a:ext cx="1257950" cy="1023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5067F33-73E2-4E62-AFD0-3309B79C710C}"/>
              </a:ext>
            </a:extLst>
          </p:cNvPr>
          <p:cNvSpPr txBox="1"/>
          <p:nvPr/>
        </p:nvSpPr>
        <p:spPr>
          <a:xfrm>
            <a:off x="6728661" y="6138802"/>
            <a:ext cx="348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Water sample with contaminant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9E148F-EE09-4799-BE83-1648B816F130}"/>
              </a:ext>
            </a:extLst>
          </p:cNvPr>
          <p:cNvCxnSpPr/>
          <p:nvPr/>
        </p:nvCxnSpPr>
        <p:spPr>
          <a:xfrm>
            <a:off x="3930868" y="1276922"/>
            <a:ext cx="8029904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868183-A73E-47EF-BF13-8E7D6BF2A77F}"/>
              </a:ext>
            </a:extLst>
          </p:cNvPr>
          <p:cNvCxnSpPr/>
          <p:nvPr/>
        </p:nvCxnSpPr>
        <p:spPr>
          <a:xfrm>
            <a:off x="3795056" y="1856607"/>
            <a:ext cx="8319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16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45D0-1DE2-4622-B32B-D66C16B3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868" y="84887"/>
            <a:ext cx="8507477" cy="1325563"/>
          </a:xfrm>
        </p:spPr>
        <p:txBody>
          <a:bodyPr/>
          <a:lstStyle/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Materials Testing – </a:t>
            </a:r>
            <a:r>
              <a:rPr lang="en-GB" sz="4000" b="1" i="1" dirty="0">
                <a:solidFill>
                  <a:schemeClr val="tx2">
                    <a:lumMod val="75000"/>
                  </a:schemeClr>
                </a:solidFill>
              </a:rPr>
              <a:t>Chemical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38809-57A2-4A8F-B7E4-B2C51274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134" y="1909011"/>
            <a:ext cx="3312538" cy="4629901"/>
          </a:xfrm>
        </p:spPr>
        <p:txBody>
          <a:bodyPr/>
          <a:lstStyle/>
          <a:p>
            <a:pPr algn="just"/>
            <a:r>
              <a:rPr lang="en-GB" sz="2200" b="1" dirty="0">
                <a:latin typeface="+mj-lt"/>
              </a:rPr>
              <a:t>New material </a:t>
            </a:r>
            <a:r>
              <a:rPr lang="en-GB" sz="2200" dirty="0">
                <a:latin typeface="+mj-lt"/>
              </a:rPr>
              <a:t>has been developed containing </a:t>
            </a:r>
            <a:r>
              <a:rPr lang="en-GB" sz="2200" b="1" dirty="0">
                <a:latin typeface="+mj-lt"/>
              </a:rPr>
              <a:t>zinc</a:t>
            </a:r>
            <a:r>
              <a:rPr lang="en-GB" sz="2200" dirty="0">
                <a:latin typeface="+mj-lt"/>
              </a:rPr>
              <a:t> and </a:t>
            </a:r>
            <a:r>
              <a:rPr lang="en-GB" sz="2200" b="1" dirty="0">
                <a:latin typeface="+mj-lt"/>
              </a:rPr>
              <a:t>iron</a:t>
            </a:r>
            <a:r>
              <a:rPr lang="en-GB" sz="2200" dirty="0">
                <a:latin typeface="+mj-lt"/>
              </a:rPr>
              <a:t> – no toxic, rare or expensive materials</a:t>
            </a:r>
          </a:p>
          <a:p>
            <a:pPr algn="just"/>
            <a:r>
              <a:rPr lang="en-GB" sz="2200" dirty="0">
                <a:latin typeface="+mj-lt"/>
              </a:rPr>
              <a:t>Can degrade chemical pollutants (4-CP) more effectively than the commercial TiO</a:t>
            </a:r>
            <a:r>
              <a:rPr lang="en-GB" sz="2200" baseline="-25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material </a:t>
            </a:r>
          </a:p>
          <a:p>
            <a:pPr algn="just"/>
            <a:r>
              <a:rPr lang="en-GB" sz="2200" b="1" dirty="0">
                <a:latin typeface="+mj-lt"/>
              </a:rPr>
              <a:t>Stable</a:t>
            </a:r>
            <a:r>
              <a:rPr lang="en-GB" sz="2200" dirty="0">
                <a:latin typeface="+mj-lt"/>
              </a:rPr>
              <a:t> and </a:t>
            </a:r>
            <a:r>
              <a:rPr lang="en-GB" sz="2200" b="1" dirty="0">
                <a:latin typeface="+mj-lt"/>
              </a:rPr>
              <a:t>reusable</a:t>
            </a:r>
            <a:r>
              <a:rPr lang="en-GB" sz="2200" dirty="0">
                <a:latin typeface="+mj-lt"/>
              </a:rPr>
              <a:t> material</a:t>
            </a:r>
          </a:p>
          <a:p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99D2FC-4D3E-40BD-A3C1-84B5991A7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60230"/>
              </p:ext>
            </p:extLst>
          </p:nvPr>
        </p:nvGraphicFramePr>
        <p:xfrm>
          <a:off x="7037672" y="1909011"/>
          <a:ext cx="4899632" cy="379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4-Chlorophenol &gt;= 99 % | 106-48-9 | Sigma-Aldrich">
            <a:extLst>
              <a:ext uri="{FF2B5EF4-FFF2-40B4-BE49-F238E27FC236}">
                <a16:creationId xmlns:a16="http://schemas.microsoft.com/office/drawing/2014/main" id="{847393A2-7CF8-451F-AF13-A5887D6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110" y="2389230"/>
            <a:ext cx="673378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6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6108" r="269" b="10127"/>
          <a:stretch/>
        </p:blipFill>
        <p:spPr>
          <a:xfrm>
            <a:off x="0" y="0"/>
            <a:ext cx="3725133" cy="68339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9E148F-EE09-4799-BE83-1648B816F130}"/>
              </a:ext>
            </a:extLst>
          </p:cNvPr>
          <p:cNvCxnSpPr/>
          <p:nvPr/>
        </p:nvCxnSpPr>
        <p:spPr>
          <a:xfrm>
            <a:off x="3930868" y="1276922"/>
            <a:ext cx="8029904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2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F900FB-DBA5-46F8-8771-91F603519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11315"/>
              </p:ext>
            </p:extLst>
          </p:nvPr>
        </p:nvGraphicFramePr>
        <p:xfrm>
          <a:off x="7019769" y="2147154"/>
          <a:ext cx="4731596" cy="351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A9B45D0-1DE2-4622-B32B-D66C16B3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327" y="124494"/>
            <a:ext cx="8393758" cy="1325563"/>
          </a:xfrm>
        </p:spPr>
        <p:txBody>
          <a:bodyPr/>
          <a:lstStyle/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Materials Testing – </a:t>
            </a:r>
            <a:r>
              <a:rPr lang="en-GB" sz="4000" b="1" i="1" dirty="0">
                <a:solidFill>
                  <a:schemeClr val="tx2">
                    <a:lumMod val="75000"/>
                  </a:schemeClr>
                </a:solidFill>
              </a:rPr>
              <a:t>Microbial Removal</a:t>
            </a: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" r="7193" b="16389"/>
          <a:stretch/>
        </p:blipFill>
        <p:spPr bwMode="auto">
          <a:xfrm rot="10800000">
            <a:off x="0" y="-1"/>
            <a:ext cx="3668458" cy="68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E148F-EE09-4799-BE83-1648B816F130}"/>
              </a:ext>
            </a:extLst>
          </p:cNvPr>
          <p:cNvCxnSpPr/>
          <p:nvPr/>
        </p:nvCxnSpPr>
        <p:spPr>
          <a:xfrm>
            <a:off x="3930868" y="1411525"/>
            <a:ext cx="8029904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7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6ABF97-EA94-4634-B316-64B7FB7FEB97}"/>
              </a:ext>
            </a:extLst>
          </p:cNvPr>
          <p:cNvSpPr txBox="1">
            <a:spLocks/>
          </p:cNvSpPr>
          <p:nvPr/>
        </p:nvSpPr>
        <p:spPr>
          <a:xfrm>
            <a:off x="3668459" y="2147154"/>
            <a:ext cx="3010637" cy="4629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>
                <a:latin typeface="+mj-lt"/>
              </a:rPr>
              <a:t>Initial tests to remove E.coli from water also show promise, with the </a:t>
            </a:r>
            <a:r>
              <a:rPr lang="en-GB" sz="2200" b="1" dirty="0">
                <a:latin typeface="+mj-lt"/>
              </a:rPr>
              <a:t>enhanced material showing a higher percentage removal of bacteria relative to TiO</a:t>
            </a:r>
            <a:r>
              <a:rPr lang="en-GB" sz="2200" b="1" baseline="-25000" dirty="0">
                <a:latin typeface="+mj-lt"/>
              </a:rPr>
              <a:t>2</a:t>
            </a:r>
            <a:endParaRPr lang="en-GB" sz="2200" b="1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35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6E23-29D2-453A-8225-B86AA87A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569" y="138654"/>
            <a:ext cx="7559742" cy="1450757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Field Testing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40770-8146-40BB-8CE1-504E40161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0" r="3" b="13971"/>
          <a:stretch/>
        </p:blipFill>
        <p:spPr>
          <a:xfrm>
            <a:off x="0" y="0"/>
            <a:ext cx="3652108" cy="22493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B279-96FF-4262-9922-97510FDC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780" y="1989219"/>
            <a:ext cx="3544753" cy="433136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>
                <a:latin typeface="+mj-lt"/>
              </a:rPr>
              <a:t>Research Conducted at Indian Institute of Technology Kharagpur</a:t>
            </a:r>
          </a:p>
          <a:p>
            <a:pPr algn="just"/>
            <a:r>
              <a:rPr lang="en-GB" dirty="0">
                <a:latin typeface="+mj-lt"/>
              </a:rPr>
              <a:t>By filling plastic bottles containing photocatalysts with water collected from rural villages, most of the bacteria present could be removed after 5 hours of sunlight exposure.</a:t>
            </a:r>
          </a:p>
          <a:p>
            <a:r>
              <a:rPr lang="en-GB" dirty="0"/>
              <a:t>Further tests provisionally planned for newly developed materials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771CC4-EC84-45E7-9D87-341BB4E6CBB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9302" r="11959" b="3986"/>
          <a:stretch/>
        </p:blipFill>
        <p:spPr bwMode="auto">
          <a:xfrm>
            <a:off x="7641854" y="2267992"/>
            <a:ext cx="4435939" cy="3670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/>
          <a:stretch/>
        </p:blipFill>
        <p:spPr>
          <a:xfrm>
            <a:off x="-3041" y="2223009"/>
            <a:ext cx="3661595" cy="2313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3" b="1731"/>
          <a:stretch/>
        </p:blipFill>
        <p:spPr>
          <a:xfrm>
            <a:off x="-3042" y="4484319"/>
            <a:ext cx="3661595" cy="23742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9E148F-EE09-4799-BE83-1648B816F130}"/>
              </a:ext>
            </a:extLst>
          </p:cNvPr>
          <p:cNvCxnSpPr/>
          <p:nvPr/>
        </p:nvCxnSpPr>
        <p:spPr>
          <a:xfrm>
            <a:off x="3930868" y="1411525"/>
            <a:ext cx="8029904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22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F2FB902D-83AE-4B62-9CD5-F207A354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262" y="2775374"/>
            <a:ext cx="5422232" cy="38430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hlinkClick r:id="rId2"/>
              </a:rPr>
              <a:t>https://www.hydronationscholars.scot/scholars/victoria-porley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@HydroScholars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@</a:t>
            </a:r>
            <a:r>
              <a:rPr lang="en-US" altLang="en-US" dirty="0" err="1">
                <a:solidFill>
                  <a:srgbClr val="000000"/>
                </a:solidFill>
                <a:latin typeface="+mj-lt"/>
              </a:rPr>
              <a:t>VictoriaPorley</a:t>
            </a:r>
            <a:endParaRPr lang="en-US" altLang="en-US" dirty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hlinkClick r:id="rId3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hlinkClick r:id="rId3"/>
              </a:rPr>
              <a:t>linkedin.com/in/hydro-nation-scholars-b75b92142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hlinkClick r:id="rId4"/>
              </a:rPr>
              <a:t>linkedin.com/in/victoria-porley-509163100/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F9A00-EFE4-49EA-BAFF-E7E1A5EA2B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68235" y="4187312"/>
            <a:ext cx="631190" cy="509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75F47-87A7-4B3C-9D91-29A149BAECA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31498" y="5309210"/>
            <a:ext cx="567927" cy="567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E54E1-5DBD-40B9-885D-841ED8FFD8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97" y="2850500"/>
            <a:ext cx="2123337" cy="897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0B62CE-BB2D-4D88-AC41-510CBC322B34}"/>
              </a:ext>
            </a:extLst>
          </p:cNvPr>
          <p:cNvSpPr txBox="1"/>
          <p:nvPr/>
        </p:nvSpPr>
        <p:spPr>
          <a:xfrm>
            <a:off x="3930868" y="1760813"/>
            <a:ext cx="8029903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For further information &amp; updates, please contact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000" b="1" i="1" u="sng" dirty="0">
                <a:solidFill>
                  <a:srgbClr val="000000"/>
                </a:solidFill>
                <a:latin typeface="+mj-lt"/>
              </a:rPr>
              <a:t>v.e.porley@sms.ed.ac.uk</a:t>
            </a:r>
            <a:endParaRPr kumimoji="0" lang="en-US" altLang="en-US" sz="2000" b="1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B68821-8E71-4C3E-B000-6CF19B5965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r="39703"/>
          <a:stretch/>
        </p:blipFill>
        <p:spPr>
          <a:xfrm>
            <a:off x="0" y="10"/>
            <a:ext cx="3743661" cy="68579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DA190FE-9428-440F-A186-A7CA08665F7A}"/>
              </a:ext>
            </a:extLst>
          </p:cNvPr>
          <p:cNvSpPr txBox="1">
            <a:spLocks/>
          </p:cNvSpPr>
          <p:nvPr/>
        </p:nvSpPr>
        <p:spPr>
          <a:xfrm>
            <a:off x="3930868" y="278372"/>
            <a:ext cx="8261132" cy="12769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Thanks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9E148F-EE09-4799-BE83-1648B816F130}"/>
              </a:ext>
            </a:extLst>
          </p:cNvPr>
          <p:cNvCxnSpPr/>
          <p:nvPr/>
        </p:nvCxnSpPr>
        <p:spPr>
          <a:xfrm>
            <a:off x="3930868" y="1276922"/>
            <a:ext cx="8029904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525E-BA39-4766-9E6C-9FAEEC1339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6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421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Development of low-cost, sunlight-activated materials for water treatment in rural India</vt:lpstr>
      <vt:lpstr>PowerPoint Presentation</vt:lpstr>
      <vt:lpstr>Solar Disinfection of Water</vt:lpstr>
      <vt:lpstr>The Challenge of Solar Photocatalysis</vt:lpstr>
      <vt:lpstr>Materials Development</vt:lpstr>
      <vt:lpstr>Materials Testing – Chemical Removal</vt:lpstr>
      <vt:lpstr>Materials Testing – Microbial Removal</vt:lpstr>
      <vt:lpstr>Field Testing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low-cost, sunlight-activated materials for water treatment in rural</dc:title>
  <dc:creator>Victoria Porley</dc:creator>
  <cp:lastModifiedBy>Victoria Porley</cp:lastModifiedBy>
  <cp:revision>22</cp:revision>
  <dcterms:created xsi:type="dcterms:W3CDTF">2021-04-09T16:38:08Z</dcterms:created>
  <dcterms:modified xsi:type="dcterms:W3CDTF">2021-04-16T12:23:51Z</dcterms:modified>
</cp:coreProperties>
</file>