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0" r:id="rId2"/>
    <p:sldId id="257" r:id="rId3"/>
    <p:sldId id="292" r:id="rId4"/>
    <p:sldId id="329" r:id="rId5"/>
    <p:sldId id="352" r:id="rId6"/>
    <p:sldId id="353" r:id="rId7"/>
    <p:sldId id="335" r:id="rId8"/>
    <p:sldId id="336" r:id="rId9"/>
    <p:sldId id="339" r:id="rId10"/>
    <p:sldId id="340" r:id="rId11"/>
    <p:sldId id="342" r:id="rId12"/>
    <p:sldId id="354" r:id="rId13"/>
    <p:sldId id="357" r:id="rId14"/>
    <p:sldId id="344" r:id="rId15"/>
    <p:sldId id="345" r:id="rId16"/>
    <p:sldId id="316" r:id="rId17"/>
    <p:sldId id="358" r:id="rId18"/>
    <p:sldId id="320" r:id="rId19"/>
    <p:sldId id="348" r:id="rId20"/>
    <p:sldId id="349" r:id="rId21"/>
    <p:sldId id="355" r:id="rId22"/>
    <p:sldId id="325" r:id="rId23"/>
    <p:sldId id="326" r:id="rId24"/>
    <p:sldId id="324" r:id="rId2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84164" autoAdjust="0"/>
  </p:normalViewPr>
  <p:slideViewPr>
    <p:cSldViewPr>
      <p:cViewPr varScale="1">
        <p:scale>
          <a:sx n="61" d="100"/>
          <a:sy n="61" d="100"/>
        </p:scale>
        <p:origin x="138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2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F283A-C7D9-4763-B829-47C0EB564FB3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A229B-82F2-4023-9ECE-358B6D50A0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657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A229B-82F2-4023-9ECE-358B6D50A02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459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Very high outliers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A229B-82F2-4023-9ECE-358B6D50A025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829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Very high outliers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A229B-82F2-4023-9ECE-358B6D50A025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001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Silhouette width 0.21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A229B-82F2-4023-9ECE-358B6D50A02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86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A229B-82F2-4023-9ECE-358B6D50A02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318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A229B-82F2-4023-9ECE-358B6D50A02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168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A229B-82F2-4023-9ECE-358B6D50A02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394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A229B-82F2-4023-9ECE-358B6D50A025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6756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45AC-2F39-43E6-910D-76426EDA6072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E434-EA05-4329-9DC8-0B7AB2F29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33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45AC-2F39-43E6-910D-76426EDA6072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E434-EA05-4329-9DC8-0B7AB2F29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57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45AC-2F39-43E6-910D-76426EDA6072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E434-EA05-4329-9DC8-0B7AB2F29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66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45AC-2F39-43E6-910D-76426EDA6072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E434-EA05-4329-9DC8-0B7AB2F29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97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45AC-2F39-43E6-910D-76426EDA6072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E434-EA05-4329-9DC8-0B7AB2F29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453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45AC-2F39-43E6-910D-76426EDA6072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E434-EA05-4329-9DC8-0B7AB2F29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32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45AC-2F39-43E6-910D-76426EDA6072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E434-EA05-4329-9DC8-0B7AB2F29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946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45AC-2F39-43E6-910D-76426EDA6072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E434-EA05-4329-9DC8-0B7AB2F29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561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45AC-2F39-43E6-910D-76426EDA6072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E434-EA05-4329-9DC8-0B7AB2F29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52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45AC-2F39-43E6-910D-76426EDA6072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E434-EA05-4329-9DC8-0B7AB2F29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441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45AC-2F39-43E6-910D-76426EDA6072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E434-EA05-4329-9DC8-0B7AB2F29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64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345AC-2F39-43E6-910D-76426EDA6072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4E434-EA05-4329-9DC8-0B7AB2F29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503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.jp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1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9.jpe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3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0.jpeg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2.jpg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.jp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1700808"/>
            <a:ext cx="7342584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b="1" dirty="0"/>
              <a:t>Safeguarding and improving raw water quality by increasing catchment resilience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5733256"/>
            <a:ext cx="7272808" cy="720080"/>
          </a:xfrm>
        </p:spPr>
        <p:txBody>
          <a:bodyPr>
            <a:normAutofit/>
          </a:bodyPr>
          <a:lstStyle/>
          <a:p>
            <a:r>
              <a:rPr lang="en-GB" sz="2400" dirty="0"/>
              <a:t>Scottish Water Catchment Conference, 06/09/2018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8360"/>
            <a:ext cx="1440160" cy="570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3212976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Carolin Vorstius</a:t>
            </a:r>
            <a:r>
              <a:rPr lang="en-GB" sz="2800" baseline="30000" dirty="0"/>
              <a:t>1</a:t>
            </a:r>
            <a:r>
              <a:rPr lang="en-GB" sz="2800" dirty="0"/>
              <a:t>, John Rowan</a:t>
            </a:r>
            <a:r>
              <a:rPr lang="en-GB" sz="2800" baseline="30000" dirty="0"/>
              <a:t>1</a:t>
            </a:r>
            <a:r>
              <a:rPr lang="en-GB" sz="2800" dirty="0"/>
              <a:t>, Iain Brown</a:t>
            </a:r>
            <a:r>
              <a:rPr lang="en-GB" sz="2800" baseline="30000" dirty="0"/>
              <a:t>1</a:t>
            </a:r>
            <a:r>
              <a:rPr lang="en-GB" sz="2800" dirty="0"/>
              <a:t>, </a:t>
            </a:r>
          </a:p>
          <a:p>
            <a:r>
              <a:rPr lang="en-GB" sz="2800" dirty="0"/>
              <a:t>Zoe Frogbrook</a:t>
            </a:r>
            <a:r>
              <a:rPr lang="en-GB" sz="2800" baseline="30000" dirty="0"/>
              <a:t>2</a:t>
            </a:r>
            <a:r>
              <a:rPr lang="en-GB" sz="2800" dirty="0"/>
              <a:t>, Javier Palarea-Albaladejo</a:t>
            </a:r>
            <a:r>
              <a:rPr lang="en-GB" sz="2800" baseline="30000" dirty="0"/>
              <a:t>3</a:t>
            </a:r>
            <a:endParaRPr lang="en-GB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628" y="260648"/>
            <a:ext cx="1434852" cy="6637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4846B1-A331-4257-A0BF-DA16192D63D5}"/>
              </a:ext>
            </a:extLst>
          </p:cNvPr>
          <p:cNvSpPr txBox="1"/>
          <p:nvPr/>
        </p:nvSpPr>
        <p:spPr>
          <a:xfrm>
            <a:off x="1115616" y="436510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30000" dirty="0"/>
              <a:t>1</a:t>
            </a:r>
            <a:r>
              <a:rPr lang="en-GB" dirty="0"/>
              <a:t>School of Social Sciences, University of Dundee, </a:t>
            </a:r>
            <a:r>
              <a:rPr lang="en-GB" baseline="30000" dirty="0"/>
              <a:t>2</a:t>
            </a:r>
            <a:r>
              <a:rPr lang="en-GB" dirty="0"/>
              <a:t>Scottish Water, </a:t>
            </a:r>
          </a:p>
          <a:p>
            <a:r>
              <a:rPr lang="en-GB" baseline="30000" dirty="0"/>
              <a:t>3</a:t>
            </a:r>
            <a:r>
              <a:rPr lang="en-GB" dirty="0"/>
              <a:t>Biomatehematics and Statistics Scotland</a:t>
            </a:r>
          </a:p>
        </p:txBody>
      </p:sp>
    </p:spTree>
    <p:extLst>
      <p:ext uri="{BB962C8B-B14F-4D97-AF65-F5344CB8AC3E}">
        <p14:creationId xmlns:p14="http://schemas.microsoft.com/office/powerpoint/2010/main" val="2336921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120680" cy="1143000"/>
          </a:xfrm>
        </p:spPr>
        <p:txBody>
          <a:bodyPr>
            <a:noAutofit/>
          </a:bodyPr>
          <a:lstStyle/>
          <a:p>
            <a:r>
              <a:rPr lang="de-DE" sz="3600" dirty="0"/>
              <a:t>Catchment characterisation</a:t>
            </a:r>
            <a:r>
              <a:rPr lang="de-DE" sz="3600" i="1" dirty="0"/>
              <a:t> </a:t>
            </a:r>
            <a:endParaRPr lang="en-GB" sz="3600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4870"/>
            <a:ext cx="1368152" cy="5418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60648"/>
            <a:ext cx="1434852" cy="663741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48144" y="6425952"/>
            <a:ext cx="4600120" cy="365125"/>
          </a:xfrm>
        </p:spPr>
        <p:txBody>
          <a:bodyPr/>
          <a:lstStyle/>
          <a:p>
            <a:r>
              <a:rPr lang="en-GB" dirty="0"/>
              <a:t>Carolin Vorstius – Scottish Water Catchment Conference, 06/09/2018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8EEDAB-9B6A-4F01-8E75-843FF0ABD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72816"/>
            <a:ext cx="5184576" cy="4225771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5"/>
          <a:stretch>
            <a:fillRect/>
          </a:stretch>
        </p:blipFill>
        <p:spPr>
          <a:xfrm>
            <a:off x="-36512" y="1812714"/>
            <a:ext cx="4320480" cy="446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66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120680" cy="1143000"/>
          </a:xfrm>
        </p:spPr>
        <p:txBody>
          <a:bodyPr>
            <a:noAutofit/>
          </a:bodyPr>
          <a:lstStyle/>
          <a:p>
            <a:r>
              <a:rPr lang="de-DE" sz="3600" dirty="0"/>
              <a:t>Catchment characterisation</a:t>
            </a:r>
            <a:r>
              <a:rPr lang="de-DE" sz="3600" i="1" dirty="0"/>
              <a:t> </a:t>
            </a:r>
            <a:endParaRPr lang="en-GB" sz="3600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4870"/>
            <a:ext cx="1368152" cy="5418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60648"/>
            <a:ext cx="1434852" cy="663741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9" name="Content Placeholder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91909" y="1991254"/>
            <a:ext cx="4036075" cy="3958026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5"/>
          <a:stretch>
            <a:fillRect/>
          </a:stretch>
        </p:blipFill>
        <p:spPr>
          <a:xfrm>
            <a:off x="4499992" y="1866786"/>
            <a:ext cx="4064903" cy="4082494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6"/>
          <a:stretch>
            <a:fillRect/>
          </a:stretch>
        </p:blipFill>
        <p:spPr>
          <a:xfrm>
            <a:off x="4499992" y="1890067"/>
            <a:ext cx="4177624" cy="4059213"/>
          </a:xfrm>
          <a:prstGeom prst="rect">
            <a:avLst/>
          </a:prstGeom>
        </p:spPr>
      </p:pic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48144" y="6425952"/>
            <a:ext cx="4600120" cy="365125"/>
          </a:xfrm>
        </p:spPr>
        <p:txBody>
          <a:bodyPr/>
          <a:lstStyle/>
          <a:p>
            <a:r>
              <a:rPr lang="en-GB" dirty="0"/>
              <a:t>Carolin Vorstius – Scottish Water Catchment Conference, 06/09/2018</a:t>
            </a:r>
          </a:p>
        </p:txBody>
      </p:sp>
    </p:spTree>
    <p:extLst>
      <p:ext uri="{BB962C8B-B14F-4D97-AF65-F5344CB8AC3E}">
        <p14:creationId xmlns:p14="http://schemas.microsoft.com/office/powerpoint/2010/main" val="3096246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4870"/>
            <a:ext cx="1368152" cy="5418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623" y="1124744"/>
            <a:ext cx="989017" cy="466068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600" dirty="0"/>
          </a:p>
        </p:txBody>
      </p:sp>
      <p:pic>
        <p:nvPicPr>
          <p:cNvPr id="1026" name="Picture 2" descr="C:\Users\Carolin\Desktop\Al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97528"/>
            <a:ext cx="3024336" cy="235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arolin\Desktop\Co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44824"/>
            <a:ext cx="3072234" cy="230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arolin\Desktop\Ir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71" y="1873238"/>
            <a:ext cx="2911733" cy="221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arolin\Desktop\Tur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29738"/>
            <a:ext cx="2957165" cy="221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arolin\Desktop\pH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693" y="4129738"/>
            <a:ext cx="2916078" cy="218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Carolin\Desktop\Col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800" y="4149080"/>
            <a:ext cx="2849696" cy="21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96457"/>
            <a:ext cx="1434852" cy="6637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576" y="3872081"/>
            <a:ext cx="2304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Aluminium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76490" y="3882234"/>
            <a:ext cx="2304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Colour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84347" y="3850243"/>
            <a:ext cx="2304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Iron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3957" y="6109860"/>
            <a:ext cx="2304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Turbidity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30064" y="6090150"/>
            <a:ext cx="2304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pH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19304" y="6048594"/>
            <a:ext cx="2304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E. coli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06128" y="4159233"/>
            <a:ext cx="115212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206128" y="1889212"/>
            <a:ext cx="115212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247003" y="1860796"/>
            <a:ext cx="115212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1364920" y="4095688"/>
            <a:ext cx="115212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1364920" y="1852476"/>
            <a:ext cx="115212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7160411" y="4149158"/>
            <a:ext cx="115212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1187625" y="274638"/>
            <a:ext cx="6716998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Water quality </a:t>
            </a:r>
          </a:p>
          <a:p>
            <a:r>
              <a:rPr lang="en-GB" sz="2800" dirty="0"/>
              <a:t>Catchment medians</a:t>
            </a: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48144" y="6425952"/>
            <a:ext cx="4600120" cy="365125"/>
          </a:xfrm>
        </p:spPr>
        <p:txBody>
          <a:bodyPr/>
          <a:lstStyle/>
          <a:p>
            <a:r>
              <a:rPr lang="en-GB" dirty="0"/>
              <a:t>Carolin Vorstius – Scottish Water Catchment Conference, 06/09/2018</a:t>
            </a:r>
          </a:p>
        </p:txBody>
      </p:sp>
    </p:spTree>
    <p:extLst>
      <p:ext uri="{BB962C8B-B14F-4D97-AF65-F5344CB8AC3E}">
        <p14:creationId xmlns:p14="http://schemas.microsoft.com/office/powerpoint/2010/main" val="2007820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4870"/>
            <a:ext cx="1368152" cy="5418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623" y="1124744"/>
            <a:ext cx="989017" cy="466068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96457"/>
            <a:ext cx="1434852" cy="66374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206128" y="4159233"/>
            <a:ext cx="115212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206128" y="1889212"/>
            <a:ext cx="115212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247003" y="1860796"/>
            <a:ext cx="115212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1364920" y="4095688"/>
            <a:ext cx="115212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1364920" y="1852476"/>
            <a:ext cx="115212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7160411" y="4149158"/>
            <a:ext cx="115212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1187625" y="274638"/>
            <a:ext cx="6716998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Water quality</a:t>
            </a:r>
          </a:p>
          <a:p>
            <a:r>
              <a:rPr lang="en-GB" sz="2800" dirty="0"/>
              <a:t>Catchment medians</a:t>
            </a: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48144" y="6425952"/>
            <a:ext cx="4600120" cy="365125"/>
          </a:xfrm>
        </p:spPr>
        <p:txBody>
          <a:bodyPr/>
          <a:lstStyle/>
          <a:p>
            <a:r>
              <a:rPr lang="en-GB" dirty="0"/>
              <a:t>Carolin Vorstius – Scottish Water Catchment Conference, 06/09/2018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7F40F22-6B25-4116-A4E2-9D63C6051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655960"/>
              </p:ext>
            </p:extLst>
          </p:nvPr>
        </p:nvGraphicFramePr>
        <p:xfrm>
          <a:off x="395536" y="1630680"/>
          <a:ext cx="8424934" cy="48453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2615">
                  <a:extLst>
                    <a:ext uri="{9D8B030D-6E8A-4147-A177-3AD203B41FA5}">
                      <a16:colId xmlns:a16="http://schemas.microsoft.com/office/drawing/2014/main" val="3792742489"/>
                    </a:ext>
                  </a:extLst>
                </a:gridCol>
                <a:gridCol w="796731">
                  <a:extLst>
                    <a:ext uri="{9D8B030D-6E8A-4147-A177-3AD203B41FA5}">
                      <a16:colId xmlns:a16="http://schemas.microsoft.com/office/drawing/2014/main" val="3523685894"/>
                    </a:ext>
                  </a:extLst>
                </a:gridCol>
                <a:gridCol w="796731">
                  <a:extLst>
                    <a:ext uri="{9D8B030D-6E8A-4147-A177-3AD203B41FA5}">
                      <a16:colId xmlns:a16="http://schemas.microsoft.com/office/drawing/2014/main" val="645146025"/>
                    </a:ext>
                  </a:extLst>
                </a:gridCol>
                <a:gridCol w="796731">
                  <a:extLst>
                    <a:ext uri="{9D8B030D-6E8A-4147-A177-3AD203B41FA5}">
                      <a16:colId xmlns:a16="http://schemas.microsoft.com/office/drawing/2014/main" val="3105569018"/>
                    </a:ext>
                  </a:extLst>
                </a:gridCol>
                <a:gridCol w="796731">
                  <a:extLst>
                    <a:ext uri="{9D8B030D-6E8A-4147-A177-3AD203B41FA5}">
                      <a16:colId xmlns:a16="http://schemas.microsoft.com/office/drawing/2014/main" val="4139460834"/>
                    </a:ext>
                  </a:extLst>
                </a:gridCol>
                <a:gridCol w="796731">
                  <a:extLst>
                    <a:ext uri="{9D8B030D-6E8A-4147-A177-3AD203B41FA5}">
                      <a16:colId xmlns:a16="http://schemas.microsoft.com/office/drawing/2014/main" val="3836040247"/>
                    </a:ext>
                  </a:extLst>
                </a:gridCol>
                <a:gridCol w="796731">
                  <a:extLst>
                    <a:ext uri="{9D8B030D-6E8A-4147-A177-3AD203B41FA5}">
                      <a16:colId xmlns:a16="http://schemas.microsoft.com/office/drawing/2014/main" val="2327739497"/>
                    </a:ext>
                  </a:extLst>
                </a:gridCol>
                <a:gridCol w="796731">
                  <a:extLst>
                    <a:ext uri="{9D8B030D-6E8A-4147-A177-3AD203B41FA5}">
                      <a16:colId xmlns:a16="http://schemas.microsoft.com/office/drawing/2014/main" val="2231813197"/>
                    </a:ext>
                  </a:extLst>
                </a:gridCol>
                <a:gridCol w="796731">
                  <a:extLst>
                    <a:ext uri="{9D8B030D-6E8A-4147-A177-3AD203B41FA5}">
                      <a16:colId xmlns:a16="http://schemas.microsoft.com/office/drawing/2014/main" val="3978236178"/>
                    </a:ext>
                  </a:extLst>
                </a:gridCol>
                <a:gridCol w="1098471">
                  <a:extLst>
                    <a:ext uri="{9D8B030D-6E8A-4147-A177-3AD203B41FA5}">
                      <a16:colId xmlns:a16="http://schemas.microsoft.com/office/drawing/2014/main" val="1197659325"/>
                    </a:ext>
                  </a:extLst>
                </a:gridCol>
              </a:tblGrid>
              <a:tr h="1048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6725" algn="l"/>
                        </a:tabLst>
                      </a:pPr>
                      <a:r>
                        <a:rPr lang="en-GB" sz="1000">
                          <a:effectLst/>
                        </a:rPr>
                        <a:t>	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Minimum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</a:t>
                      </a:r>
                      <a:r>
                        <a:rPr lang="en-GB" sz="1200" baseline="30000" dirty="0">
                          <a:effectLst/>
                        </a:rPr>
                        <a:t>th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25</a:t>
                      </a:r>
                      <a:r>
                        <a:rPr lang="en-GB" sz="1200" baseline="30000" dirty="0">
                          <a:effectLst/>
                        </a:rPr>
                        <a:t>th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Median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Mean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75</a:t>
                      </a:r>
                      <a:r>
                        <a:rPr lang="en-GB" sz="1200" baseline="30000" dirty="0">
                          <a:effectLst/>
                        </a:rPr>
                        <a:t>th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95</a:t>
                      </a:r>
                      <a:r>
                        <a:rPr lang="en-GB" sz="1200" baseline="30000" dirty="0">
                          <a:effectLst/>
                        </a:rPr>
                        <a:t>th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Maximum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Consumer’s tab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extLst>
                  <a:ext uri="{0D108BD9-81ED-4DB2-BD59-A6C34878D82A}">
                    <a16:rowId xmlns:a16="http://schemas.microsoft.com/office/drawing/2014/main" val="2274134892"/>
                  </a:ext>
                </a:extLst>
              </a:tr>
              <a:tr h="519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Aluminium (µg Al/l)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9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24.65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42.25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64.75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76.26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92.88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168.45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404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extLst>
                  <a:ext uri="{0D108BD9-81ED-4DB2-BD59-A6C34878D82A}">
                    <a16:rowId xmlns:a16="http://schemas.microsoft.com/office/drawing/2014/main" val="3765751057"/>
                  </a:ext>
                </a:extLst>
              </a:tr>
              <a:tr h="519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Colour (mg/l Pt/Co)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24 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33.75  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38.95  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49.62 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81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167.5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extLst>
                  <a:ext uri="{0D108BD9-81ED-4DB2-BD59-A6C34878D82A}">
                    <a16:rowId xmlns:a16="http://schemas.microsoft.com/office/drawing/2014/main" val="1846490210"/>
                  </a:ext>
                </a:extLst>
              </a:tr>
              <a:tr h="342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Iron (µg Fe/l)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44.95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108.1  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179.5  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267.4  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361.8 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783.4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1465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extLst>
                  <a:ext uri="{0D108BD9-81ED-4DB2-BD59-A6C34878D82A}">
                    <a16:rowId xmlns:a16="http://schemas.microsoft.com/office/drawing/2014/main" val="1536364387"/>
                  </a:ext>
                </a:extLst>
              </a:tr>
              <a:tr h="519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Manganese (µg Mn/l)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5.5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13  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22.12  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27 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60.39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405.5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extLst>
                  <a:ext uri="{0D108BD9-81ED-4DB2-BD59-A6C34878D82A}">
                    <a16:rowId xmlns:a16="http://schemas.microsoft.com/office/drawing/2014/main" val="3789827757"/>
                  </a:ext>
                </a:extLst>
              </a:tr>
              <a:tr h="166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pH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5.5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6.2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6.7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7.1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7.06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7.4 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7.7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8.4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6.5-9.5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extLst>
                  <a:ext uri="{0D108BD9-81ED-4DB2-BD59-A6C34878D82A}">
                    <a16:rowId xmlns:a16="http://schemas.microsoft.com/office/drawing/2014/main" val="1023455931"/>
                  </a:ext>
                </a:extLst>
              </a:tr>
              <a:tr h="342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Turbidity (NTU)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0.45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1.03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6.1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4†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extLst>
                  <a:ext uri="{0D108BD9-81ED-4DB2-BD59-A6C34878D82A}">
                    <a16:rowId xmlns:a16="http://schemas.microsoft.com/office/drawing/2014/main" val="2882670732"/>
                  </a:ext>
                </a:extLst>
              </a:tr>
              <a:tr h="519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Coliforms (CFU in 100ml)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9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28.65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88 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190 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279.2  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285 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552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4950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extLst>
                  <a:ext uri="{0D108BD9-81ED-4DB2-BD59-A6C34878D82A}">
                    <a16:rowId xmlns:a16="http://schemas.microsoft.com/office/drawing/2014/main" val="1562704610"/>
                  </a:ext>
                </a:extLst>
              </a:tr>
              <a:tr h="519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E. coli (CFU in 100ml)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   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4.25  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17.62  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40.17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580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7" marR="63207" marT="0" marB="0"/>
                </a:tc>
                <a:extLst>
                  <a:ext uri="{0D108BD9-81ED-4DB2-BD59-A6C34878D82A}">
                    <a16:rowId xmlns:a16="http://schemas.microsoft.com/office/drawing/2014/main" val="359949752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DAD6623-E849-409C-9F9F-5D6154FCFC44}"/>
              </a:ext>
            </a:extLst>
          </p:cNvPr>
          <p:cNvSpPr/>
          <p:nvPr/>
        </p:nvSpPr>
        <p:spPr>
          <a:xfrm>
            <a:off x="395536" y="3212976"/>
            <a:ext cx="8424934" cy="450174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4EB3F0-0486-46D7-B3A3-D6D0A18E74F2}"/>
              </a:ext>
            </a:extLst>
          </p:cNvPr>
          <p:cNvSpPr/>
          <p:nvPr/>
        </p:nvSpPr>
        <p:spPr>
          <a:xfrm>
            <a:off x="395536" y="5397846"/>
            <a:ext cx="8424934" cy="1028106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16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120680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GB" sz="3200" dirty="0">
                <a:solidFill>
                  <a:prstClr val="black"/>
                </a:solidFill>
                <a:ea typeface="+mn-ea"/>
                <a:cs typeface="+mn-cs"/>
              </a:rPr>
              <a:t>Water quality</a:t>
            </a:r>
            <a:br>
              <a:rPr lang="en-GB" sz="3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GB" sz="2800" dirty="0">
                <a:solidFill>
                  <a:prstClr val="black"/>
                </a:solidFill>
                <a:ea typeface="+mn-ea"/>
                <a:cs typeface="+mn-cs"/>
              </a:rPr>
              <a:t>Time series</a:t>
            </a:r>
            <a:endParaRPr lang="en-GB" sz="3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4870"/>
            <a:ext cx="1368152" cy="5418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60648"/>
            <a:ext cx="1434852" cy="663741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14" name="Picture 2" descr="H:\PhD\Working documents\Water data\Original data\TimeSeries\Plots\GeocrabColourGre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96" y="1844824"/>
            <a:ext cx="7786836" cy="457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48144" y="6425952"/>
            <a:ext cx="4600120" cy="365125"/>
          </a:xfrm>
        </p:spPr>
        <p:txBody>
          <a:bodyPr/>
          <a:lstStyle/>
          <a:p>
            <a:r>
              <a:rPr lang="en-GB" dirty="0"/>
              <a:t>Carolin Vorstius – Scottish Water Catchment Conference, 06/09/2018</a:t>
            </a:r>
          </a:p>
        </p:txBody>
      </p:sp>
    </p:spTree>
    <p:extLst>
      <p:ext uri="{BB962C8B-B14F-4D97-AF65-F5344CB8AC3E}">
        <p14:creationId xmlns:p14="http://schemas.microsoft.com/office/powerpoint/2010/main" val="2072398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120680" cy="1143000"/>
          </a:xfrm>
        </p:spPr>
        <p:txBody>
          <a:bodyPr>
            <a:noAutofit/>
          </a:bodyPr>
          <a:lstStyle/>
          <a:p>
            <a:r>
              <a:rPr lang="de-DE" sz="3600" dirty="0"/>
              <a:t>Typology and models</a:t>
            </a:r>
            <a:br>
              <a:rPr lang="de-DE" sz="3600" dirty="0"/>
            </a:br>
            <a:r>
              <a:rPr lang="de-DE" sz="3200" dirty="0"/>
              <a:t>Data analysis issues</a:t>
            </a:r>
            <a:endParaRPr lang="en-GB" sz="3600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4870"/>
            <a:ext cx="1368152" cy="5418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60648"/>
            <a:ext cx="1434852" cy="663741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Key issues in the data analysis:</a:t>
            </a:r>
          </a:p>
          <a:p>
            <a:pPr lvl="1"/>
            <a:r>
              <a:rPr lang="en-GB" dirty="0"/>
              <a:t>Different sample sizes</a:t>
            </a:r>
          </a:p>
          <a:p>
            <a:pPr lvl="1"/>
            <a:r>
              <a:rPr lang="en-GB" dirty="0"/>
              <a:t>Very skewed distributions within catchments as well as catchment medians</a:t>
            </a:r>
          </a:p>
          <a:p>
            <a:pPr lvl="1"/>
            <a:r>
              <a:rPr lang="en-GB" dirty="0"/>
              <a:t>Data for some catchments show seasonal patterns</a:t>
            </a:r>
          </a:p>
          <a:p>
            <a:pPr lvl="1"/>
            <a:r>
              <a:rPr lang="en-GB" dirty="0"/>
              <a:t>Very high outliers</a:t>
            </a:r>
          </a:p>
          <a:p>
            <a:pPr lvl="1"/>
            <a:r>
              <a:rPr lang="en-GB" dirty="0"/>
              <a:t>Of interest are middle points of the data as well as extremes</a:t>
            </a:r>
          </a:p>
          <a:p>
            <a:r>
              <a:rPr lang="en-GB" dirty="0"/>
              <a:t>Analysis performed:</a:t>
            </a:r>
          </a:p>
          <a:p>
            <a:pPr lvl="1"/>
            <a:r>
              <a:rPr lang="en-GB" dirty="0"/>
              <a:t>Principal Component Analysis</a:t>
            </a:r>
          </a:p>
          <a:p>
            <a:pPr lvl="1"/>
            <a:r>
              <a:rPr lang="en-GB" dirty="0"/>
              <a:t>Cluster Analysis</a:t>
            </a:r>
          </a:p>
          <a:p>
            <a:pPr lvl="1"/>
            <a:r>
              <a:rPr lang="en-GB" dirty="0"/>
              <a:t>Multi-target regression trees</a:t>
            </a:r>
          </a:p>
          <a:p>
            <a:endParaRPr lang="en-GB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48144" y="6425952"/>
            <a:ext cx="4600120" cy="365125"/>
          </a:xfrm>
        </p:spPr>
        <p:txBody>
          <a:bodyPr/>
          <a:lstStyle/>
          <a:p>
            <a:r>
              <a:rPr lang="en-GB" dirty="0"/>
              <a:t>Carolin Vorstius – Scottish Water Catchment Conference, 06/09/2018</a:t>
            </a:r>
          </a:p>
        </p:txBody>
      </p:sp>
    </p:spTree>
    <p:extLst>
      <p:ext uri="{BB962C8B-B14F-4D97-AF65-F5344CB8AC3E}">
        <p14:creationId xmlns:p14="http://schemas.microsoft.com/office/powerpoint/2010/main" val="3639608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Typology and models</a:t>
            </a:r>
            <a:br>
              <a:rPr lang="en-GB" sz="3600" dirty="0"/>
            </a:br>
            <a:r>
              <a:rPr lang="en-GB" sz="3200" dirty="0"/>
              <a:t>PCA</a:t>
            </a:r>
            <a:endParaRPr lang="en-GB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4870"/>
            <a:ext cx="1368152" cy="54184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96457"/>
            <a:ext cx="1434852" cy="663741"/>
          </a:xfrm>
          <a:prstGeom prst="rect">
            <a:avLst/>
          </a:prstGeom>
        </p:spPr>
      </p:pic>
      <p:sp>
        <p:nvSpPr>
          <p:cNvPr id="2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48144" y="6425952"/>
            <a:ext cx="4600120" cy="365125"/>
          </a:xfrm>
        </p:spPr>
        <p:txBody>
          <a:bodyPr/>
          <a:lstStyle/>
          <a:p>
            <a:r>
              <a:rPr lang="en-GB" dirty="0"/>
              <a:t>Carolin Vorstius – Scottish Water Catchment Conference, 06/09/2018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6210799" cy="465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17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Data analysis</a:t>
            </a:r>
            <a:br>
              <a:rPr lang="en-GB" sz="3600" dirty="0"/>
            </a:br>
            <a:r>
              <a:rPr lang="en-GB" sz="3600" i="1" dirty="0"/>
              <a:t>Cluster Analysis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4870"/>
            <a:ext cx="1368152" cy="54184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1844824"/>
            <a:ext cx="851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</a:p>
        </p:txBody>
      </p:sp>
      <p:pic>
        <p:nvPicPr>
          <p:cNvPr id="3077" name="Picture 5" descr="H:\PhD\Working documents\Water data\Cluster Analysis\MediansScaled\ClustersMedians\BoxCol.pn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39457"/>
            <a:ext cx="324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:\PhD\Working documents\Water data\Cluster Analysis\MediansScaled\ClustersMedians\BoxpH.pn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36815"/>
            <a:ext cx="324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:\PhD\Working documents\Water data\Cluster Analysis\MediansScaled\ClustersMedians\BoxColi.png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05064"/>
            <a:ext cx="324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836" y="5171077"/>
            <a:ext cx="3240000" cy="162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96457"/>
            <a:ext cx="1434852" cy="663741"/>
          </a:xfrm>
          <a:prstGeom prst="rect">
            <a:avLst/>
          </a:prstGeom>
        </p:spPr>
      </p:pic>
      <p:pic>
        <p:nvPicPr>
          <p:cNvPr id="1026" name="Picture 2" descr="H:\PhD\Working documents\Water data\Cluster Analysis\MediansScaled\ClusterMedian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95" y="1484784"/>
            <a:ext cx="3315841" cy="493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48144" y="6425952"/>
            <a:ext cx="4600120" cy="365125"/>
          </a:xfrm>
        </p:spPr>
        <p:txBody>
          <a:bodyPr/>
          <a:lstStyle/>
          <a:p>
            <a:r>
              <a:rPr lang="en-GB" dirty="0"/>
              <a:t>Carolin Vorstius – Scottish Water Catchment Conference, 06/09/2018</a:t>
            </a:r>
          </a:p>
        </p:txBody>
      </p:sp>
      <p:pic>
        <p:nvPicPr>
          <p:cNvPr id="15" name="Picture 11" descr="C:\Users\Carolin\Desktop\Peat.jpg">
            <a:extLst>
              <a:ext uri="{FF2B5EF4-FFF2-40B4-BE49-F238E27FC236}">
                <a16:creationId xmlns:a16="http://schemas.microsoft.com/office/drawing/2014/main" id="{0446A3EC-EF3E-4E79-8F36-FA5E54F6D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972" y="2869819"/>
            <a:ext cx="4690864" cy="361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95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Data analysis</a:t>
            </a:r>
            <a:br>
              <a:rPr lang="en-GB" sz="3600" dirty="0"/>
            </a:br>
            <a:r>
              <a:rPr lang="en-GB" sz="3600" i="1" dirty="0"/>
              <a:t>Regression trees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4870"/>
            <a:ext cx="1368152" cy="54184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1398838"/>
            <a:ext cx="851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7764" y="1390916"/>
            <a:ext cx="3960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Colour – medians and 95</a:t>
            </a:r>
            <a:r>
              <a:rPr lang="en-GB" baseline="30000" dirty="0"/>
              <a:t>th</a:t>
            </a:r>
            <a:r>
              <a:rPr lang="en-GB" dirty="0"/>
              <a:t> percentiles</a:t>
            </a:r>
          </a:p>
          <a:p>
            <a:endParaRPr lang="en-GB" dirty="0"/>
          </a:p>
          <a:p>
            <a:r>
              <a:rPr lang="en-GB" dirty="0" err="1">
                <a:solidFill>
                  <a:srgbClr val="FF0000"/>
                </a:solidFill>
              </a:rPr>
              <a:t>SlopeSteep</a:t>
            </a:r>
            <a:r>
              <a:rPr lang="en-GB" dirty="0"/>
              <a:t> &gt; 20.18</a:t>
            </a:r>
          </a:p>
          <a:p>
            <a:r>
              <a:rPr lang="en-GB" dirty="0"/>
              <a:t>+--yes: </a:t>
            </a:r>
            <a:r>
              <a:rPr lang="en-GB" dirty="0" err="1">
                <a:solidFill>
                  <a:srgbClr val="FF0000"/>
                </a:solidFill>
              </a:rPr>
              <a:t>SlopeSteep</a:t>
            </a:r>
            <a:r>
              <a:rPr lang="en-GB" dirty="0"/>
              <a:t> &gt; 36.5</a:t>
            </a:r>
          </a:p>
          <a:p>
            <a:r>
              <a:rPr lang="en-GB" dirty="0"/>
              <a:t>|       +--yes: [16.23, 37.12]: 13</a:t>
            </a:r>
          </a:p>
          <a:p>
            <a:r>
              <a:rPr lang="en-GB" dirty="0"/>
              <a:t>|       +--no:  [29.11, 57.51]: 22</a:t>
            </a:r>
          </a:p>
          <a:p>
            <a:r>
              <a:rPr lang="en-GB" dirty="0"/>
              <a:t>+--no:  </a:t>
            </a:r>
            <a:r>
              <a:rPr lang="en-GB" dirty="0">
                <a:solidFill>
                  <a:srgbClr val="FF0000"/>
                </a:solidFill>
              </a:rPr>
              <a:t>Peat </a:t>
            </a:r>
            <a:r>
              <a:rPr lang="en-GB" dirty="0"/>
              <a:t>&gt; 81.69</a:t>
            </a:r>
          </a:p>
          <a:p>
            <a:r>
              <a:rPr lang="en-GB" dirty="0"/>
              <a:t>        +--yes: [58.8, 130.65]: 28</a:t>
            </a:r>
          </a:p>
          <a:p>
            <a:r>
              <a:rPr lang="en-GB" dirty="0"/>
              <a:t>        +--no:  [37.75, 74.47]: 45</a:t>
            </a:r>
          </a:p>
          <a:p>
            <a:endParaRPr lang="en-GB" dirty="0"/>
          </a:p>
          <a:p>
            <a:r>
              <a:rPr lang="en-GB" dirty="0"/>
              <a:t>RMSE: [24.3, 48.12]</a:t>
            </a:r>
          </a:p>
          <a:p>
            <a:r>
              <a:rPr lang="en-GB" dirty="0"/>
              <a:t>R2: [0.48, 0.42]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96457"/>
            <a:ext cx="1434852" cy="663741"/>
          </a:xfrm>
          <a:prstGeom prst="rect">
            <a:avLst/>
          </a:prstGeom>
        </p:spPr>
      </p:pic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48144" y="6425952"/>
            <a:ext cx="4600120" cy="365125"/>
          </a:xfrm>
        </p:spPr>
        <p:txBody>
          <a:bodyPr/>
          <a:lstStyle/>
          <a:p>
            <a:r>
              <a:rPr lang="en-GB" dirty="0"/>
              <a:t>Carolin Vorstius – Scottish Water Catchment Conference, 06/09/2018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D3C01-5BD5-4434-9E09-589A75291CEC}"/>
              </a:ext>
            </a:extLst>
          </p:cNvPr>
          <p:cNvSpPr/>
          <p:nvPr/>
        </p:nvSpPr>
        <p:spPr>
          <a:xfrm>
            <a:off x="4572000" y="1349181"/>
            <a:ext cx="55362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E. coli</a:t>
            </a:r>
            <a:r>
              <a:rPr lang="en-GB" dirty="0"/>
              <a:t>– medians and 95</a:t>
            </a:r>
            <a:r>
              <a:rPr lang="en-GB" baseline="30000" dirty="0"/>
              <a:t>th</a:t>
            </a:r>
            <a:r>
              <a:rPr lang="en-GB" dirty="0"/>
              <a:t> percentiles</a:t>
            </a:r>
            <a:endParaRPr lang="en-GB" i="1" dirty="0"/>
          </a:p>
          <a:p>
            <a:endParaRPr lang="en-GB" dirty="0"/>
          </a:p>
          <a:p>
            <a:r>
              <a:rPr lang="en-GB" dirty="0" err="1">
                <a:solidFill>
                  <a:srgbClr val="FF0000"/>
                </a:solidFill>
              </a:rPr>
              <a:t>PrecdaysAnnual</a:t>
            </a:r>
            <a:r>
              <a:rPr lang="en-GB" dirty="0"/>
              <a:t> &gt; 1.77</a:t>
            </a:r>
          </a:p>
          <a:p>
            <a:r>
              <a:rPr lang="en-GB" dirty="0"/>
              <a:t>+--yes: </a:t>
            </a:r>
            <a:r>
              <a:rPr lang="en-GB" dirty="0">
                <a:solidFill>
                  <a:srgbClr val="FF0000"/>
                </a:solidFill>
              </a:rPr>
              <a:t>Arable15</a:t>
            </a:r>
            <a:r>
              <a:rPr lang="en-GB" dirty="0"/>
              <a:t> &gt; 0.05</a:t>
            </a:r>
          </a:p>
          <a:p>
            <a:r>
              <a:rPr lang="en-GB" dirty="0"/>
              <a:t>|       +--yes: </a:t>
            </a:r>
            <a:r>
              <a:rPr lang="en-GB" dirty="0" err="1">
                <a:solidFill>
                  <a:srgbClr val="FF0000"/>
                </a:solidFill>
              </a:rPr>
              <a:t>SlopeLittle</a:t>
            </a:r>
            <a:r>
              <a:rPr lang="en-GB" dirty="0"/>
              <a:t> &gt; 18.57</a:t>
            </a:r>
          </a:p>
          <a:p>
            <a:r>
              <a:rPr lang="en-GB" dirty="0"/>
              <a:t>|       |       +--yes: [16.12, 169.54]: 8</a:t>
            </a:r>
          </a:p>
          <a:p>
            <a:r>
              <a:rPr lang="en-GB" dirty="0"/>
              <a:t>|       |       +--no:  [77.25, 1700.5]: 2</a:t>
            </a:r>
          </a:p>
          <a:p>
            <a:r>
              <a:rPr lang="en-GB" dirty="0"/>
              <a:t>|       +--no:  </a:t>
            </a:r>
            <a:r>
              <a:rPr lang="en-GB" dirty="0">
                <a:solidFill>
                  <a:srgbClr val="FF0000"/>
                </a:solidFill>
              </a:rPr>
              <a:t>Imprgrass15</a:t>
            </a:r>
            <a:r>
              <a:rPr lang="en-GB" dirty="0"/>
              <a:t> &gt; 28.01</a:t>
            </a:r>
          </a:p>
          <a:p>
            <a:r>
              <a:rPr lang="en-GB" dirty="0"/>
              <a:t>|               +--yes: [15, 418.25]: 2</a:t>
            </a:r>
          </a:p>
          <a:p>
            <a:r>
              <a:rPr lang="en-GB" dirty="0"/>
              <a:t>|               +--no:  </a:t>
            </a:r>
            <a:r>
              <a:rPr lang="en-GB" dirty="0" err="1">
                <a:solidFill>
                  <a:srgbClr val="FF0000"/>
                </a:solidFill>
              </a:rPr>
              <a:t>ReliefRatio</a:t>
            </a:r>
            <a:r>
              <a:rPr lang="en-GB" dirty="0"/>
              <a:t> &gt; 0.129</a:t>
            </a:r>
          </a:p>
          <a:p>
            <a:r>
              <a:rPr lang="en-GB" dirty="0"/>
              <a:t>|                       +--yes: </a:t>
            </a:r>
            <a:r>
              <a:rPr lang="en-GB" dirty="0">
                <a:solidFill>
                  <a:srgbClr val="FF0000"/>
                </a:solidFill>
              </a:rPr>
              <a:t>Source</a:t>
            </a:r>
            <a:r>
              <a:rPr lang="en-GB" dirty="0"/>
              <a:t> = 'Loch'</a:t>
            </a:r>
          </a:p>
          <a:p>
            <a:r>
              <a:rPr lang="en-GB" dirty="0"/>
              <a:t>|                       |       +--yes: [10, 586.32]: 2</a:t>
            </a:r>
          </a:p>
          <a:p>
            <a:r>
              <a:rPr lang="en-GB" dirty="0"/>
              <a:t>|                       |       +--no:  [7.83, 111.14]: 21</a:t>
            </a:r>
          </a:p>
          <a:p>
            <a:r>
              <a:rPr lang="en-GB" dirty="0"/>
              <a:t>|                       +--no:  [5.50, 72.67]: 69</a:t>
            </a:r>
          </a:p>
          <a:p>
            <a:r>
              <a:rPr lang="en-GB" dirty="0"/>
              <a:t>+--no:  [292.5, 2064.37]: 4</a:t>
            </a:r>
          </a:p>
          <a:p>
            <a:endParaRPr lang="en-GB" dirty="0"/>
          </a:p>
          <a:p>
            <a:r>
              <a:rPr lang="en-GB" dirty="0"/>
              <a:t>RMSE: [55.46, 660.57]</a:t>
            </a:r>
          </a:p>
          <a:p>
            <a:r>
              <a:rPr lang="en-GB" dirty="0"/>
              <a:t>R2: [-0.03, -0.04]</a:t>
            </a:r>
          </a:p>
        </p:txBody>
      </p:sp>
    </p:spTree>
    <p:extLst>
      <p:ext uri="{BB962C8B-B14F-4D97-AF65-F5344CB8AC3E}">
        <p14:creationId xmlns:p14="http://schemas.microsoft.com/office/powerpoint/2010/main" val="248463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120680" cy="1143000"/>
          </a:xfrm>
        </p:spPr>
        <p:txBody>
          <a:bodyPr>
            <a:noAutofit/>
          </a:bodyPr>
          <a:lstStyle/>
          <a:p>
            <a:r>
              <a:rPr lang="de-DE" sz="3600" dirty="0"/>
              <a:t>Typology and models</a:t>
            </a:r>
            <a:br>
              <a:rPr lang="de-DE" sz="3600" dirty="0"/>
            </a:br>
            <a:r>
              <a:rPr lang="de-DE" sz="3200" dirty="0"/>
              <a:t>Further</a:t>
            </a:r>
            <a:r>
              <a:rPr lang="de-DE" sz="3600" dirty="0"/>
              <a:t> </a:t>
            </a:r>
            <a:r>
              <a:rPr lang="de-DE" sz="3200" dirty="0"/>
              <a:t>approach</a:t>
            </a:r>
            <a:endParaRPr lang="en-GB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4870"/>
            <a:ext cx="1368152" cy="5418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60648"/>
            <a:ext cx="1434852" cy="663741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Lead areas identified from data analysis:</a:t>
            </a:r>
          </a:p>
          <a:p>
            <a:pPr lvl="1"/>
            <a:r>
              <a:rPr lang="en-GB" dirty="0"/>
              <a:t>DOC release from peatland – contributing conditions and climate change</a:t>
            </a:r>
          </a:p>
          <a:p>
            <a:pPr lvl="1"/>
            <a:r>
              <a:rPr lang="en-GB" dirty="0"/>
              <a:t>Expansion of areas suitable for (more intensive) agriculture through climate change</a:t>
            </a:r>
          </a:p>
          <a:p>
            <a:r>
              <a:rPr lang="en-GB" dirty="0"/>
              <a:t>Next steps:</a:t>
            </a:r>
          </a:p>
          <a:p>
            <a:pPr lvl="1"/>
            <a:r>
              <a:rPr lang="en-GB" dirty="0"/>
              <a:t>Analyse a subset of catchment with high peatland cover with regard to catchment conditions and colour concentrations</a:t>
            </a:r>
          </a:p>
          <a:p>
            <a:pPr lvl="1"/>
            <a:r>
              <a:rPr lang="en-GB" dirty="0"/>
              <a:t>Analyse a subset of catchments with regard to relationships between certain types of land use (arable agriculture and improved grassland) and </a:t>
            </a:r>
            <a:r>
              <a:rPr lang="en-GB" i="1" dirty="0"/>
              <a:t>E. coli </a:t>
            </a:r>
            <a:r>
              <a:rPr lang="en-GB" dirty="0"/>
              <a:t>contamination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48144" y="6425952"/>
            <a:ext cx="4600120" cy="365125"/>
          </a:xfrm>
        </p:spPr>
        <p:txBody>
          <a:bodyPr/>
          <a:lstStyle/>
          <a:p>
            <a:r>
              <a:rPr lang="en-GB" dirty="0"/>
              <a:t>Carolin Vorstius – Scottish Water Catchment Conference, 06/09/2018</a:t>
            </a:r>
          </a:p>
        </p:txBody>
      </p:sp>
    </p:spTree>
    <p:extLst>
      <p:ext uri="{BB962C8B-B14F-4D97-AF65-F5344CB8AC3E}">
        <p14:creationId xmlns:p14="http://schemas.microsoft.com/office/powerpoint/2010/main" val="3605706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120680" cy="1143000"/>
          </a:xfrm>
        </p:spPr>
        <p:txBody>
          <a:bodyPr>
            <a:noAutofit/>
          </a:bodyPr>
          <a:lstStyle/>
          <a:p>
            <a:r>
              <a:rPr lang="en-GB" sz="3600" dirty="0"/>
              <a:t>Context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103" y="3084468"/>
            <a:ext cx="2098375" cy="17126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324" y="1340768"/>
            <a:ext cx="2118155" cy="16390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105" y="4941168"/>
            <a:ext cx="2098373" cy="14750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504" y="1340768"/>
            <a:ext cx="30243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Drinking water:            </a:t>
            </a:r>
            <a:r>
              <a:rPr lang="en-GB" sz="2000" dirty="0"/>
              <a:t>An essential commodity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Multiple and mounting pressures </a:t>
            </a:r>
            <a:r>
              <a:rPr lang="en-GB" sz="2000" dirty="0"/>
              <a:t>on our water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Climate and land use changes: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/>
              <a:t>Insecurity of stable supply </a:t>
            </a:r>
            <a:r>
              <a:rPr lang="en-GB" sz="2000" dirty="0"/>
              <a:t>of high quality drinking water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/>
              <a:t>Rising treatment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Need to </a:t>
            </a:r>
            <a:r>
              <a:rPr lang="en-GB" sz="2000" b="1" dirty="0"/>
              <a:t>target mitigation measures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Strategic </a:t>
            </a:r>
            <a:r>
              <a:rPr lang="en-GB" sz="2000" b="1" dirty="0"/>
              <a:t>long-term investments </a:t>
            </a:r>
            <a:r>
              <a:rPr lang="en-GB" sz="2000" dirty="0"/>
              <a:t>into treatment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48144" y="6425952"/>
            <a:ext cx="4600120" cy="365125"/>
          </a:xfrm>
        </p:spPr>
        <p:txBody>
          <a:bodyPr/>
          <a:lstStyle/>
          <a:p>
            <a:r>
              <a:rPr lang="en-GB" dirty="0"/>
              <a:t>Carolin Vorstius – Scottish Water Catchment Conference, 06/09/2018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4870"/>
            <a:ext cx="1368152" cy="5418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24744"/>
            <a:ext cx="3791845" cy="53582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626" y="260648"/>
            <a:ext cx="1434852" cy="66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43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120680" cy="1143000"/>
          </a:xfrm>
        </p:spPr>
        <p:txBody>
          <a:bodyPr>
            <a:noAutofit/>
          </a:bodyPr>
          <a:lstStyle/>
          <a:p>
            <a:r>
              <a:rPr lang="en-GB" sz="2400" b="1" dirty="0"/>
              <a:t>Safeguarding and improving raw water quality by increasing catchment resilience</a:t>
            </a:r>
            <a:endParaRPr lang="en-GB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4870"/>
            <a:ext cx="1368152" cy="5418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2420888"/>
            <a:ext cx="68407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Thank you!</a:t>
            </a:r>
          </a:p>
          <a:p>
            <a:pPr algn="ctr"/>
            <a:endParaRPr lang="en-GB" dirty="0"/>
          </a:p>
          <a:p>
            <a:pPr algn="ctr"/>
            <a:r>
              <a:rPr lang="en-GB" sz="2400" dirty="0"/>
              <a:t>a.c.vorstius@dundee.ac.uk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1540" y="4377878"/>
            <a:ext cx="8316924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And thank you to…</a:t>
            </a:r>
          </a:p>
          <a:p>
            <a:r>
              <a:rPr lang="en-GB" dirty="0"/>
              <a:t>Scottish Water for providing the data</a:t>
            </a:r>
          </a:p>
          <a:p>
            <a:r>
              <a:rPr lang="en-GB" dirty="0"/>
              <a:t>The Scottish Government (Hydro Nation Scholars Programme) for funding this research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96457"/>
            <a:ext cx="1434852" cy="663741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48144" y="6425952"/>
            <a:ext cx="4600120" cy="365125"/>
          </a:xfrm>
        </p:spPr>
        <p:txBody>
          <a:bodyPr/>
          <a:lstStyle/>
          <a:p>
            <a:r>
              <a:rPr lang="en-GB" dirty="0"/>
              <a:t>Carolin Vorstius – Scottish Water Catchment Conference, 06/09/2018</a:t>
            </a:r>
          </a:p>
        </p:txBody>
      </p:sp>
    </p:spTree>
    <p:extLst>
      <p:ext uri="{BB962C8B-B14F-4D97-AF65-F5344CB8AC3E}">
        <p14:creationId xmlns:p14="http://schemas.microsoft.com/office/powerpoint/2010/main" val="4189188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C18D83D-CC85-4A27-BEB1-5709319386DB}"/>
              </a:ext>
            </a:extLst>
          </p:cNvPr>
          <p:cNvGraphicFramePr>
            <a:graphicFrameLocks noGrp="1"/>
          </p:cNvGraphicFramePr>
          <p:nvPr/>
        </p:nvGraphicFramePr>
        <p:xfrm>
          <a:off x="1835393" y="1410967"/>
          <a:ext cx="5473213" cy="5097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4595">
                  <a:extLst>
                    <a:ext uri="{9D8B030D-6E8A-4147-A177-3AD203B41FA5}">
                      <a16:colId xmlns:a16="http://schemas.microsoft.com/office/drawing/2014/main" val="4077211836"/>
                    </a:ext>
                  </a:extLst>
                </a:gridCol>
                <a:gridCol w="1442971">
                  <a:extLst>
                    <a:ext uri="{9D8B030D-6E8A-4147-A177-3AD203B41FA5}">
                      <a16:colId xmlns:a16="http://schemas.microsoft.com/office/drawing/2014/main" val="3654854871"/>
                    </a:ext>
                  </a:extLst>
                </a:gridCol>
                <a:gridCol w="1198935">
                  <a:extLst>
                    <a:ext uri="{9D8B030D-6E8A-4147-A177-3AD203B41FA5}">
                      <a16:colId xmlns:a16="http://schemas.microsoft.com/office/drawing/2014/main" val="3640819822"/>
                    </a:ext>
                  </a:extLst>
                </a:gridCol>
                <a:gridCol w="1506712">
                  <a:extLst>
                    <a:ext uri="{9D8B030D-6E8A-4147-A177-3AD203B41FA5}">
                      <a16:colId xmlns:a16="http://schemas.microsoft.com/office/drawing/2014/main" val="3443513033"/>
                    </a:ext>
                  </a:extLst>
                </a:gridCol>
              </a:tblGrid>
              <a:tr h="173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PC1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PC2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PC3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extLst>
                  <a:ext uri="{0D108BD9-81ED-4DB2-BD59-A6C34878D82A}">
                    <a16:rowId xmlns:a16="http://schemas.microsoft.com/office/drawing/2014/main" val="1179603191"/>
                  </a:ext>
                </a:extLst>
              </a:tr>
              <a:tr h="173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Water quality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Loadings†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982223"/>
                  </a:ext>
                </a:extLst>
              </a:tr>
              <a:tr h="173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Aluminium Median          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0.39*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-0.09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-0.12  </a:t>
                      </a:r>
                      <a:r>
                        <a:rPr lang="en-GB" sz="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extLst>
                  <a:ext uri="{0D108BD9-81ED-4DB2-BD59-A6C34878D82A}">
                    <a16:rowId xmlns:a16="http://schemas.microsoft.com/office/drawing/2014/main" val="3330444126"/>
                  </a:ext>
                </a:extLst>
              </a:tr>
              <a:tr h="173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Colour Median             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0.39*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-0.33*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-0.09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extLst>
                  <a:ext uri="{0D108BD9-81ED-4DB2-BD59-A6C34878D82A}">
                    <a16:rowId xmlns:a16="http://schemas.microsoft.com/office/drawing/2014/main" val="2329312874"/>
                  </a:ext>
                </a:extLst>
              </a:tr>
              <a:tr h="173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Iron Median       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0.48*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-0.08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-0.02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extLst>
                  <a:ext uri="{0D108BD9-81ED-4DB2-BD59-A6C34878D82A}">
                    <a16:rowId xmlns:a16="http://schemas.microsoft.com/office/drawing/2014/main" val="2176708356"/>
                  </a:ext>
                </a:extLst>
              </a:tr>
              <a:tr h="202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Manganese Median         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0.42*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-0.09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0.33*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extLst>
                  <a:ext uri="{0D108BD9-81ED-4DB2-BD59-A6C34878D82A}">
                    <a16:rowId xmlns:a16="http://schemas.microsoft.com/office/drawing/2014/main" val="493375698"/>
                  </a:ext>
                </a:extLst>
              </a:tr>
              <a:tr h="173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pH Median           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-0.09*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0.46*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0.66*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extLst>
                  <a:ext uri="{0D108BD9-81ED-4DB2-BD59-A6C34878D82A}">
                    <a16:rowId xmlns:a16="http://schemas.microsoft.com/office/drawing/2014/main" val="184070806"/>
                  </a:ext>
                </a:extLst>
              </a:tr>
              <a:tr h="290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Turbidity Median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0.43*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0.08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0.33*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extLst>
                  <a:ext uri="{0D108BD9-81ED-4DB2-BD59-A6C34878D82A}">
                    <a16:rowId xmlns:a16="http://schemas.microsoft.com/office/drawing/2014/main" val="3390318873"/>
                  </a:ext>
                </a:extLst>
              </a:tr>
              <a:tr h="173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Coliform Median         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0.18*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0.50*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-0.57*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extLst>
                  <a:ext uri="{0D108BD9-81ED-4DB2-BD59-A6C34878D82A}">
                    <a16:rowId xmlns:a16="http://schemas.microsoft.com/office/drawing/2014/main" val="1133621724"/>
                  </a:ext>
                </a:extLst>
              </a:tr>
              <a:tr h="173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E.coli Median        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0.24*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0.63*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-0.09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extLst>
                  <a:ext uri="{0D108BD9-81ED-4DB2-BD59-A6C34878D82A}">
                    <a16:rowId xmlns:a16="http://schemas.microsoft.com/office/drawing/2014/main" val="2329314576"/>
                  </a:ext>
                </a:extLst>
              </a:tr>
              <a:tr h="357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Catchment characteristics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Correlations</a:t>
                      </a:r>
                      <a:r>
                        <a:rPr lang="en-GB" sz="1000">
                          <a:effectLst/>
                        </a:rPr>
                        <a:t> ‡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683067"/>
                  </a:ext>
                </a:extLst>
              </a:tr>
              <a:tr h="173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Deciduous woodland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0.16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extLst>
                  <a:ext uri="{0D108BD9-81ED-4DB2-BD59-A6C34878D82A}">
                    <a16:rowId xmlns:a16="http://schemas.microsoft.com/office/drawing/2014/main" val="2664592553"/>
                  </a:ext>
                </a:extLst>
              </a:tr>
              <a:tr h="173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Arable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0.42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extLst>
                  <a:ext uri="{0D108BD9-81ED-4DB2-BD59-A6C34878D82A}">
                    <a16:rowId xmlns:a16="http://schemas.microsoft.com/office/drawing/2014/main" val="1227923612"/>
                  </a:ext>
                </a:extLst>
              </a:tr>
              <a:tr h="173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Improved grassland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0.29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extLst>
                  <a:ext uri="{0D108BD9-81ED-4DB2-BD59-A6C34878D82A}">
                    <a16:rowId xmlns:a16="http://schemas.microsoft.com/office/drawing/2014/main" val="1481763440"/>
                  </a:ext>
                </a:extLst>
              </a:tr>
              <a:tr h="173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Urban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0.25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0.39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extLst>
                  <a:ext uri="{0D108BD9-81ED-4DB2-BD59-A6C34878D82A}">
                    <a16:rowId xmlns:a16="http://schemas.microsoft.com/office/drawing/2014/main" val="3323692939"/>
                  </a:ext>
                </a:extLst>
              </a:tr>
              <a:tr h="173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Relief ratio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-0.31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extLst>
                  <a:ext uri="{0D108BD9-81ED-4DB2-BD59-A6C34878D82A}">
                    <a16:rowId xmlns:a16="http://schemas.microsoft.com/office/drawing/2014/main" val="176452811"/>
                  </a:ext>
                </a:extLst>
              </a:tr>
              <a:tr h="173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Little slope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0.26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extLst>
                  <a:ext uri="{0D108BD9-81ED-4DB2-BD59-A6C34878D82A}">
                    <a16:rowId xmlns:a16="http://schemas.microsoft.com/office/drawing/2014/main" val="3385669489"/>
                  </a:ext>
                </a:extLst>
              </a:tr>
              <a:tr h="173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Steep slope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-0.23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extLst>
                  <a:ext uri="{0D108BD9-81ED-4DB2-BD59-A6C34878D82A}">
                    <a16:rowId xmlns:a16="http://schemas.microsoft.com/office/drawing/2014/main" val="2098581848"/>
                  </a:ext>
                </a:extLst>
              </a:tr>
              <a:tr h="173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Sandstone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0.20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extLst>
                  <a:ext uri="{0D108BD9-81ED-4DB2-BD59-A6C34878D82A}">
                    <a16:rowId xmlns:a16="http://schemas.microsoft.com/office/drawing/2014/main" val="3741600464"/>
                  </a:ext>
                </a:extLst>
              </a:tr>
              <a:tr h="357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Mean monthly total rainfall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-0.19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-0.22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extLst>
                  <a:ext uri="{0D108BD9-81ED-4DB2-BD59-A6C34878D82A}">
                    <a16:rowId xmlns:a16="http://schemas.microsoft.com/office/drawing/2014/main" val="4021837328"/>
                  </a:ext>
                </a:extLst>
              </a:tr>
              <a:tr h="542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Mean number of days per months with &gt;10mm precipitation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-0.17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-0.21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2" marR="65562" marT="0" marB="0"/>
                </a:tc>
                <a:extLst>
                  <a:ext uri="{0D108BD9-81ED-4DB2-BD59-A6C34878D82A}">
                    <a16:rowId xmlns:a16="http://schemas.microsoft.com/office/drawing/2014/main" val="4270716326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C4380A7B-4F24-4654-9A50-C092B4CDC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1411288"/>
            <a:ext cx="3017838" cy="31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Data analysis</a:t>
            </a:r>
            <a:br>
              <a:rPr lang="en-GB" sz="3600" dirty="0"/>
            </a:br>
            <a:r>
              <a:rPr lang="en-GB" sz="3600" i="1" dirty="0"/>
              <a:t>PCA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4870"/>
            <a:ext cx="1368152" cy="541842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96457"/>
            <a:ext cx="1434852" cy="6637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36443" y="4902048"/>
            <a:ext cx="21662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Variability explained:</a:t>
            </a:r>
          </a:p>
          <a:p>
            <a:r>
              <a:rPr lang="en-GB" sz="1400" dirty="0"/>
              <a:t>PC1: 46%</a:t>
            </a:r>
          </a:p>
          <a:p>
            <a:r>
              <a:rPr lang="en-GB" sz="1400" dirty="0"/>
              <a:t>PC2: 20%</a:t>
            </a:r>
          </a:p>
          <a:p>
            <a:r>
              <a:rPr lang="en-GB" sz="1400" dirty="0"/>
              <a:t>PC3: 14%</a:t>
            </a:r>
          </a:p>
          <a:p>
            <a:r>
              <a:rPr lang="en-GB" sz="1400" dirty="0"/>
              <a:t>Total: 80%</a:t>
            </a:r>
          </a:p>
        </p:txBody>
      </p:sp>
      <p:sp>
        <p:nvSpPr>
          <p:cNvPr id="2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48144" y="6425952"/>
            <a:ext cx="4600120" cy="365125"/>
          </a:xfrm>
        </p:spPr>
        <p:txBody>
          <a:bodyPr/>
          <a:lstStyle/>
          <a:p>
            <a:r>
              <a:rPr lang="en-GB" dirty="0"/>
              <a:t>Carolin Vorstius – Scottish Water Catchment Conference, 06/09/2018</a:t>
            </a:r>
          </a:p>
        </p:txBody>
      </p:sp>
    </p:spTree>
    <p:extLst>
      <p:ext uri="{BB962C8B-B14F-4D97-AF65-F5344CB8AC3E}">
        <p14:creationId xmlns:p14="http://schemas.microsoft.com/office/powerpoint/2010/main" val="1321805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Data analysis</a:t>
            </a:r>
            <a:br>
              <a:rPr lang="en-GB" sz="3600" dirty="0"/>
            </a:br>
            <a:r>
              <a:rPr lang="en-GB" sz="3600" i="1" dirty="0"/>
              <a:t>Cluster Analysis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4870"/>
            <a:ext cx="1368152" cy="54184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1844824"/>
            <a:ext cx="851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96457"/>
            <a:ext cx="1434852" cy="663741"/>
          </a:xfrm>
          <a:prstGeom prst="rect">
            <a:avLst/>
          </a:prstGeom>
        </p:spPr>
      </p:pic>
      <p:pic>
        <p:nvPicPr>
          <p:cNvPr id="18" name="Picture 9" descr="C:\Users\Carolin\Desktop\ReliefRati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2057839"/>
            <a:ext cx="4112360" cy="400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:\PhD\Working documents\Water data\Cluster Analysis\MediansScaled\ClusterMedian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95" y="1484784"/>
            <a:ext cx="3315841" cy="493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Carolin\Desktop\Rai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109" y="2147784"/>
            <a:ext cx="4113236" cy="381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48144" y="6425952"/>
            <a:ext cx="4600120" cy="365125"/>
          </a:xfrm>
        </p:spPr>
        <p:txBody>
          <a:bodyPr/>
          <a:lstStyle/>
          <a:p>
            <a:r>
              <a:rPr lang="en-GB" dirty="0"/>
              <a:t>Carolin Vorstius – Scottish Water Catchment Conference, 06/09/2018</a:t>
            </a:r>
          </a:p>
        </p:txBody>
      </p:sp>
    </p:spTree>
    <p:extLst>
      <p:ext uri="{BB962C8B-B14F-4D97-AF65-F5344CB8AC3E}">
        <p14:creationId xmlns:p14="http://schemas.microsoft.com/office/powerpoint/2010/main" val="524662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Data analysis</a:t>
            </a:r>
            <a:br>
              <a:rPr lang="en-GB" sz="3600" dirty="0"/>
            </a:br>
            <a:r>
              <a:rPr lang="en-GB" sz="3600" i="1" dirty="0"/>
              <a:t>Cluster Analysis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4870"/>
            <a:ext cx="1368152" cy="54184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1844824"/>
            <a:ext cx="851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96457"/>
            <a:ext cx="1434852" cy="6637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00"/>
          <a:stretch/>
        </p:blipFill>
        <p:spPr>
          <a:xfrm>
            <a:off x="4514683" y="2868515"/>
            <a:ext cx="3657717" cy="3654474"/>
          </a:xfrm>
          <a:prstGeom prst="rect">
            <a:avLst/>
          </a:prstGeom>
        </p:spPr>
      </p:pic>
      <p:pic>
        <p:nvPicPr>
          <p:cNvPr id="14" name="Picture 2" descr="H:\PhD\Working documents\Water data\Cluster Analysis\MediansScaled\ClusterMedian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95" y="1484784"/>
            <a:ext cx="3315841" cy="493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:\PhD\Working documents\Water data\Cluster Analysis\MediansScaled\ClustersMedians\BoxColi.png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93"/>
          <a:stretch/>
        </p:blipFill>
        <p:spPr bwMode="auto">
          <a:xfrm>
            <a:off x="4514683" y="1484784"/>
            <a:ext cx="3392712" cy="137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48144" y="6425952"/>
            <a:ext cx="4600120" cy="365125"/>
          </a:xfrm>
        </p:spPr>
        <p:txBody>
          <a:bodyPr/>
          <a:lstStyle/>
          <a:p>
            <a:r>
              <a:rPr lang="en-GB" dirty="0"/>
              <a:t>Carolin Vorstius – Scottish Water Catchment Conference, 06/09/2018</a:t>
            </a:r>
          </a:p>
        </p:txBody>
      </p:sp>
    </p:spTree>
    <p:extLst>
      <p:ext uri="{BB962C8B-B14F-4D97-AF65-F5344CB8AC3E}">
        <p14:creationId xmlns:p14="http://schemas.microsoft.com/office/powerpoint/2010/main" val="206769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Data analysis</a:t>
            </a:r>
            <a:br>
              <a:rPr lang="en-GB" sz="3600" dirty="0"/>
            </a:br>
            <a:r>
              <a:rPr lang="en-GB" sz="3600" i="1" dirty="0"/>
              <a:t>Cluster Analysis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4870"/>
            <a:ext cx="1368152" cy="54184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1844824"/>
            <a:ext cx="851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</a:p>
        </p:txBody>
      </p:sp>
      <p:pic>
        <p:nvPicPr>
          <p:cNvPr id="3084" name="Picture 12" descr="C:\Users\Carolin\Desktop\Arab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692" y="2847323"/>
            <a:ext cx="3660701" cy="357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96457"/>
            <a:ext cx="1434852" cy="663741"/>
          </a:xfrm>
          <a:prstGeom prst="rect">
            <a:avLst/>
          </a:prstGeom>
        </p:spPr>
      </p:pic>
      <p:pic>
        <p:nvPicPr>
          <p:cNvPr id="16" name="Picture 8" descr="H:\PhD\Working documents\Water data\Cluster Analysis\MediansScaled\ClustersMedians\BoxColi.png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93"/>
          <a:stretch/>
        </p:blipFill>
        <p:spPr bwMode="auto">
          <a:xfrm>
            <a:off x="4499992" y="1475370"/>
            <a:ext cx="3392712" cy="137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:\PhD\Working documents\Water data\Cluster Analysis\MediansScaled\ClusterMedian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95" y="1484784"/>
            <a:ext cx="3315841" cy="493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48144" y="6425952"/>
            <a:ext cx="4600120" cy="365125"/>
          </a:xfrm>
        </p:spPr>
        <p:txBody>
          <a:bodyPr/>
          <a:lstStyle/>
          <a:p>
            <a:r>
              <a:rPr lang="en-GB" dirty="0"/>
              <a:t>Carolin Vorstius – Scottish Water Catchment Conference, 06/09/2018</a:t>
            </a:r>
          </a:p>
        </p:txBody>
      </p:sp>
    </p:spTree>
    <p:extLst>
      <p:ext uri="{BB962C8B-B14F-4D97-AF65-F5344CB8AC3E}">
        <p14:creationId xmlns:p14="http://schemas.microsoft.com/office/powerpoint/2010/main" val="4080645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120680" cy="1143000"/>
          </a:xfrm>
        </p:spPr>
        <p:txBody>
          <a:bodyPr>
            <a:noAutofit/>
          </a:bodyPr>
          <a:lstStyle/>
          <a:p>
            <a:r>
              <a:rPr lang="de-DE" sz="3600" dirty="0"/>
              <a:t>Key questions</a:t>
            </a:r>
            <a:endParaRPr lang="en-GB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4870"/>
            <a:ext cx="1368152" cy="541842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/>
            </a:pPr>
            <a:r>
              <a:rPr lang="en-GB" dirty="0"/>
              <a:t>What do the catchments that we use as drinking water resources in Scotland look like and what conditions and pressures act on their water quality?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/>
              <a:t>How are catchments likely to change in future and what does this mean for the water quality they yield?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/>
              <a:t>Where can catchment-based mitigation measures help to improve and safeguard water quality?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/>
              <a:t>What are the economical an societal advantages of implementing such measures?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60648"/>
            <a:ext cx="1434852" cy="663741"/>
          </a:xfrm>
          <a:prstGeom prst="rect">
            <a:avLst/>
          </a:prstGeom>
        </p:spPr>
      </p:pic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48144" y="6425952"/>
            <a:ext cx="4600120" cy="365125"/>
          </a:xfrm>
        </p:spPr>
        <p:txBody>
          <a:bodyPr/>
          <a:lstStyle/>
          <a:p>
            <a:r>
              <a:rPr lang="en-GB" dirty="0"/>
              <a:t>Carolin Vorstius – Scottish Water Catchment Conference, 06/09/2018</a:t>
            </a:r>
          </a:p>
        </p:txBody>
      </p:sp>
    </p:spTree>
    <p:extLst>
      <p:ext uri="{BB962C8B-B14F-4D97-AF65-F5344CB8AC3E}">
        <p14:creationId xmlns:p14="http://schemas.microsoft.com/office/powerpoint/2010/main" val="2363317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120680" cy="1143000"/>
          </a:xfrm>
        </p:spPr>
        <p:txBody>
          <a:bodyPr>
            <a:noAutofit/>
          </a:bodyPr>
          <a:lstStyle/>
          <a:p>
            <a:r>
              <a:rPr lang="de-DE" sz="3600" dirty="0"/>
              <a:t>How? - Project steps</a:t>
            </a:r>
            <a:endParaRPr lang="en-GB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4870"/>
            <a:ext cx="1368152" cy="5418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60648"/>
            <a:ext cx="1434852" cy="663741"/>
          </a:xfrm>
          <a:prstGeom prst="rect">
            <a:avLst/>
          </a:prstGeom>
        </p:spPr>
      </p:pic>
      <p:pic>
        <p:nvPicPr>
          <p:cNvPr id="1027" name="Picture 3" descr="H:\PhD\Poster and PPP\Pics and logos\Unbenan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74" y="1196752"/>
            <a:ext cx="481965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530327" y="1196752"/>
            <a:ext cx="4930105" cy="2448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23528" y="1556792"/>
            <a:ext cx="288032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1) What do the catchments that we use as drinking water resources in Scotland look like and what conditions and pressures act on their water quality?</a:t>
            </a:r>
          </a:p>
          <a:p>
            <a:endParaRPr lang="en-GB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48144" y="6425952"/>
            <a:ext cx="4600120" cy="365125"/>
          </a:xfrm>
        </p:spPr>
        <p:txBody>
          <a:bodyPr/>
          <a:lstStyle/>
          <a:p>
            <a:r>
              <a:rPr lang="en-GB" dirty="0"/>
              <a:t>Carolin Vorstius – Scottish Water Catchment Conference, 06/09/2018</a:t>
            </a:r>
          </a:p>
        </p:txBody>
      </p:sp>
    </p:spTree>
    <p:extLst>
      <p:ext uri="{BB962C8B-B14F-4D97-AF65-F5344CB8AC3E}">
        <p14:creationId xmlns:p14="http://schemas.microsoft.com/office/powerpoint/2010/main" val="391955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120680" cy="1143000"/>
          </a:xfrm>
        </p:spPr>
        <p:txBody>
          <a:bodyPr>
            <a:noAutofit/>
          </a:bodyPr>
          <a:lstStyle/>
          <a:p>
            <a:r>
              <a:rPr lang="de-DE" sz="3600" dirty="0"/>
              <a:t>How? - Project steps</a:t>
            </a:r>
            <a:endParaRPr lang="en-GB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4870"/>
            <a:ext cx="1368152" cy="5418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60648"/>
            <a:ext cx="1434852" cy="663741"/>
          </a:xfrm>
          <a:prstGeom prst="rect">
            <a:avLst/>
          </a:prstGeom>
        </p:spPr>
      </p:pic>
      <p:pic>
        <p:nvPicPr>
          <p:cNvPr id="1027" name="Picture 3" descr="H:\PhD\Poster and PPP\Pics and logos\Unbenan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74" y="1196752"/>
            <a:ext cx="481965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491880" y="3645024"/>
            <a:ext cx="4930105" cy="2088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23528" y="1556792"/>
            <a:ext cx="28803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2) How are catchments likely to change in future and what does this mean for the water quality they yield?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48144" y="6425952"/>
            <a:ext cx="4600120" cy="365125"/>
          </a:xfrm>
        </p:spPr>
        <p:txBody>
          <a:bodyPr/>
          <a:lstStyle/>
          <a:p>
            <a:r>
              <a:rPr lang="en-GB" dirty="0"/>
              <a:t>Carolin Vorstius – Scottish Water Catchment Conference, 06/09/2018</a:t>
            </a:r>
          </a:p>
        </p:txBody>
      </p:sp>
    </p:spTree>
    <p:extLst>
      <p:ext uri="{BB962C8B-B14F-4D97-AF65-F5344CB8AC3E}">
        <p14:creationId xmlns:p14="http://schemas.microsoft.com/office/powerpoint/2010/main" val="962705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120680" cy="1143000"/>
          </a:xfrm>
        </p:spPr>
        <p:txBody>
          <a:bodyPr>
            <a:noAutofit/>
          </a:bodyPr>
          <a:lstStyle/>
          <a:p>
            <a:r>
              <a:rPr lang="de-DE" sz="3600" dirty="0"/>
              <a:t>How? - Project steps</a:t>
            </a:r>
            <a:endParaRPr lang="en-GB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4870"/>
            <a:ext cx="1368152" cy="5418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60648"/>
            <a:ext cx="1434852" cy="663741"/>
          </a:xfrm>
          <a:prstGeom prst="rect">
            <a:avLst/>
          </a:prstGeom>
        </p:spPr>
      </p:pic>
      <p:pic>
        <p:nvPicPr>
          <p:cNvPr id="1027" name="Picture 3" descr="H:\PhD\Poster and PPP\Pics and logos\Unbenan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74" y="1196752"/>
            <a:ext cx="481965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530327" y="5733256"/>
            <a:ext cx="4930105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23528" y="1556792"/>
            <a:ext cx="28803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3) Where can catchment-based mitigation measures help to improve and safeguard water quality?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48144" y="6425952"/>
            <a:ext cx="4600120" cy="365125"/>
          </a:xfrm>
        </p:spPr>
        <p:txBody>
          <a:bodyPr/>
          <a:lstStyle/>
          <a:p>
            <a:r>
              <a:rPr lang="en-GB" dirty="0"/>
              <a:t>Carolin Vorstius – Scottish Water Catchment Conference, 06/09/2018</a:t>
            </a:r>
          </a:p>
        </p:txBody>
      </p:sp>
    </p:spTree>
    <p:extLst>
      <p:ext uri="{BB962C8B-B14F-4D97-AF65-F5344CB8AC3E}">
        <p14:creationId xmlns:p14="http://schemas.microsoft.com/office/powerpoint/2010/main" val="3475188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120680" cy="1143000"/>
          </a:xfrm>
        </p:spPr>
        <p:txBody>
          <a:bodyPr>
            <a:noAutofit/>
          </a:bodyPr>
          <a:lstStyle/>
          <a:p>
            <a:r>
              <a:rPr lang="de-DE" sz="3600" dirty="0"/>
              <a:t>How? - Project steps</a:t>
            </a:r>
            <a:endParaRPr lang="en-GB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4870"/>
            <a:ext cx="1368152" cy="5418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60648"/>
            <a:ext cx="1434852" cy="663741"/>
          </a:xfrm>
          <a:prstGeom prst="rect">
            <a:avLst/>
          </a:prstGeom>
        </p:spPr>
      </p:pic>
      <p:pic>
        <p:nvPicPr>
          <p:cNvPr id="1027" name="Picture 3" descr="H:\PhD\Poster and PPP\Pics and logos\Unbenan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74" y="1196752"/>
            <a:ext cx="481965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530327" y="3465004"/>
            <a:ext cx="1761753" cy="15481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843934" y="4065168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Ecosystem Services Assessment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7770" y="1484784"/>
            <a:ext cx="295232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4) What are the economical an societal advantages of implementing such measures?</a:t>
            </a:r>
          </a:p>
          <a:p>
            <a:endParaRPr lang="en-GB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48144" y="6425952"/>
            <a:ext cx="4600120" cy="365125"/>
          </a:xfrm>
        </p:spPr>
        <p:txBody>
          <a:bodyPr/>
          <a:lstStyle/>
          <a:p>
            <a:r>
              <a:rPr lang="en-GB" dirty="0"/>
              <a:t>Carolin Vorstius – Scottish Water Catchment Conference, 06/09/2018</a:t>
            </a:r>
          </a:p>
        </p:txBody>
      </p:sp>
    </p:spTree>
    <p:extLst>
      <p:ext uri="{BB962C8B-B14F-4D97-AF65-F5344CB8AC3E}">
        <p14:creationId xmlns:p14="http://schemas.microsoft.com/office/powerpoint/2010/main" val="572199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120680" cy="1143000"/>
          </a:xfrm>
        </p:spPr>
        <p:txBody>
          <a:bodyPr>
            <a:noAutofit/>
          </a:bodyPr>
          <a:lstStyle/>
          <a:p>
            <a:r>
              <a:rPr lang="de-DE" sz="3600" dirty="0"/>
              <a:t>Projected outcomes</a:t>
            </a:r>
            <a:endParaRPr lang="en-GB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4870"/>
            <a:ext cx="1368152" cy="541842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844824"/>
            <a:ext cx="6635080" cy="428133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/>
            </a:pPr>
            <a:r>
              <a:rPr lang="en-GB" dirty="0"/>
              <a:t>Risk assessment:</a:t>
            </a:r>
          </a:p>
          <a:p>
            <a:pPr marL="914400" lvl="1" indent="-514350"/>
            <a:r>
              <a:rPr lang="en-GB" dirty="0"/>
              <a:t>Identification of catchments at risk of deteriorating water quality</a:t>
            </a:r>
          </a:p>
          <a:p>
            <a:pPr marL="914400" lvl="1" indent="-514350"/>
            <a:r>
              <a:rPr lang="en-GB" dirty="0"/>
              <a:t>Identification of contributing factors</a:t>
            </a:r>
          </a:p>
          <a:p>
            <a:pPr marL="914400" lvl="1" indent="-514350"/>
            <a:r>
              <a:rPr lang="en-GB" dirty="0"/>
              <a:t>Estimate of possible/probable effects of mitigation measures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/>
              <a:t>Ecosystem Services Assessment:</a:t>
            </a:r>
          </a:p>
          <a:p>
            <a:pPr marL="914400" lvl="1" indent="-514350"/>
            <a:r>
              <a:rPr lang="en-GB" dirty="0"/>
              <a:t>Identification of benefits and trade-offs of managing for water quality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60648"/>
            <a:ext cx="1434852" cy="663741"/>
          </a:xfrm>
          <a:prstGeom prst="rect">
            <a:avLst/>
          </a:prstGeom>
        </p:spPr>
      </p:pic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48144" y="6425952"/>
            <a:ext cx="4600120" cy="365125"/>
          </a:xfrm>
        </p:spPr>
        <p:txBody>
          <a:bodyPr/>
          <a:lstStyle/>
          <a:p>
            <a:r>
              <a:rPr lang="en-GB" dirty="0"/>
              <a:t>Carolin Vorstius – Scottish Water Catchment Conference, 06/09/2018</a:t>
            </a:r>
          </a:p>
        </p:txBody>
      </p:sp>
    </p:spTree>
    <p:extLst>
      <p:ext uri="{BB962C8B-B14F-4D97-AF65-F5344CB8AC3E}">
        <p14:creationId xmlns:p14="http://schemas.microsoft.com/office/powerpoint/2010/main" val="1607006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120680" cy="1143000"/>
          </a:xfrm>
        </p:spPr>
        <p:txBody>
          <a:bodyPr>
            <a:noAutofit/>
          </a:bodyPr>
          <a:lstStyle/>
          <a:p>
            <a:r>
              <a:rPr lang="de-DE" sz="3600" dirty="0"/>
              <a:t>Catchment characterisation</a:t>
            </a:r>
            <a:r>
              <a:rPr lang="de-DE" sz="3600" i="1" dirty="0"/>
              <a:t> </a:t>
            </a:r>
            <a:endParaRPr lang="en-GB" sz="3600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4870"/>
            <a:ext cx="1368152" cy="5418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60648"/>
            <a:ext cx="1434852" cy="663741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398 active catchments (141 rivers, 49 lochs, 146 impounding reservoirs, 21 springs, 41 boreholes)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14" name="Pictur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611560" y="2852936"/>
            <a:ext cx="3960440" cy="347821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44770" y="2924944"/>
            <a:ext cx="279518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Histogram of catchment area in km</a:t>
            </a:r>
            <a:r>
              <a:rPr lang="en-GB" sz="1400" baseline="30000" dirty="0"/>
              <a:t>2</a:t>
            </a:r>
          </a:p>
        </p:txBody>
      </p:sp>
      <p:pic>
        <p:nvPicPr>
          <p:cNvPr id="15" name="Picture 14"/>
          <p:cNvPicPr/>
          <p:nvPr/>
        </p:nvPicPr>
        <p:blipFill>
          <a:blip r:embed="rId5"/>
          <a:stretch>
            <a:fillRect/>
          </a:stretch>
        </p:blipFill>
        <p:spPr>
          <a:xfrm>
            <a:off x="4572926" y="2886037"/>
            <a:ext cx="3599474" cy="341201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92080" y="2905198"/>
            <a:ext cx="216024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Distribution of slopes</a:t>
            </a:r>
            <a:endParaRPr lang="en-GB" sz="1400" baseline="30000" dirty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48144" y="6425952"/>
            <a:ext cx="4600120" cy="365125"/>
          </a:xfrm>
        </p:spPr>
        <p:txBody>
          <a:bodyPr/>
          <a:lstStyle/>
          <a:p>
            <a:r>
              <a:rPr lang="en-GB" dirty="0"/>
              <a:t>Carolin Vorstius – Scottish Water Catchment Conference, 06/09/2018</a:t>
            </a:r>
          </a:p>
        </p:txBody>
      </p:sp>
    </p:spTree>
    <p:extLst>
      <p:ext uri="{BB962C8B-B14F-4D97-AF65-F5344CB8AC3E}">
        <p14:creationId xmlns:p14="http://schemas.microsoft.com/office/powerpoint/2010/main" val="3434907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1271</Words>
  <Application>Microsoft Office PowerPoint</Application>
  <PresentationFormat>On-screen Show (4:3)</PresentationFormat>
  <Paragraphs>331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Office Theme</vt:lpstr>
      <vt:lpstr>Safeguarding and improving raw water quality by increasing catchment resilience</vt:lpstr>
      <vt:lpstr>Context</vt:lpstr>
      <vt:lpstr>Key questions</vt:lpstr>
      <vt:lpstr>How? - Project steps</vt:lpstr>
      <vt:lpstr>How? - Project steps</vt:lpstr>
      <vt:lpstr>How? - Project steps</vt:lpstr>
      <vt:lpstr>How? - Project steps</vt:lpstr>
      <vt:lpstr>Projected outcomes</vt:lpstr>
      <vt:lpstr>Catchment characterisation </vt:lpstr>
      <vt:lpstr>Catchment characterisation </vt:lpstr>
      <vt:lpstr>Catchment characterisation </vt:lpstr>
      <vt:lpstr>PowerPoint Presentation</vt:lpstr>
      <vt:lpstr>PowerPoint Presentation</vt:lpstr>
      <vt:lpstr>Water quality Time series</vt:lpstr>
      <vt:lpstr>Typology and models Data analysis issues</vt:lpstr>
      <vt:lpstr>Typology and models PCA</vt:lpstr>
      <vt:lpstr>Data analysis Cluster Analysis</vt:lpstr>
      <vt:lpstr>Data analysis Regression trees</vt:lpstr>
      <vt:lpstr>Typology and models Further approach</vt:lpstr>
      <vt:lpstr>Safeguarding and improving raw water quality by increasing catchment resilience</vt:lpstr>
      <vt:lpstr>Data analysis PCA</vt:lpstr>
      <vt:lpstr>Data analysis Cluster Analysis</vt:lpstr>
      <vt:lpstr>Data analysis Cluster Analysis</vt:lpstr>
      <vt:lpstr>Data analysis Cluster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the Risk to Raw Water Quality for Drinking Water Purposes from Climate and Land Use Change</dc:title>
  <dc:creator>Besucher</dc:creator>
  <cp:lastModifiedBy>Laura Logie</cp:lastModifiedBy>
  <cp:revision>117</cp:revision>
  <cp:lastPrinted>2019-07-04T09:27:22Z</cp:lastPrinted>
  <dcterms:created xsi:type="dcterms:W3CDTF">2017-02-09T13:31:46Z</dcterms:created>
  <dcterms:modified xsi:type="dcterms:W3CDTF">2019-07-04T09:27:39Z</dcterms:modified>
</cp:coreProperties>
</file>