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handoutMasterIdLst>
    <p:handoutMasterId r:id="rId30"/>
  </p:handoutMasterIdLst>
  <p:sldIdLst>
    <p:sldId id="317" r:id="rId2"/>
    <p:sldId id="316" r:id="rId3"/>
    <p:sldId id="321" r:id="rId4"/>
    <p:sldId id="323" r:id="rId5"/>
    <p:sldId id="327" r:id="rId6"/>
    <p:sldId id="328" r:id="rId7"/>
    <p:sldId id="329" r:id="rId8"/>
    <p:sldId id="330" r:id="rId9"/>
    <p:sldId id="331" r:id="rId10"/>
    <p:sldId id="332" r:id="rId11"/>
    <p:sldId id="322" r:id="rId12"/>
    <p:sldId id="339" r:id="rId13"/>
    <p:sldId id="341" r:id="rId14"/>
    <p:sldId id="333" r:id="rId15"/>
    <p:sldId id="334" r:id="rId16"/>
    <p:sldId id="335" r:id="rId17"/>
    <p:sldId id="336" r:id="rId18"/>
    <p:sldId id="337" r:id="rId19"/>
    <p:sldId id="319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38" r:id="rId2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9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9" autoAdjust="0"/>
    <p:restoredTop sz="91197" autoAdjust="0"/>
  </p:normalViewPr>
  <p:slideViewPr>
    <p:cSldViewPr>
      <p:cViewPr>
        <p:scale>
          <a:sx n="107" d="100"/>
          <a:sy n="107" d="100"/>
        </p:scale>
        <p:origin x="-109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50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thleen\Desktop\MSCDISS\rottal%20data%20v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thleen\Desktop\MSCDISS\rottal%20data%20v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thleen\Desktop\MSCDISS\rottal%20data%20v3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thleen\Desktop\MSCDISS\rottal%20data%20v3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thleen\Desktop\MSCDISS\rottal%20data%20v3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thleen\Desktop\MSCDISS\rottal%20data%20v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049828348496462"/>
          <c:y val="4.2399956397244927E-2"/>
          <c:w val="0.83950167357691186"/>
          <c:h val="0.518621421685889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Sheet3!$A$22:$B$22</c:f>
              <c:strCache>
                <c:ptCount val="1"/>
                <c:pt idx="0">
                  <c:v>restored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Sheet3!$C$24:$M$24</c:f>
                <c:numCache>
                  <c:formatCode>General</c:formatCode>
                  <c:ptCount val="11"/>
                  <c:pt idx="0">
                    <c:v>0.8004165582161995</c:v>
                  </c:pt>
                  <c:pt idx="1">
                    <c:v>3.6578176047514871E-2</c:v>
                  </c:pt>
                  <c:pt idx="2">
                    <c:v>0.56588590002920003</c:v>
                  </c:pt>
                  <c:pt idx="3">
                    <c:v>0.12479613004446236</c:v>
                  </c:pt>
                  <c:pt idx="4">
                    <c:v>4.9488120534872573E-2</c:v>
                  </c:pt>
                  <c:pt idx="5">
                    <c:v>1.5040085327772141</c:v>
                  </c:pt>
                  <c:pt idx="6">
                    <c:v>0.15922264867741784</c:v>
                  </c:pt>
                  <c:pt idx="7">
                    <c:v>5.5943092778551556E-2</c:v>
                  </c:pt>
                  <c:pt idx="8">
                    <c:v>0.34211352891499008</c:v>
                  </c:pt>
                  <c:pt idx="9">
                    <c:v>3.2274861218395456E-2</c:v>
                  </c:pt>
                  <c:pt idx="10">
                    <c:v>0.16782927833565467</c:v>
                  </c:pt>
                </c:numCache>
              </c:numRef>
            </c:plus>
            <c:minus>
              <c:numRef>
                <c:f>Sheet3!$C$24:$M$24</c:f>
                <c:numCache>
                  <c:formatCode>General</c:formatCode>
                  <c:ptCount val="11"/>
                  <c:pt idx="0">
                    <c:v>0.8004165582161995</c:v>
                  </c:pt>
                  <c:pt idx="1">
                    <c:v>3.6578176047514871E-2</c:v>
                  </c:pt>
                  <c:pt idx="2">
                    <c:v>0.56588590002920003</c:v>
                  </c:pt>
                  <c:pt idx="3">
                    <c:v>0.12479613004446236</c:v>
                  </c:pt>
                  <c:pt idx="4">
                    <c:v>4.9488120534872573E-2</c:v>
                  </c:pt>
                  <c:pt idx="5">
                    <c:v>1.5040085327772141</c:v>
                  </c:pt>
                  <c:pt idx="6">
                    <c:v>0.15922264867741784</c:v>
                  </c:pt>
                  <c:pt idx="7">
                    <c:v>5.5943092778551556E-2</c:v>
                  </c:pt>
                  <c:pt idx="8">
                    <c:v>0.34211352891499008</c:v>
                  </c:pt>
                  <c:pt idx="9">
                    <c:v>3.2274861218395456E-2</c:v>
                  </c:pt>
                  <c:pt idx="10">
                    <c:v>0.16782927833565467</c:v>
                  </c:pt>
                </c:numCache>
              </c:numRef>
            </c:minus>
          </c:errBars>
          <c:cat>
            <c:strRef>
              <c:f>Sheet3!$C$21:$M$21</c:f>
              <c:strCache>
                <c:ptCount val="11"/>
                <c:pt idx="0">
                  <c:v>Chloroperla torrentium</c:v>
                </c:pt>
                <c:pt idx="1">
                  <c:v>Chloroperla tripunctata</c:v>
                </c:pt>
                <c:pt idx="2">
                  <c:v>Leuctra inermis</c:v>
                </c:pt>
                <c:pt idx="3">
                  <c:v>Isoperla grammatica</c:v>
                </c:pt>
                <c:pt idx="4">
                  <c:v>Amphinemun sulcicollis</c:v>
                </c:pt>
                <c:pt idx="5">
                  <c:v>Baetis rhodani</c:v>
                </c:pt>
                <c:pt idx="6">
                  <c:v>Rhithogena semicolorata</c:v>
                </c:pt>
                <c:pt idx="7">
                  <c:v>Ecdynorus vensus</c:v>
                </c:pt>
                <c:pt idx="8">
                  <c:v>Electrogena lateralis</c:v>
                </c:pt>
                <c:pt idx="9">
                  <c:v>Rhyacophila dorsalis</c:v>
                </c:pt>
                <c:pt idx="10">
                  <c:v>Hydroptila spp.</c:v>
                </c:pt>
              </c:strCache>
            </c:strRef>
          </c:cat>
          <c:val>
            <c:numRef>
              <c:f>Sheet3!$C$22:$M$22</c:f>
              <c:numCache>
                <c:formatCode>0.00</c:formatCode>
                <c:ptCount val="11"/>
                <c:pt idx="0">
                  <c:v>9.4</c:v>
                </c:pt>
                <c:pt idx="1">
                  <c:v>1.5</c:v>
                </c:pt>
                <c:pt idx="2">
                  <c:v>8.2000000000000011</c:v>
                </c:pt>
                <c:pt idx="3">
                  <c:v>1.7000000000000042</c:v>
                </c:pt>
                <c:pt idx="4">
                  <c:v>0.5166666666666665</c:v>
                </c:pt>
                <c:pt idx="5">
                  <c:v>21.133333333333066</c:v>
                </c:pt>
                <c:pt idx="6">
                  <c:v>4.2833333333333972</c:v>
                </c:pt>
                <c:pt idx="7">
                  <c:v>0.65000000000000691</c:v>
                </c:pt>
                <c:pt idx="8">
                  <c:v>1.55</c:v>
                </c:pt>
                <c:pt idx="9">
                  <c:v>0.55000000000000004</c:v>
                </c:pt>
                <c:pt idx="10">
                  <c:v>2.1</c:v>
                </c:pt>
              </c:numCache>
            </c:numRef>
          </c:val>
        </c:ser>
        <c:ser>
          <c:idx val="1"/>
          <c:order val="1"/>
          <c:tx>
            <c:strRef>
              <c:f>Sheet3!$A$23:$B$23</c:f>
              <c:strCache>
                <c:ptCount val="1"/>
                <c:pt idx="0">
                  <c:v>channelised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Sheet3!$C$25:$M$25</c:f>
                <c:numCache>
                  <c:formatCode>General</c:formatCode>
                  <c:ptCount val="11"/>
                  <c:pt idx="0">
                    <c:v>0.10333333333333333</c:v>
                  </c:pt>
                  <c:pt idx="1">
                    <c:v>4.7222222222222726E-3</c:v>
                  </c:pt>
                  <c:pt idx="2">
                    <c:v>7.305555555555554E-2</c:v>
                  </c:pt>
                  <c:pt idx="3">
                    <c:v>1.6111111111111253E-2</c:v>
                  </c:pt>
                  <c:pt idx="4">
                    <c:v>6.3888888888889014E-3</c:v>
                  </c:pt>
                  <c:pt idx="5">
                    <c:v>0.19416666666666668</c:v>
                  </c:pt>
                  <c:pt idx="6">
                    <c:v>2.0555555555555556E-2</c:v>
                  </c:pt>
                  <c:pt idx="7">
                    <c:v>7.2222222222222991E-3</c:v>
                  </c:pt>
                  <c:pt idx="8">
                    <c:v>4.4166666666667014E-2</c:v>
                  </c:pt>
                  <c:pt idx="9">
                    <c:v>4.1666666666666814E-3</c:v>
                  </c:pt>
                  <c:pt idx="10">
                    <c:v>2.1666666666666681E-2</c:v>
                  </c:pt>
                </c:numCache>
              </c:numRef>
            </c:plus>
            <c:minus>
              <c:numRef>
                <c:f>Sheet3!$C$25:$M$25</c:f>
                <c:numCache>
                  <c:formatCode>General</c:formatCode>
                  <c:ptCount val="11"/>
                  <c:pt idx="0">
                    <c:v>0.10333333333333333</c:v>
                  </c:pt>
                  <c:pt idx="1">
                    <c:v>4.7222222222222726E-3</c:v>
                  </c:pt>
                  <c:pt idx="2">
                    <c:v>7.305555555555554E-2</c:v>
                  </c:pt>
                  <c:pt idx="3">
                    <c:v>1.6111111111111253E-2</c:v>
                  </c:pt>
                  <c:pt idx="4">
                    <c:v>6.3888888888889014E-3</c:v>
                  </c:pt>
                  <c:pt idx="5">
                    <c:v>0.19416666666666668</c:v>
                  </c:pt>
                  <c:pt idx="6">
                    <c:v>2.0555555555555556E-2</c:v>
                  </c:pt>
                  <c:pt idx="7">
                    <c:v>7.2222222222222991E-3</c:v>
                  </c:pt>
                  <c:pt idx="8">
                    <c:v>4.4166666666667014E-2</c:v>
                  </c:pt>
                  <c:pt idx="9">
                    <c:v>4.1666666666666814E-3</c:v>
                  </c:pt>
                  <c:pt idx="10">
                    <c:v>2.1666666666666681E-2</c:v>
                  </c:pt>
                </c:numCache>
              </c:numRef>
            </c:minus>
          </c:errBars>
          <c:cat>
            <c:strRef>
              <c:f>Sheet3!$C$21:$M$21</c:f>
              <c:strCache>
                <c:ptCount val="11"/>
                <c:pt idx="0">
                  <c:v>Chloroperla torrentium</c:v>
                </c:pt>
                <c:pt idx="1">
                  <c:v>Chloroperla tripunctata</c:v>
                </c:pt>
                <c:pt idx="2">
                  <c:v>Leuctra inermis</c:v>
                </c:pt>
                <c:pt idx="3">
                  <c:v>Isoperla grammatica</c:v>
                </c:pt>
                <c:pt idx="4">
                  <c:v>Amphinemun sulcicollis</c:v>
                </c:pt>
                <c:pt idx="5">
                  <c:v>Baetis rhodani</c:v>
                </c:pt>
                <c:pt idx="6">
                  <c:v>Rhithogena semicolorata</c:v>
                </c:pt>
                <c:pt idx="7">
                  <c:v>Ecdynorus vensus</c:v>
                </c:pt>
                <c:pt idx="8">
                  <c:v>Electrogena lateralis</c:v>
                </c:pt>
                <c:pt idx="9">
                  <c:v>Rhyacophila dorsalis</c:v>
                </c:pt>
                <c:pt idx="10">
                  <c:v>Hydroptila spp.</c:v>
                </c:pt>
              </c:strCache>
            </c:strRef>
          </c:cat>
          <c:val>
            <c:numRef>
              <c:f>Sheet3!$C$23:$M$23</c:f>
              <c:numCache>
                <c:formatCode>0.00</c:formatCode>
                <c:ptCount val="11"/>
                <c:pt idx="0">
                  <c:v>6.2</c:v>
                </c:pt>
                <c:pt idx="1">
                  <c:v>0.28333333333333333</c:v>
                </c:pt>
                <c:pt idx="2">
                  <c:v>4.3833333333333524</c:v>
                </c:pt>
                <c:pt idx="3">
                  <c:v>0.96666666666666667</c:v>
                </c:pt>
                <c:pt idx="4">
                  <c:v>0.38333333333333336</c:v>
                </c:pt>
                <c:pt idx="5">
                  <c:v>11.65</c:v>
                </c:pt>
                <c:pt idx="6">
                  <c:v>1.2333333333333334</c:v>
                </c:pt>
                <c:pt idx="7">
                  <c:v>0.43333333333333335</c:v>
                </c:pt>
                <c:pt idx="8">
                  <c:v>2.65</c:v>
                </c:pt>
                <c:pt idx="9">
                  <c:v>0.25</c:v>
                </c:pt>
                <c:pt idx="10">
                  <c:v>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axId val="43349120"/>
        <c:axId val="43350656"/>
      </c:barChart>
      <c:catAx>
        <c:axId val="433491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43350656"/>
        <c:crossesAt val="0"/>
        <c:auto val="1"/>
        <c:lblAlgn val="ctr"/>
        <c:lblOffset val="100"/>
        <c:noMultiLvlLbl val="0"/>
      </c:catAx>
      <c:valAx>
        <c:axId val="43350656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Mean </a:t>
                </a:r>
                <a:r>
                  <a:rPr lang="en-US" dirty="0" smtClean="0"/>
                  <a:t>invertebrates</a:t>
                </a:r>
                <a:r>
                  <a:rPr lang="en-US" baseline="0" dirty="0" smtClean="0"/>
                  <a:t> </a:t>
                </a:r>
                <a:r>
                  <a:rPr lang="en-GB" sz="2000" b="1" i="0" u="none" strike="noStrike" baseline="0" dirty="0" smtClean="0"/>
                  <a:t>(± SE)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3.0389267372192195E-2"/>
              <c:y val="0.1203961715351445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43349120"/>
        <c:crosses val="autoZero"/>
        <c:crossBetween val="between"/>
        <c:majorUnit val="5"/>
        <c:minorUnit val="1"/>
      </c:valAx>
    </c:plotArea>
    <c:legend>
      <c:legendPos val="r"/>
      <c:layout>
        <c:manualLayout>
          <c:xMode val="edge"/>
          <c:yMode val="edge"/>
          <c:x val="0.76697581564673989"/>
          <c:y val="1.1277149714110082E-2"/>
          <c:w val="0.2170597879155092"/>
          <c:h val="0.1099356799796043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049828348496487"/>
          <c:y val="4.2399956397244927E-2"/>
          <c:w val="0.8395016735769123"/>
          <c:h val="0.51862142168588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Sheet3!$A$22:$B$22</c:f>
              <c:strCache>
                <c:ptCount val="1"/>
                <c:pt idx="0">
                  <c:v>restored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Sheet3!$C$24:$M$24</c:f>
                <c:numCache>
                  <c:formatCode>General</c:formatCode>
                  <c:ptCount val="11"/>
                  <c:pt idx="0">
                    <c:v>0.8004165582161995</c:v>
                  </c:pt>
                  <c:pt idx="1">
                    <c:v>3.6578176047514892E-2</c:v>
                  </c:pt>
                  <c:pt idx="2">
                    <c:v>0.56588590002920003</c:v>
                  </c:pt>
                  <c:pt idx="3">
                    <c:v>0.12479613004446247</c:v>
                  </c:pt>
                  <c:pt idx="4">
                    <c:v>4.9488120534872573E-2</c:v>
                  </c:pt>
                  <c:pt idx="5">
                    <c:v>1.5040085327772141</c:v>
                  </c:pt>
                  <c:pt idx="6">
                    <c:v>0.15922264867741798</c:v>
                  </c:pt>
                  <c:pt idx="7">
                    <c:v>5.5943092778551556E-2</c:v>
                  </c:pt>
                  <c:pt idx="8">
                    <c:v>0.34211352891499008</c:v>
                  </c:pt>
                  <c:pt idx="9">
                    <c:v>3.2274861218395456E-2</c:v>
                  </c:pt>
                  <c:pt idx="10">
                    <c:v>0.16782927833565467</c:v>
                  </c:pt>
                </c:numCache>
              </c:numRef>
            </c:plus>
            <c:minus>
              <c:numRef>
                <c:f>Sheet3!$C$24:$M$24</c:f>
                <c:numCache>
                  <c:formatCode>General</c:formatCode>
                  <c:ptCount val="11"/>
                  <c:pt idx="0">
                    <c:v>0.8004165582161995</c:v>
                  </c:pt>
                  <c:pt idx="1">
                    <c:v>3.6578176047514892E-2</c:v>
                  </c:pt>
                  <c:pt idx="2">
                    <c:v>0.56588590002920003</c:v>
                  </c:pt>
                  <c:pt idx="3">
                    <c:v>0.12479613004446247</c:v>
                  </c:pt>
                  <c:pt idx="4">
                    <c:v>4.9488120534872573E-2</c:v>
                  </c:pt>
                  <c:pt idx="5">
                    <c:v>1.5040085327772141</c:v>
                  </c:pt>
                  <c:pt idx="6">
                    <c:v>0.15922264867741798</c:v>
                  </c:pt>
                  <c:pt idx="7">
                    <c:v>5.5943092778551556E-2</c:v>
                  </c:pt>
                  <c:pt idx="8">
                    <c:v>0.34211352891499008</c:v>
                  </c:pt>
                  <c:pt idx="9">
                    <c:v>3.2274861218395456E-2</c:v>
                  </c:pt>
                  <c:pt idx="10">
                    <c:v>0.16782927833565467</c:v>
                  </c:pt>
                </c:numCache>
              </c:numRef>
            </c:minus>
          </c:errBars>
          <c:cat>
            <c:strRef>
              <c:f>Sheet3!$C$21:$M$21</c:f>
              <c:strCache>
                <c:ptCount val="11"/>
                <c:pt idx="0">
                  <c:v>Chloroperla torrentium</c:v>
                </c:pt>
                <c:pt idx="1">
                  <c:v>Chloroperla tripunctata</c:v>
                </c:pt>
                <c:pt idx="2">
                  <c:v>Leuctra inermis</c:v>
                </c:pt>
                <c:pt idx="3">
                  <c:v>Isoperla grammatica</c:v>
                </c:pt>
                <c:pt idx="4">
                  <c:v>Amphinemun sulcicollis</c:v>
                </c:pt>
                <c:pt idx="5">
                  <c:v>Baetis rhodani</c:v>
                </c:pt>
                <c:pt idx="6">
                  <c:v>Rhithogena semicolorata</c:v>
                </c:pt>
                <c:pt idx="7">
                  <c:v>Ecdynorus vensus</c:v>
                </c:pt>
                <c:pt idx="8">
                  <c:v>Electrogena lateralis</c:v>
                </c:pt>
                <c:pt idx="9">
                  <c:v>Rhyacophila dorsalis</c:v>
                </c:pt>
                <c:pt idx="10">
                  <c:v>Hydroptila spp.</c:v>
                </c:pt>
              </c:strCache>
            </c:strRef>
          </c:cat>
          <c:val>
            <c:numRef>
              <c:f>Sheet3!$C$22:$M$22</c:f>
              <c:numCache>
                <c:formatCode>0.00</c:formatCode>
                <c:ptCount val="11"/>
                <c:pt idx="0">
                  <c:v>9.4</c:v>
                </c:pt>
                <c:pt idx="1">
                  <c:v>1.5</c:v>
                </c:pt>
                <c:pt idx="2">
                  <c:v>8.2000000000000011</c:v>
                </c:pt>
                <c:pt idx="3">
                  <c:v>1.7000000000000042</c:v>
                </c:pt>
                <c:pt idx="4">
                  <c:v>0.5166666666666665</c:v>
                </c:pt>
                <c:pt idx="5">
                  <c:v>21.133333333333052</c:v>
                </c:pt>
                <c:pt idx="6">
                  <c:v>4.2833333333334007</c:v>
                </c:pt>
                <c:pt idx="7">
                  <c:v>0.65000000000000735</c:v>
                </c:pt>
                <c:pt idx="8">
                  <c:v>1.55</c:v>
                </c:pt>
                <c:pt idx="9">
                  <c:v>0.55000000000000004</c:v>
                </c:pt>
                <c:pt idx="10">
                  <c:v>2.1</c:v>
                </c:pt>
              </c:numCache>
            </c:numRef>
          </c:val>
        </c:ser>
        <c:ser>
          <c:idx val="1"/>
          <c:order val="1"/>
          <c:tx>
            <c:strRef>
              <c:f>Sheet3!$A$23:$B$23</c:f>
              <c:strCache>
                <c:ptCount val="1"/>
                <c:pt idx="0">
                  <c:v>channelised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Sheet3!$C$25:$M$25</c:f>
                <c:numCache>
                  <c:formatCode>General</c:formatCode>
                  <c:ptCount val="11"/>
                  <c:pt idx="0">
                    <c:v>0.10333333333333333</c:v>
                  </c:pt>
                  <c:pt idx="1">
                    <c:v>4.7222222222222734E-3</c:v>
                  </c:pt>
                  <c:pt idx="2">
                    <c:v>7.305555555555554E-2</c:v>
                  </c:pt>
                  <c:pt idx="3">
                    <c:v>1.6111111111111263E-2</c:v>
                  </c:pt>
                  <c:pt idx="4">
                    <c:v>6.3888888888889014E-3</c:v>
                  </c:pt>
                  <c:pt idx="5">
                    <c:v>0.19416666666666668</c:v>
                  </c:pt>
                  <c:pt idx="6">
                    <c:v>2.0555555555555556E-2</c:v>
                  </c:pt>
                  <c:pt idx="7">
                    <c:v>7.2222222222223043E-3</c:v>
                  </c:pt>
                  <c:pt idx="8">
                    <c:v>4.4166666666667014E-2</c:v>
                  </c:pt>
                  <c:pt idx="9">
                    <c:v>4.1666666666666814E-3</c:v>
                  </c:pt>
                  <c:pt idx="10">
                    <c:v>2.1666666666666681E-2</c:v>
                  </c:pt>
                </c:numCache>
              </c:numRef>
            </c:plus>
            <c:minus>
              <c:numRef>
                <c:f>Sheet3!$C$25:$M$25</c:f>
                <c:numCache>
                  <c:formatCode>General</c:formatCode>
                  <c:ptCount val="11"/>
                  <c:pt idx="0">
                    <c:v>0.10333333333333333</c:v>
                  </c:pt>
                  <c:pt idx="1">
                    <c:v>4.7222222222222734E-3</c:v>
                  </c:pt>
                  <c:pt idx="2">
                    <c:v>7.305555555555554E-2</c:v>
                  </c:pt>
                  <c:pt idx="3">
                    <c:v>1.6111111111111263E-2</c:v>
                  </c:pt>
                  <c:pt idx="4">
                    <c:v>6.3888888888889014E-3</c:v>
                  </c:pt>
                  <c:pt idx="5">
                    <c:v>0.19416666666666668</c:v>
                  </c:pt>
                  <c:pt idx="6">
                    <c:v>2.0555555555555556E-2</c:v>
                  </c:pt>
                  <c:pt idx="7">
                    <c:v>7.2222222222223043E-3</c:v>
                  </c:pt>
                  <c:pt idx="8">
                    <c:v>4.4166666666667014E-2</c:v>
                  </c:pt>
                  <c:pt idx="9">
                    <c:v>4.1666666666666814E-3</c:v>
                  </c:pt>
                  <c:pt idx="10">
                    <c:v>2.1666666666666681E-2</c:v>
                  </c:pt>
                </c:numCache>
              </c:numRef>
            </c:minus>
          </c:errBars>
          <c:cat>
            <c:strRef>
              <c:f>Sheet3!$C$21:$M$21</c:f>
              <c:strCache>
                <c:ptCount val="11"/>
                <c:pt idx="0">
                  <c:v>Chloroperla torrentium</c:v>
                </c:pt>
                <c:pt idx="1">
                  <c:v>Chloroperla tripunctata</c:v>
                </c:pt>
                <c:pt idx="2">
                  <c:v>Leuctra inermis</c:v>
                </c:pt>
                <c:pt idx="3">
                  <c:v>Isoperla grammatica</c:v>
                </c:pt>
                <c:pt idx="4">
                  <c:v>Amphinemun sulcicollis</c:v>
                </c:pt>
                <c:pt idx="5">
                  <c:v>Baetis rhodani</c:v>
                </c:pt>
                <c:pt idx="6">
                  <c:v>Rhithogena semicolorata</c:v>
                </c:pt>
                <c:pt idx="7">
                  <c:v>Ecdynorus vensus</c:v>
                </c:pt>
                <c:pt idx="8">
                  <c:v>Electrogena lateralis</c:v>
                </c:pt>
                <c:pt idx="9">
                  <c:v>Rhyacophila dorsalis</c:v>
                </c:pt>
                <c:pt idx="10">
                  <c:v>Hydroptila spp.</c:v>
                </c:pt>
              </c:strCache>
            </c:strRef>
          </c:cat>
          <c:val>
            <c:numRef>
              <c:f>Sheet3!$C$23:$M$23</c:f>
              <c:numCache>
                <c:formatCode>0.00</c:formatCode>
                <c:ptCount val="11"/>
                <c:pt idx="0">
                  <c:v>6.2</c:v>
                </c:pt>
                <c:pt idx="1">
                  <c:v>0.28333333333333333</c:v>
                </c:pt>
                <c:pt idx="2">
                  <c:v>4.3833333333333524</c:v>
                </c:pt>
                <c:pt idx="3">
                  <c:v>0.96666666666666667</c:v>
                </c:pt>
                <c:pt idx="4">
                  <c:v>0.38333333333333336</c:v>
                </c:pt>
                <c:pt idx="5">
                  <c:v>11.65</c:v>
                </c:pt>
                <c:pt idx="6">
                  <c:v>1.2333333333333334</c:v>
                </c:pt>
                <c:pt idx="7">
                  <c:v>0.43333333333333335</c:v>
                </c:pt>
                <c:pt idx="8">
                  <c:v>2.65</c:v>
                </c:pt>
                <c:pt idx="9">
                  <c:v>0.25</c:v>
                </c:pt>
                <c:pt idx="10">
                  <c:v>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axId val="43390464"/>
        <c:axId val="43392000"/>
      </c:barChart>
      <c:catAx>
        <c:axId val="433904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43392000"/>
        <c:crossesAt val="0"/>
        <c:auto val="1"/>
        <c:lblAlgn val="ctr"/>
        <c:lblOffset val="100"/>
        <c:noMultiLvlLbl val="0"/>
      </c:catAx>
      <c:valAx>
        <c:axId val="43392000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Mean </a:t>
                </a:r>
                <a:r>
                  <a:rPr lang="en-US" dirty="0" smtClean="0"/>
                  <a:t>invertebrates</a:t>
                </a:r>
                <a:r>
                  <a:rPr lang="en-US" baseline="0" dirty="0" smtClean="0"/>
                  <a:t> </a:t>
                </a:r>
                <a:r>
                  <a:rPr lang="en-GB" sz="2000" b="1" i="0" u="none" strike="noStrike" baseline="0" dirty="0" smtClean="0"/>
                  <a:t>(± SE)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3.0389267372192202E-2"/>
              <c:y val="0.12039617153514467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43390464"/>
        <c:crosses val="autoZero"/>
        <c:crossBetween val="between"/>
        <c:majorUnit val="5"/>
        <c:minorUnit val="1"/>
      </c:valAx>
    </c:plotArea>
    <c:legend>
      <c:legendPos val="r"/>
      <c:layout>
        <c:manualLayout>
          <c:xMode val="edge"/>
          <c:yMode val="edge"/>
          <c:x val="0.76697581564674089"/>
          <c:y val="1.1277149714110096E-2"/>
          <c:w val="0.2170597879155092"/>
          <c:h val="0.1099356799796045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0498283484965"/>
          <c:y val="4.2399956397244927E-2"/>
          <c:w val="0.83950167357691252"/>
          <c:h val="0.51862142168589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Sheet3!$A$22:$B$22</c:f>
              <c:strCache>
                <c:ptCount val="1"/>
                <c:pt idx="0">
                  <c:v>restored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Sheet3!$C$24:$M$24</c:f>
                <c:numCache>
                  <c:formatCode>General</c:formatCode>
                  <c:ptCount val="11"/>
                  <c:pt idx="0">
                    <c:v>0.8004165582161995</c:v>
                  </c:pt>
                  <c:pt idx="1">
                    <c:v>3.6578176047514892E-2</c:v>
                  </c:pt>
                  <c:pt idx="2">
                    <c:v>0.56588590002920003</c:v>
                  </c:pt>
                  <c:pt idx="3">
                    <c:v>0.12479613004446251</c:v>
                  </c:pt>
                  <c:pt idx="4">
                    <c:v>4.9488120534872573E-2</c:v>
                  </c:pt>
                  <c:pt idx="5">
                    <c:v>1.5040085327772141</c:v>
                  </c:pt>
                  <c:pt idx="6">
                    <c:v>0.15922264867741803</c:v>
                  </c:pt>
                  <c:pt idx="7">
                    <c:v>5.5943092778551556E-2</c:v>
                  </c:pt>
                  <c:pt idx="8">
                    <c:v>0.34211352891499008</c:v>
                  </c:pt>
                  <c:pt idx="9">
                    <c:v>3.2274861218395456E-2</c:v>
                  </c:pt>
                  <c:pt idx="10">
                    <c:v>0.16782927833565467</c:v>
                  </c:pt>
                </c:numCache>
              </c:numRef>
            </c:plus>
            <c:minus>
              <c:numRef>
                <c:f>Sheet3!$C$24:$M$24</c:f>
                <c:numCache>
                  <c:formatCode>General</c:formatCode>
                  <c:ptCount val="11"/>
                  <c:pt idx="0">
                    <c:v>0.8004165582161995</c:v>
                  </c:pt>
                  <c:pt idx="1">
                    <c:v>3.6578176047514892E-2</c:v>
                  </c:pt>
                  <c:pt idx="2">
                    <c:v>0.56588590002920003</c:v>
                  </c:pt>
                  <c:pt idx="3">
                    <c:v>0.12479613004446251</c:v>
                  </c:pt>
                  <c:pt idx="4">
                    <c:v>4.9488120534872573E-2</c:v>
                  </c:pt>
                  <c:pt idx="5">
                    <c:v>1.5040085327772141</c:v>
                  </c:pt>
                  <c:pt idx="6">
                    <c:v>0.15922264867741803</c:v>
                  </c:pt>
                  <c:pt idx="7">
                    <c:v>5.5943092778551556E-2</c:v>
                  </c:pt>
                  <c:pt idx="8">
                    <c:v>0.34211352891499008</c:v>
                  </c:pt>
                  <c:pt idx="9">
                    <c:v>3.2274861218395456E-2</c:v>
                  </c:pt>
                  <c:pt idx="10">
                    <c:v>0.16782927833565467</c:v>
                  </c:pt>
                </c:numCache>
              </c:numRef>
            </c:minus>
          </c:errBars>
          <c:cat>
            <c:strRef>
              <c:f>Sheet3!$C$21:$M$21</c:f>
              <c:strCache>
                <c:ptCount val="11"/>
                <c:pt idx="0">
                  <c:v>Chloroperla torrentium</c:v>
                </c:pt>
                <c:pt idx="1">
                  <c:v>Chloroperla tripunctata</c:v>
                </c:pt>
                <c:pt idx="2">
                  <c:v>Leuctra inermis</c:v>
                </c:pt>
                <c:pt idx="3">
                  <c:v>Isoperla grammatica</c:v>
                </c:pt>
                <c:pt idx="4">
                  <c:v>Amphinemun sulcicollis</c:v>
                </c:pt>
                <c:pt idx="5">
                  <c:v>Baetis rhodani</c:v>
                </c:pt>
                <c:pt idx="6">
                  <c:v>Rhithogena semicolorata</c:v>
                </c:pt>
                <c:pt idx="7">
                  <c:v>Ecdynorus vensus</c:v>
                </c:pt>
                <c:pt idx="8">
                  <c:v>Electrogena lateralis</c:v>
                </c:pt>
                <c:pt idx="9">
                  <c:v>Rhyacophila dorsalis</c:v>
                </c:pt>
                <c:pt idx="10">
                  <c:v>Hydroptila spp.</c:v>
                </c:pt>
              </c:strCache>
            </c:strRef>
          </c:cat>
          <c:val>
            <c:numRef>
              <c:f>Sheet3!$C$22:$M$22</c:f>
              <c:numCache>
                <c:formatCode>0.00</c:formatCode>
                <c:ptCount val="11"/>
                <c:pt idx="0">
                  <c:v>9.4</c:v>
                </c:pt>
                <c:pt idx="1">
                  <c:v>1.5</c:v>
                </c:pt>
                <c:pt idx="2">
                  <c:v>8.2000000000000011</c:v>
                </c:pt>
                <c:pt idx="3">
                  <c:v>1.7000000000000042</c:v>
                </c:pt>
                <c:pt idx="4">
                  <c:v>0.5166666666666665</c:v>
                </c:pt>
                <c:pt idx="5">
                  <c:v>21.133333333333045</c:v>
                </c:pt>
                <c:pt idx="6">
                  <c:v>4.2833333333334025</c:v>
                </c:pt>
                <c:pt idx="7">
                  <c:v>0.65000000000000768</c:v>
                </c:pt>
                <c:pt idx="8">
                  <c:v>1.55</c:v>
                </c:pt>
                <c:pt idx="9">
                  <c:v>0.55000000000000004</c:v>
                </c:pt>
                <c:pt idx="10">
                  <c:v>2.1</c:v>
                </c:pt>
              </c:numCache>
            </c:numRef>
          </c:val>
        </c:ser>
        <c:ser>
          <c:idx val="1"/>
          <c:order val="1"/>
          <c:tx>
            <c:strRef>
              <c:f>Sheet3!$A$23:$B$23</c:f>
              <c:strCache>
                <c:ptCount val="1"/>
                <c:pt idx="0">
                  <c:v>channelised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Sheet3!$C$25:$M$25</c:f>
                <c:numCache>
                  <c:formatCode>General</c:formatCode>
                  <c:ptCount val="11"/>
                  <c:pt idx="0">
                    <c:v>0.10333333333333333</c:v>
                  </c:pt>
                  <c:pt idx="1">
                    <c:v>4.7222222222222734E-3</c:v>
                  </c:pt>
                  <c:pt idx="2">
                    <c:v>7.305555555555554E-2</c:v>
                  </c:pt>
                  <c:pt idx="3">
                    <c:v>1.6111111111111263E-2</c:v>
                  </c:pt>
                  <c:pt idx="4">
                    <c:v>6.3888888888889014E-3</c:v>
                  </c:pt>
                  <c:pt idx="5">
                    <c:v>0.19416666666666668</c:v>
                  </c:pt>
                  <c:pt idx="6">
                    <c:v>2.0555555555555556E-2</c:v>
                  </c:pt>
                  <c:pt idx="7">
                    <c:v>7.2222222222223078E-3</c:v>
                  </c:pt>
                  <c:pt idx="8">
                    <c:v>4.4166666666667014E-2</c:v>
                  </c:pt>
                  <c:pt idx="9">
                    <c:v>4.1666666666666814E-3</c:v>
                  </c:pt>
                  <c:pt idx="10">
                    <c:v>2.1666666666666681E-2</c:v>
                  </c:pt>
                </c:numCache>
              </c:numRef>
            </c:plus>
            <c:minus>
              <c:numRef>
                <c:f>Sheet3!$C$25:$M$25</c:f>
                <c:numCache>
                  <c:formatCode>General</c:formatCode>
                  <c:ptCount val="11"/>
                  <c:pt idx="0">
                    <c:v>0.10333333333333333</c:v>
                  </c:pt>
                  <c:pt idx="1">
                    <c:v>4.7222222222222734E-3</c:v>
                  </c:pt>
                  <c:pt idx="2">
                    <c:v>7.305555555555554E-2</c:v>
                  </c:pt>
                  <c:pt idx="3">
                    <c:v>1.6111111111111263E-2</c:v>
                  </c:pt>
                  <c:pt idx="4">
                    <c:v>6.3888888888889014E-3</c:v>
                  </c:pt>
                  <c:pt idx="5">
                    <c:v>0.19416666666666668</c:v>
                  </c:pt>
                  <c:pt idx="6">
                    <c:v>2.0555555555555556E-2</c:v>
                  </c:pt>
                  <c:pt idx="7">
                    <c:v>7.2222222222223078E-3</c:v>
                  </c:pt>
                  <c:pt idx="8">
                    <c:v>4.4166666666667014E-2</c:v>
                  </c:pt>
                  <c:pt idx="9">
                    <c:v>4.1666666666666814E-3</c:v>
                  </c:pt>
                  <c:pt idx="10">
                    <c:v>2.1666666666666681E-2</c:v>
                  </c:pt>
                </c:numCache>
              </c:numRef>
            </c:minus>
          </c:errBars>
          <c:cat>
            <c:strRef>
              <c:f>Sheet3!$C$21:$M$21</c:f>
              <c:strCache>
                <c:ptCount val="11"/>
                <c:pt idx="0">
                  <c:v>Chloroperla torrentium</c:v>
                </c:pt>
                <c:pt idx="1">
                  <c:v>Chloroperla tripunctata</c:v>
                </c:pt>
                <c:pt idx="2">
                  <c:v>Leuctra inermis</c:v>
                </c:pt>
                <c:pt idx="3">
                  <c:v>Isoperla grammatica</c:v>
                </c:pt>
                <c:pt idx="4">
                  <c:v>Amphinemun sulcicollis</c:v>
                </c:pt>
                <c:pt idx="5">
                  <c:v>Baetis rhodani</c:v>
                </c:pt>
                <c:pt idx="6">
                  <c:v>Rhithogena semicolorata</c:v>
                </c:pt>
                <c:pt idx="7">
                  <c:v>Ecdynorus vensus</c:v>
                </c:pt>
                <c:pt idx="8">
                  <c:v>Electrogena lateralis</c:v>
                </c:pt>
                <c:pt idx="9">
                  <c:v>Rhyacophila dorsalis</c:v>
                </c:pt>
                <c:pt idx="10">
                  <c:v>Hydroptila spp.</c:v>
                </c:pt>
              </c:strCache>
            </c:strRef>
          </c:cat>
          <c:val>
            <c:numRef>
              <c:f>Sheet3!$C$23:$M$23</c:f>
              <c:numCache>
                <c:formatCode>0.00</c:formatCode>
                <c:ptCount val="11"/>
                <c:pt idx="0">
                  <c:v>6.2</c:v>
                </c:pt>
                <c:pt idx="1">
                  <c:v>0.28333333333333333</c:v>
                </c:pt>
                <c:pt idx="2">
                  <c:v>4.3833333333333524</c:v>
                </c:pt>
                <c:pt idx="3">
                  <c:v>0.96666666666666667</c:v>
                </c:pt>
                <c:pt idx="4">
                  <c:v>0.38333333333333336</c:v>
                </c:pt>
                <c:pt idx="5">
                  <c:v>11.65</c:v>
                </c:pt>
                <c:pt idx="6">
                  <c:v>1.2333333333333334</c:v>
                </c:pt>
                <c:pt idx="7">
                  <c:v>0.43333333333333335</c:v>
                </c:pt>
                <c:pt idx="8">
                  <c:v>2.65</c:v>
                </c:pt>
                <c:pt idx="9">
                  <c:v>0.25</c:v>
                </c:pt>
                <c:pt idx="10">
                  <c:v>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axId val="43439232"/>
        <c:axId val="43440768"/>
      </c:barChart>
      <c:catAx>
        <c:axId val="434392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43440768"/>
        <c:crossesAt val="0"/>
        <c:auto val="1"/>
        <c:lblAlgn val="ctr"/>
        <c:lblOffset val="100"/>
        <c:noMultiLvlLbl val="0"/>
      </c:catAx>
      <c:valAx>
        <c:axId val="43440768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Mean </a:t>
                </a:r>
                <a:r>
                  <a:rPr lang="en-US" dirty="0" smtClean="0"/>
                  <a:t>invertebrates</a:t>
                </a:r>
                <a:r>
                  <a:rPr lang="en-US" baseline="0" dirty="0" smtClean="0"/>
                  <a:t> </a:t>
                </a:r>
                <a:r>
                  <a:rPr lang="en-GB" sz="2000" b="1" i="0" u="none" strike="noStrike" baseline="0" dirty="0" smtClean="0"/>
                  <a:t>(± SE)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3.0389267372192202E-2"/>
              <c:y val="0.1203961715351447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43439232"/>
        <c:crosses val="autoZero"/>
        <c:crossBetween val="between"/>
        <c:majorUnit val="5"/>
        <c:minorUnit val="1"/>
      </c:valAx>
    </c:plotArea>
    <c:legend>
      <c:legendPos val="r"/>
      <c:layout>
        <c:manualLayout>
          <c:xMode val="edge"/>
          <c:yMode val="edge"/>
          <c:x val="0.76697581564674133"/>
          <c:y val="1.1277149714110103E-2"/>
          <c:w val="0.2170597879155092"/>
          <c:h val="0.1099356799796045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0498283484965"/>
          <c:y val="4.2399956397244927E-2"/>
          <c:w val="0.83950167357691252"/>
          <c:h val="0.51862142168589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Sheet3!$A$22:$B$22</c:f>
              <c:strCache>
                <c:ptCount val="1"/>
                <c:pt idx="0">
                  <c:v>restored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Sheet3!$C$24:$M$24</c:f>
                <c:numCache>
                  <c:formatCode>General</c:formatCode>
                  <c:ptCount val="11"/>
                  <c:pt idx="0">
                    <c:v>0.8004165582161995</c:v>
                  </c:pt>
                  <c:pt idx="1">
                    <c:v>3.6578176047514892E-2</c:v>
                  </c:pt>
                  <c:pt idx="2">
                    <c:v>0.56588590002920003</c:v>
                  </c:pt>
                  <c:pt idx="3">
                    <c:v>0.12479613004446251</c:v>
                  </c:pt>
                  <c:pt idx="4">
                    <c:v>4.9488120534872573E-2</c:v>
                  </c:pt>
                  <c:pt idx="5">
                    <c:v>1.5040085327772141</c:v>
                  </c:pt>
                  <c:pt idx="6">
                    <c:v>0.15922264867741803</c:v>
                  </c:pt>
                  <c:pt idx="7">
                    <c:v>5.5943092778551556E-2</c:v>
                  </c:pt>
                  <c:pt idx="8">
                    <c:v>0.34211352891499008</c:v>
                  </c:pt>
                  <c:pt idx="9">
                    <c:v>3.2274861218395456E-2</c:v>
                  </c:pt>
                  <c:pt idx="10">
                    <c:v>0.16782927833565467</c:v>
                  </c:pt>
                </c:numCache>
              </c:numRef>
            </c:plus>
            <c:minus>
              <c:numRef>
                <c:f>Sheet3!$C$24:$M$24</c:f>
                <c:numCache>
                  <c:formatCode>General</c:formatCode>
                  <c:ptCount val="11"/>
                  <c:pt idx="0">
                    <c:v>0.8004165582161995</c:v>
                  </c:pt>
                  <c:pt idx="1">
                    <c:v>3.6578176047514892E-2</c:v>
                  </c:pt>
                  <c:pt idx="2">
                    <c:v>0.56588590002920003</c:v>
                  </c:pt>
                  <c:pt idx="3">
                    <c:v>0.12479613004446251</c:v>
                  </c:pt>
                  <c:pt idx="4">
                    <c:v>4.9488120534872573E-2</c:v>
                  </c:pt>
                  <c:pt idx="5">
                    <c:v>1.5040085327772141</c:v>
                  </c:pt>
                  <c:pt idx="6">
                    <c:v>0.15922264867741803</c:v>
                  </c:pt>
                  <c:pt idx="7">
                    <c:v>5.5943092778551556E-2</c:v>
                  </c:pt>
                  <c:pt idx="8">
                    <c:v>0.34211352891499008</c:v>
                  </c:pt>
                  <c:pt idx="9">
                    <c:v>3.2274861218395456E-2</c:v>
                  </c:pt>
                  <c:pt idx="10">
                    <c:v>0.16782927833565467</c:v>
                  </c:pt>
                </c:numCache>
              </c:numRef>
            </c:minus>
          </c:errBars>
          <c:cat>
            <c:strRef>
              <c:f>Sheet3!$C$21:$M$21</c:f>
              <c:strCache>
                <c:ptCount val="11"/>
                <c:pt idx="0">
                  <c:v>Chloroperla torrentium</c:v>
                </c:pt>
                <c:pt idx="1">
                  <c:v>Chloroperla tripunctata</c:v>
                </c:pt>
                <c:pt idx="2">
                  <c:v>Leuctra inermis</c:v>
                </c:pt>
                <c:pt idx="3">
                  <c:v>Isoperla grammatica</c:v>
                </c:pt>
                <c:pt idx="4">
                  <c:v>Amphinemun sulcicollis</c:v>
                </c:pt>
                <c:pt idx="5">
                  <c:v>Baetis rhodani</c:v>
                </c:pt>
                <c:pt idx="6">
                  <c:v>Rhithogena semicolorata</c:v>
                </c:pt>
                <c:pt idx="7">
                  <c:v>Ecdynorus vensus</c:v>
                </c:pt>
                <c:pt idx="8">
                  <c:v>Electrogena lateralis</c:v>
                </c:pt>
                <c:pt idx="9">
                  <c:v>Rhyacophila dorsalis</c:v>
                </c:pt>
                <c:pt idx="10">
                  <c:v>Hydroptila spp.</c:v>
                </c:pt>
              </c:strCache>
            </c:strRef>
          </c:cat>
          <c:val>
            <c:numRef>
              <c:f>Sheet3!$C$22:$M$22</c:f>
              <c:numCache>
                <c:formatCode>0.00</c:formatCode>
                <c:ptCount val="11"/>
                <c:pt idx="0">
                  <c:v>9.4</c:v>
                </c:pt>
                <c:pt idx="1">
                  <c:v>1.5</c:v>
                </c:pt>
                <c:pt idx="2">
                  <c:v>8.2000000000000011</c:v>
                </c:pt>
                <c:pt idx="3">
                  <c:v>1.7000000000000042</c:v>
                </c:pt>
                <c:pt idx="4">
                  <c:v>0.5166666666666665</c:v>
                </c:pt>
                <c:pt idx="5">
                  <c:v>21.133333333333045</c:v>
                </c:pt>
                <c:pt idx="6">
                  <c:v>4.2833333333334025</c:v>
                </c:pt>
                <c:pt idx="7">
                  <c:v>0.65000000000000768</c:v>
                </c:pt>
                <c:pt idx="8">
                  <c:v>1.55</c:v>
                </c:pt>
                <c:pt idx="9">
                  <c:v>0.55000000000000004</c:v>
                </c:pt>
                <c:pt idx="10">
                  <c:v>2.1</c:v>
                </c:pt>
              </c:numCache>
            </c:numRef>
          </c:val>
        </c:ser>
        <c:ser>
          <c:idx val="1"/>
          <c:order val="1"/>
          <c:tx>
            <c:strRef>
              <c:f>Sheet3!$A$23:$B$23</c:f>
              <c:strCache>
                <c:ptCount val="1"/>
                <c:pt idx="0">
                  <c:v>channelised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Sheet3!$C$25:$M$25</c:f>
                <c:numCache>
                  <c:formatCode>General</c:formatCode>
                  <c:ptCount val="11"/>
                  <c:pt idx="0">
                    <c:v>0.10333333333333333</c:v>
                  </c:pt>
                  <c:pt idx="1">
                    <c:v>4.7222222222222734E-3</c:v>
                  </c:pt>
                  <c:pt idx="2">
                    <c:v>7.305555555555554E-2</c:v>
                  </c:pt>
                  <c:pt idx="3">
                    <c:v>1.6111111111111263E-2</c:v>
                  </c:pt>
                  <c:pt idx="4">
                    <c:v>6.3888888888889014E-3</c:v>
                  </c:pt>
                  <c:pt idx="5">
                    <c:v>0.19416666666666668</c:v>
                  </c:pt>
                  <c:pt idx="6">
                    <c:v>2.0555555555555556E-2</c:v>
                  </c:pt>
                  <c:pt idx="7">
                    <c:v>7.2222222222223078E-3</c:v>
                  </c:pt>
                  <c:pt idx="8">
                    <c:v>4.4166666666667014E-2</c:v>
                  </c:pt>
                  <c:pt idx="9">
                    <c:v>4.1666666666666814E-3</c:v>
                  </c:pt>
                  <c:pt idx="10">
                    <c:v>2.1666666666666681E-2</c:v>
                  </c:pt>
                </c:numCache>
              </c:numRef>
            </c:plus>
            <c:minus>
              <c:numRef>
                <c:f>Sheet3!$C$25:$M$25</c:f>
                <c:numCache>
                  <c:formatCode>General</c:formatCode>
                  <c:ptCount val="11"/>
                  <c:pt idx="0">
                    <c:v>0.10333333333333333</c:v>
                  </c:pt>
                  <c:pt idx="1">
                    <c:v>4.7222222222222734E-3</c:v>
                  </c:pt>
                  <c:pt idx="2">
                    <c:v>7.305555555555554E-2</c:v>
                  </c:pt>
                  <c:pt idx="3">
                    <c:v>1.6111111111111263E-2</c:v>
                  </c:pt>
                  <c:pt idx="4">
                    <c:v>6.3888888888889014E-3</c:v>
                  </c:pt>
                  <c:pt idx="5">
                    <c:v>0.19416666666666668</c:v>
                  </c:pt>
                  <c:pt idx="6">
                    <c:v>2.0555555555555556E-2</c:v>
                  </c:pt>
                  <c:pt idx="7">
                    <c:v>7.2222222222223078E-3</c:v>
                  </c:pt>
                  <c:pt idx="8">
                    <c:v>4.4166666666667014E-2</c:v>
                  </c:pt>
                  <c:pt idx="9">
                    <c:v>4.1666666666666814E-3</c:v>
                  </c:pt>
                  <c:pt idx="10">
                    <c:v>2.1666666666666681E-2</c:v>
                  </c:pt>
                </c:numCache>
              </c:numRef>
            </c:minus>
          </c:errBars>
          <c:cat>
            <c:strRef>
              <c:f>Sheet3!$C$21:$M$21</c:f>
              <c:strCache>
                <c:ptCount val="11"/>
                <c:pt idx="0">
                  <c:v>Chloroperla torrentium</c:v>
                </c:pt>
                <c:pt idx="1">
                  <c:v>Chloroperla tripunctata</c:v>
                </c:pt>
                <c:pt idx="2">
                  <c:v>Leuctra inermis</c:v>
                </c:pt>
                <c:pt idx="3">
                  <c:v>Isoperla grammatica</c:v>
                </c:pt>
                <c:pt idx="4">
                  <c:v>Amphinemun sulcicollis</c:v>
                </c:pt>
                <c:pt idx="5">
                  <c:v>Baetis rhodani</c:v>
                </c:pt>
                <c:pt idx="6">
                  <c:v>Rhithogena semicolorata</c:v>
                </c:pt>
                <c:pt idx="7">
                  <c:v>Ecdynorus vensus</c:v>
                </c:pt>
                <c:pt idx="8">
                  <c:v>Electrogena lateralis</c:v>
                </c:pt>
                <c:pt idx="9">
                  <c:v>Rhyacophila dorsalis</c:v>
                </c:pt>
                <c:pt idx="10">
                  <c:v>Hydroptila spp.</c:v>
                </c:pt>
              </c:strCache>
            </c:strRef>
          </c:cat>
          <c:val>
            <c:numRef>
              <c:f>Sheet3!$C$23:$M$23</c:f>
              <c:numCache>
                <c:formatCode>0.00</c:formatCode>
                <c:ptCount val="11"/>
                <c:pt idx="0">
                  <c:v>6.2</c:v>
                </c:pt>
                <c:pt idx="1">
                  <c:v>0.28333333333333333</c:v>
                </c:pt>
                <c:pt idx="2">
                  <c:v>4.3833333333333524</c:v>
                </c:pt>
                <c:pt idx="3">
                  <c:v>0.96666666666666667</c:v>
                </c:pt>
                <c:pt idx="4">
                  <c:v>0.38333333333333336</c:v>
                </c:pt>
                <c:pt idx="5">
                  <c:v>11.65</c:v>
                </c:pt>
                <c:pt idx="6">
                  <c:v>1.2333333333333334</c:v>
                </c:pt>
                <c:pt idx="7">
                  <c:v>0.43333333333333335</c:v>
                </c:pt>
                <c:pt idx="8">
                  <c:v>2.65</c:v>
                </c:pt>
                <c:pt idx="9">
                  <c:v>0.25</c:v>
                </c:pt>
                <c:pt idx="10">
                  <c:v>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axId val="43483520"/>
        <c:axId val="43485056"/>
      </c:barChart>
      <c:catAx>
        <c:axId val="434835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43485056"/>
        <c:crossesAt val="0"/>
        <c:auto val="1"/>
        <c:lblAlgn val="ctr"/>
        <c:lblOffset val="100"/>
        <c:noMultiLvlLbl val="0"/>
      </c:catAx>
      <c:valAx>
        <c:axId val="43485056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Mean </a:t>
                </a:r>
                <a:r>
                  <a:rPr lang="en-US" dirty="0" smtClean="0"/>
                  <a:t>invertebrates</a:t>
                </a:r>
                <a:r>
                  <a:rPr lang="en-US" baseline="0" dirty="0" smtClean="0"/>
                  <a:t> </a:t>
                </a:r>
                <a:r>
                  <a:rPr lang="en-GB" sz="2000" b="1" i="0" u="none" strike="noStrike" baseline="0" dirty="0" smtClean="0"/>
                  <a:t>(± SE)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3.0389267372192202E-2"/>
              <c:y val="0.1203961715351447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43483520"/>
        <c:crosses val="autoZero"/>
        <c:crossBetween val="between"/>
        <c:majorUnit val="5"/>
        <c:minorUnit val="1"/>
      </c:valAx>
    </c:plotArea>
    <c:legend>
      <c:legendPos val="r"/>
      <c:layout>
        <c:manualLayout>
          <c:xMode val="edge"/>
          <c:yMode val="edge"/>
          <c:x val="0.76697581564674133"/>
          <c:y val="1.1277149714110103E-2"/>
          <c:w val="0.2170597879155092"/>
          <c:h val="0.1099356799796045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049828348496512"/>
          <c:y val="4.2399956397244927E-2"/>
          <c:w val="0.83950167357691263"/>
          <c:h val="0.518621421685890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Sheet3!$A$22:$B$22</c:f>
              <c:strCache>
                <c:ptCount val="1"/>
                <c:pt idx="0">
                  <c:v>restored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Sheet3!$C$24:$M$24</c:f>
                <c:numCache>
                  <c:formatCode>General</c:formatCode>
                  <c:ptCount val="11"/>
                  <c:pt idx="0">
                    <c:v>0.8004165582161995</c:v>
                  </c:pt>
                  <c:pt idx="1">
                    <c:v>3.6578176047514892E-2</c:v>
                  </c:pt>
                  <c:pt idx="2">
                    <c:v>0.56588590002920003</c:v>
                  </c:pt>
                  <c:pt idx="3">
                    <c:v>0.12479613004446256</c:v>
                  </c:pt>
                  <c:pt idx="4">
                    <c:v>4.9488120534872573E-2</c:v>
                  </c:pt>
                  <c:pt idx="5">
                    <c:v>1.5040085327772141</c:v>
                  </c:pt>
                  <c:pt idx="6">
                    <c:v>0.15922264867741809</c:v>
                  </c:pt>
                  <c:pt idx="7">
                    <c:v>5.5943092778551556E-2</c:v>
                  </c:pt>
                  <c:pt idx="8">
                    <c:v>0.34211352891499008</c:v>
                  </c:pt>
                  <c:pt idx="9">
                    <c:v>3.2274861218395456E-2</c:v>
                  </c:pt>
                  <c:pt idx="10">
                    <c:v>0.16782927833565467</c:v>
                  </c:pt>
                </c:numCache>
              </c:numRef>
            </c:plus>
            <c:minus>
              <c:numRef>
                <c:f>Sheet3!$C$24:$M$24</c:f>
                <c:numCache>
                  <c:formatCode>General</c:formatCode>
                  <c:ptCount val="11"/>
                  <c:pt idx="0">
                    <c:v>0.8004165582161995</c:v>
                  </c:pt>
                  <c:pt idx="1">
                    <c:v>3.6578176047514892E-2</c:v>
                  </c:pt>
                  <c:pt idx="2">
                    <c:v>0.56588590002920003</c:v>
                  </c:pt>
                  <c:pt idx="3">
                    <c:v>0.12479613004446256</c:v>
                  </c:pt>
                  <c:pt idx="4">
                    <c:v>4.9488120534872573E-2</c:v>
                  </c:pt>
                  <c:pt idx="5">
                    <c:v>1.5040085327772141</c:v>
                  </c:pt>
                  <c:pt idx="6">
                    <c:v>0.15922264867741809</c:v>
                  </c:pt>
                  <c:pt idx="7">
                    <c:v>5.5943092778551556E-2</c:v>
                  </c:pt>
                  <c:pt idx="8">
                    <c:v>0.34211352891499008</c:v>
                  </c:pt>
                  <c:pt idx="9">
                    <c:v>3.2274861218395456E-2</c:v>
                  </c:pt>
                  <c:pt idx="10">
                    <c:v>0.16782927833565467</c:v>
                  </c:pt>
                </c:numCache>
              </c:numRef>
            </c:minus>
          </c:errBars>
          <c:cat>
            <c:strRef>
              <c:f>Sheet3!$C$21:$M$21</c:f>
              <c:strCache>
                <c:ptCount val="11"/>
                <c:pt idx="0">
                  <c:v>Chloroperla torrentium</c:v>
                </c:pt>
                <c:pt idx="1">
                  <c:v>Chloroperla tripunctata</c:v>
                </c:pt>
                <c:pt idx="2">
                  <c:v>Leuctra inermis</c:v>
                </c:pt>
                <c:pt idx="3">
                  <c:v>Isoperla grammatica</c:v>
                </c:pt>
                <c:pt idx="4">
                  <c:v>Amphinemun sulcicollis</c:v>
                </c:pt>
                <c:pt idx="5">
                  <c:v>Baetis rhodani</c:v>
                </c:pt>
                <c:pt idx="6">
                  <c:v>Rhithogena semicolorata</c:v>
                </c:pt>
                <c:pt idx="7">
                  <c:v>Ecdynorus vensus</c:v>
                </c:pt>
                <c:pt idx="8">
                  <c:v>Electrogena lateralis</c:v>
                </c:pt>
                <c:pt idx="9">
                  <c:v>Rhyacophila dorsalis</c:v>
                </c:pt>
                <c:pt idx="10">
                  <c:v>Hydroptila spp.</c:v>
                </c:pt>
              </c:strCache>
            </c:strRef>
          </c:cat>
          <c:val>
            <c:numRef>
              <c:f>Sheet3!$C$22:$M$22</c:f>
              <c:numCache>
                <c:formatCode>0.00</c:formatCode>
                <c:ptCount val="11"/>
                <c:pt idx="0">
                  <c:v>9.4</c:v>
                </c:pt>
                <c:pt idx="1">
                  <c:v>1.5</c:v>
                </c:pt>
                <c:pt idx="2">
                  <c:v>8.2000000000000011</c:v>
                </c:pt>
                <c:pt idx="3">
                  <c:v>1.7000000000000042</c:v>
                </c:pt>
                <c:pt idx="4">
                  <c:v>0.5166666666666665</c:v>
                </c:pt>
                <c:pt idx="5">
                  <c:v>21.133333333333031</c:v>
                </c:pt>
                <c:pt idx="6">
                  <c:v>4.2833333333334034</c:v>
                </c:pt>
                <c:pt idx="7">
                  <c:v>0.6500000000000079</c:v>
                </c:pt>
                <c:pt idx="8">
                  <c:v>1.55</c:v>
                </c:pt>
                <c:pt idx="9">
                  <c:v>0.55000000000000004</c:v>
                </c:pt>
                <c:pt idx="10">
                  <c:v>2.1</c:v>
                </c:pt>
              </c:numCache>
            </c:numRef>
          </c:val>
        </c:ser>
        <c:ser>
          <c:idx val="1"/>
          <c:order val="1"/>
          <c:tx>
            <c:strRef>
              <c:f>Sheet3!$A$23:$B$23</c:f>
              <c:strCache>
                <c:ptCount val="1"/>
                <c:pt idx="0">
                  <c:v>channelised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Sheet3!$C$25:$M$25</c:f>
                <c:numCache>
                  <c:formatCode>General</c:formatCode>
                  <c:ptCount val="11"/>
                  <c:pt idx="0">
                    <c:v>0.10333333333333333</c:v>
                  </c:pt>
                  <c:pt idx="1">
                    <c:v>4.7222222222222734E-3</c:v>
                  </c:pt>
                  <c:pt idx="2">
                    <c:v>7.305555555555554E-2</c:v>
                  </c:pt>
                  <c:pt idx="3">
                    <c:v>1.6111111111111263E-2</c:v>
                  </c:pt>
                  <c:pt idx="4">
                    <c:v>6.3888888888889014E-3</c:v>
                  </c:pt>
                  <c:pt idx="5">
                    <c:v>0.19416666666666668</c:v>
                  </c:pt>
                  <c:pt idx="6">
                    <c:v>2.0555555555555556E-2</c:v>
                  </c:pt>
                  <c:pt idx="7">
                    <c:v>7.2222222222223112E-3</c:v>
                  </c:pt>
                  <c:pt idx="8">
                    <c:v>4.4166666666667014E-2</c:v>
                  </c:pt>
                  <c:pt idx="9">
                    <c:v>4.1666666666666814E-3</c:v>
                  </c:pt>
                  <c:pt idx="10">
                    <c:v>2.1666666666666681E-2</c:v>
                  </c:pt>
                </c:numCache>
              </c:numRef>
            </c:plus>
            <c:minus>
              <c:numRef>
                <c:f>Sheet3!$C$25:$M$25</c:f>
                <c:numCache>
                  <c:formatCode>General</c:formatCode>
                  <c:ptCount val="11"/>
                  <c:pt idx="0">
                    <c:v>0.10333333333333333</c:v>
                  </c:pt>
                  <c:pt idx="1">
                    <c:v>4.7222222222222734E-3</c:v>
                  </c:pt>
                  <c:pt idx="2">
                    <c:v>7.305555555555554E-2</c:v>
                  </c:pt>
                  <c:pt idx="3">
                    <c:v>1.6111111111111263E-2</c:v>
                  </c:pt>
                  <c:pt idx="4">
                    <c:v>6.3888888888889014E-3</c:v>
                  </c:pt>
                  <c:pt idx="5">
                    <c:v>0.19416666666666668</c:v>
                  </c:pt>
                  <c:pt idx="6">
                    <c:v>2.0555555555555556E-2</c:v>
                  </c:pt>
                  <c:pt idx="7">
                    <c:v>7.2222222222223112E-3</c:v>
                  </c:pt>
                  <c:pt idx="8">
                    <c:v>4.4166666666667014E-2</c:v>
                  </c:pt>
                  <c:pt idx="9">
                    <c:v>4.1666666666666814E-3</c:v>
                  </c:pt>
                  <c:pt idx="10">
                    <c:v>2.1666666666666681E-2</c:v>
                  </c:pt>
                </c:numCache>
              </c:numRef>
            </c:minus>
          </c:errBars>
          <c:cat>
            <c:strRef>
              <c:f>Sheet3!$C$21:$M$21</c:f>
              <c:strCache>
                <c:ptCount val="11"/>
                <c:pt idx="0">
                  <c:v>Chloroperla torrentium</c:v>
                </c:pt>
                <c:pt idx="1">
                  <c:v>Chloroperla tripunctata</c:v>
                </c:pt>
                <c:pt idx="2">
                  <c:v>Leuctra inermis</c:v>
                </c:pt>
                <c:pt idx="3">
                  <c:v>Isoperla grammatica</c:v>
                </c:pt>
                <c:pt idx="4">
                  <c:v>Amphinemun sulcicollis</c:v>
                </c:pt>
                <c:pt idx="5">
                  <c:v>Baetis rhodani</c:v>
                </c:pt>
                <c:pt idx="6">
                  <c:v>Rhithogena semicolorata</c:v>
                </c:pt>
                <c:pt idx="7">
                  <c:v>Ecdynorus vensus</c:v>
                </c:pt>
                <c:pt idx="8">
                  <c:v>Electrogena lateralis</c:v>
                </c:pt>
                <c:pt idx="9">
                  <c:v>Rhyacophila dorsalis</c:v>
                </c:pt>
                <c:pt idx="10">
                  <c:v>Hydroptila spp.</c:v>
                </c:pt>
              </c:strCache>
            </c:strRef>
          </c:cat>
          <c:val>
            <c:numRef>
              <c:f>Sheet3!$C$23:$M$23</c:f>
              <c:numCache>
                <c:formatCode>0.00</c:formatCode>
                <c:ptCount val="11"/>
                <c:pt idx="0">
                  <c:v>6.2</c:v>
                </c:pt>
                <c:pt idx="1">
                  <c:v>0.28333333333333333</c:v>
                </c:pt>
                <c:pt idx="2">
                  <c:v>4.3833333333333524</c:v>
                </c:pt>
                <c:pt idx="3">
                  <c:v>0.96666666666666667</c:v>
                </c:pt>
                <c:pt idx="4">
                  <c:v>0.38333333333333336</c:v>
                </c:pt>
                <c:pt idx="5">
                  <c:v>11.65</c:v>
                </c:pt>
                <c:pt idx="6">
                  <c:v>1.2333333333333334</c:v>
                </c:pt>
                <c:pt idx="7">
                  <c:v>0.43333333333333335</c:v>
                </c:pt>
                <c:pt idx="8">
                  <c:v>2.65</c:v>
                </c:pt>
                <c:pt idx="9">
                  <c:v>0.25</c:v>
                </c:pt>
                <c:pt idx="10">
                  <c:v>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axId val="43995520"/>
        <c:axId val="43997056"/>
      </c:barChart>
      <c:catAx>
        <c:axId val="439955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43997056"/>
        <c:crossesAt val="0"/>
        <c:auto val="1"/>
        <c:lblAlgn val="ctr"/>
        <c:lblOffset val="100"/>
        <c:noMultiLvlLbl val="0"/>
      </c:catAx>
      <c:valAx>
        <c:axId val="43997056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Mean </a:t>
                </a:r>
                <a:r>
                  <a:rPr lang="en-US" dirty="0" smtClean="0"/>
                  <a:t>invertebrates</a:t>
                </a:r>
                <a:r>
                  <a:rPr lang="en-US" baseline="0" dirty="0" smtClean="0"/>
                  <a:t> </a:t>
                </a:r>
                <a:r>
                  <a:rPr lang="en-GB" sz="2000" b="1" i="0" u="none" strike="noStrike" baseline="0" dirty="0" smtClean="0"/>
                  <a:t>(± SE)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3.0389267372192202E-2"/>
              <c:y val="0.1203961715351447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43995520"/>
        <c:crosses val="autoZero"/>
        <c:crossBetween val="between"/>
        <c:majorUnit val="5"/>
        <c:minorUnit val="1"/>
      </c:valAx>
    </c:plotArea>
    <c:legend>
      <c:legendPos val="r"/>
      <c:layout>
        <c:manualLayout>
          <c:xMode val="edge"/>
          <c:yMode val="edge"/>
          <c:x val="0.76697581564674178"/>
          <c:y val="1.1277149714110108E-2"/>
          <c:w val="0.2170597879155092"/>
          <c:h val="0.1099356799796046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049828348496525"/>
          <c:y val="4.2399956397244927E-2"/>
          <c:w val="0.83950167357691263"/>
          <c:h val="0.51862142168589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Sheet3!$A$22:$B$22</c:f>
              <c:strCache>
                <c:ptCount val="1"/>
                <c:pt idx="0">
                  <c:v>restored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Sheet3!$C$24:$M$24</c:f>
                <c:numCache>
                  <c:formatCode>General</c:formatCode>
                  <c:ptCount val="11"/>
                  <c:pt idx="0">
                    <c:v>0.8004165582161995</c:v>
                  </c:pt>
                  <c:pt idx="1">
                    <c:v>3.6578176047514892E-2</c:v>
                  </c:pt>
                  <c:pt idx="2">
                    <c:v>0.56588590002920003</c:v>
                  </c:pt>
                  <c:pt idx="3">
                    <c:v>0.12479613004446261</c:v>
                  </c:pt>
                  <c:pt idx="4">
                    <c:v>4.9488120534872573E-2</c:v>
                  </c:pt>
                  <c:pt idx="5">
                    <c:v>1.5040085327772141</c:v>
                  </c:pt>
                  <c:pt idx="6">
                    <c:v>0.15922264867741817</c:v>
                  </c:pt>
                  <c:pt idx="7">
                    <c:v>5.5943092778551556E-2</c:v>
                  </c:pt>
                  <c:pt idx="8">
                    <c:v>0.34211352891499008</c:v>
                  </c:pt>
                  <c:pt idx="9">
                    <c:v>3.2274861218395456E-2</c:v>
                  </c:pt>
                  <c:pt idx="10">
                    <c:v>0.16782927833565467</c:v>
                  </c:pt>
                </c:numCache>
              </c:numRef>
            </c:plus>
            <c:minus>
              <c:numRef>
                <c:f>Sheet3!$C$24:$M$24</c:f>
                <c:numCache>
                  <c:formatCode>General</c:formatCode>
                  <c:ptCount val="11"/>
                  <c:pt idx="0">
                    <c:v>0.8004165582161995</c:v>
                  </c:pt>
                  <c:pt idx="1">
                    <c:v>3.6578176047514892E-2</c:v>
                  </c:pt>
                  <c:pt idx="2">
                    <c:v>0.56588590002920003</c:v>
                  </c:pt>
                  <c:pt idx="3">
                    <c:v>0.12479613004446261</c:v>
                  </c:pt>
                  <c:pt idx="4">
                    <c:v>4.9488120534872573E-2</c:v>
                  </c:pt>
                  <c:pt idx="5">
                    <c:v>1.5040085327772141</c:v>
                  </c:pt>
                  <c:pt idx="6">
                    <c:v>0.15922264867741817</c:v>
                  </c:pt>
                  <c:pt idx="7">
                    <c:v>5.5943092778551556E-2</c:v>
                  </c:pt>
                  <c:pt idx="8">
                    <c:v>0.34211352891499008</c:v>
                  </c:pt>
                  <c:pt idx="9">
                    <c:v>3.2274861218395456E-2</c:v>
                  </c:pt>
                  <c:pt idx="10">
                    <c:v>0.16782927833565467</c:v>
                  </c:pt>
                </c:numCache>
              </c:numRef>
            </c:minus>
          </c:errBars>
          <c:cat>
            <c:strRef>
              <c:f>Sheet3!$C$21:$M$21</c:f>
              <c:strCache>
                <c:ptCount val="11"/>
                <c:pt idx="0">
                  <c:v>Chloroperla torrentium</c:v>
                </c:pt>
                <c:pt idx="1">
                  <c:v>Chloroperla tripunctata</c:v>
                </c:pt>
                <c:pt idx="2">
                  <c:v>Leuctra inermis</c:v>
                </c:pt>
                <c:pt idx="3">
                  <c:v>Isoperla grammatica</c:v>
                </c:pt>
                <c:pt idx="4">
                  <c:v>Amphinemun sulcicollis</c:v>
                </c:pt>
                <c:pt idx="5">
                  <c:v>Baetis rhodani</c:v>
                </c:pt>
                <c:pt idx="6">
                  <c:v>Rhithogena semicolorata</c:v>
                </c:pt>
                <c:pt idx="7">
                  <c:v>Ecdynorus vensus</c:v>
                </c:pt>
                <c:pt idx="8">
                  <c:v>Electrogena lateralis</c:v>
                </c:pt>
                <c:pt idx="9">
                  <c:v>Rhyacophila dorsalis</c:v>
                </c:pt>
                <c:pt idx="10">
                  <c:v>Hydroptila spp.</c:v>
                </c:pt>
              </c:strCache>
            </c:strRef>
          </c:cat>
          <c:val>
            <c:numRef>
              <c:f>Sheet3!$C$22:$M$22</c:f>
              <c:numCache>
                <c:formatCode>0.00</c:formatCode>
                <c:ptCount val="11"/>
                <c:pt idx="0">
                  <c:v>9.4</c:v>
                </c:pt>
                <c:pt idx="1">
                  <c:v>1.5</c:v>
                </c:pt>
                <c:pt idx="2">
                  <c:v>8.2000000000000011</c:v>
                </c:pt>
                <c:pt idx="3">
                  <c:v>1.7000000000000042</c:v>
                </c:pt>
                <c:pt idx="4">
                  <c:v>0.5166666666666665</c:v>
                </c:pt>
                <c:pt idx="5">
                  <c:v>21.13333333333302</c:v>
                </c:pt>
                <c:pt idx="6">
                  <c:v>4.2833333333334034</c:v>
                </c:pt>
                <c:pt idx="7">
                  <c:v>0.65000000000000813</c:v>
                </c:pt>
                <c:pt idx="8">
                  <c:v>1.55</c:v>
                </c:pt>
                <c:pt idx="9">
                  <c:v>0.55000000000000004</c:v>
                </c:pt>
                <c:pt idx="10">
                  <c:v>2.1</c:v>
                </c:pt>
              </c:numCache>
            </c:numRef>
          </c:val>
        </c:ser>
        <c:ser>
          <c:idx val="1"/>
          <c:order val="1"/>
          <c:tx>
            <c:strRef>
              <c:f>Sheet3!$A$23:$B$23</c:f>
              <c:strCache>
                <c:ptCount val="1"/>
                <c:pt idx="0">
                  <c:v>channelised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Sheet3!$C$25:$M$25</c:f>
                <c:numCache>
                  <c:formatCode>General</c:formatCode>
                  <c:ptCount val="11"/>
                  <c:pt idx="0">
                    <c:v>0.10333333333333333</c:v>
                  </c:pt>
                  <c:pt idx="1">
                    <c:v>4.7222222222222734E-3</c:v>
                  </c:pt>
                  <c:pt idx="2">
                    <c:v>7.305555555555554E-2</c:v>
                  </c:pt>
                  <c:pt idx="3">
                    <c:v>1.6111111111111263E-2</c:v>
                  </c:pt>
                  <c:pt idx="4">
                    <c:v>6.3888888888889014E-3</c:v>
                  </c:pt>
                  <c:pt idx="5">
                    <c:v>0.19416666666666668</c:v>
                  </c:pt>
                  <c:pt idx="6">
                    <c:v>2.0555555555555556E-2</c:v>
                  </c:pt>
                  <c:pt idx="7">
                    <c:v>7.222222222222313E-3</c:v>
                  </c:pt>
                  <c:pt idx="8">
                    <c:v>4.4166666666667014E-2</c:v>
                  </c:pt>
                  <c:pt idx="9">
                    <c:v>4.1666666666666814E-3</c:v>
                  </c:pt>
                  <c:pt idx="10">
                    <c:v>2.1666666666666681E-2</c:v>
                  </c:pt>
                </c:numCache>
              </c:numRef>
            </c:plus>
            <c:minus>
              <c:numRef>
                <c:f>Sheet3!$C$25:$M$25</c:f>
                <c:numCache>
                  <c:formatCode>General</c:formatCode>
                  <c:ptCount val="11"/>
                  <c:pt idx="0">
                    <c:v>0.10333333333333333</c:v>
                  </c:pt>
                  <c:pt idx="1">
                    <c:v>4.7222222222222734E-3</c:v>
                  </c:pt>
                  <c:pt idx="2">
                    <c:v>7.305555555555554E-2</c:v>
                  </c:pt>
                  <c:pt idx="3">
                    <c:v>1.6111111111111263E-2</c:v>
                  </c:pt>
                  <c:pt idx="4">
                    <c:v>6.3888888888889014E-3</c:v>
                  </c:pt>
                  <c:pt idx="5">
                    <c:v>0.19416666666666668</c:v>
                  </c:pt>
                  <c:pt idx="6">
                    <c:v>2.0555555555555556E-2</c:v>
                  </c:pt>
                  <c:pt idx="7">
                    <c:v>7.222222222222313E-3</c:v>
                  </c:pt>
                  <c:pt idx="8">
                    <c:v>4.4166666666667014E-2</c:v>
                  </c:pt>
                  <c:pt idx="9">
                    <c:v>4.1666666666666814E-3</c:v>
                  </c:pt>
                  <c:pt idx="10">
                    <c:v>2.1666666666666681E-2</c:v>
                  </c:pt>
                </c:numCache>
              </c:numRef>
            </c:minus>
          </c:errBars>
          <c:cat>
            <c:strRef>
              <c:f>Sheet3!$C$21:$M$21</c:f>
              <c:strCache>
                <c:ptCount val="11"/>
                <c:pt idx="0">
                  <c:v>Chloroperla torrentium</c:v>
                </c:pt>
                <c:pt idx="1">
                  <c:v>Chloroperla tripunctata</c:v>
                </c:pt>
                <c:pt idx="2">
                  <c:v>Leuctra inermis</c:v>
                </c:pt>
                <c:pt idx="3">
                  <c:v>Isoperla grammatica</c:v>
                </c:pt>
                <c:pt idx="4">
                  <c:v>Amphinemun sulcicollis</c:v>
                </c:pt>
                <c:pt idx="5">
                  <c:v>Baetis rhodani</c:v>
                </c:pt>
                <c:pt idx="6">
                  <c:v>Rhithogena semicolorata</c:v>
                </c:pt>
                <c:pt idx="7">
                  <c:v>Ecdynorus vensus</c:v>
                </c:pt>
                <c:pt idx="8">
                  <c:v>Electrogena lateralis</c:v>
                </c:pt>
                <c:pt idx="9">
                  <c:v>Rhyacophila dorsalis</c:v>
                </c:pt>
                <c:pt idx="10">
                  <c:v>Hydroptila spp.</c:v>
                </c:pt>
              </c:strCache>
            </c:strRef>
          </c:cat>
          <c:val>
            <c:numRef>
              <c:f>Sheet3!$C$23:$M$23</c:f>
              <c:numCache>
                <c:formatCode>0.00</c:formatCode>
                <c:ptCount val="11"/>
                <c:pt idx="0">
                  <c:v>6.2</c:v>
                </c:pt>
                <c:pt idx="1">
                  <c:v>0.28333333333333333</c:v>
                </c:pt>
                <c:pt idx="2">
                  <c:v>4.3833333333333524</c:v>
                </c:pt>
                <c:pt idx="3">
                  <c:v>0.96666666666666667</c:v>
                </c:pt>
                <c:pt idx="4">
                  <c:v>0.38333333333333336</c:v>
                </c:pt>
                <c:pt idx="5">
                  <c:v>11.65</c:v>
                </c:pt>
                <c:pt idx="6">
                  <c:v>1.2333333333333334</c:v>
                </c:pt>
                <c:pt idx="7">
                  <c:v>0.43333333333333335</c:v>
                </c:pt>
                <c:pt idx="8">
                  <c:v>2.65</c:v>
                </c:pt>
                <c:pt idx="9">
                  <c:v>0.25</c:v>
                </c:pt>
                <c:pt idx="10">
                  <c:v>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axId val="43913216"/>
        <c:axId val="43914752"/>
      </c:barChart>
      <c:catAx>
        <c:axId val="439132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43914752"/>
        <c:crossesAt val="0"/>
        <c:auto val="1"/>
        <c:lblAlgn val="ctr"/>
        <c:lblOffset val="100"/>
        <c:noMultiLvlLbl val="0"/>
      </c:catAx>
      <c:valAx>
        <c:axId val="43914752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Mean </a:t>
                </a:r>
                <a:r>
                  <a:rPr lang="en-US" dirty="0" smtClean="0"/>
                  <a:t>invertebrates</a:t>
                </a:r>
                <a:r>
                  <a:rPr lang="en-US" baseline="0" dirty="0" smtClean="0"/>
                  <a:t> </a:t>
                </a:r>
                <a:r>
                  <a:rPr lang="en-GB" sz="2000" b="1" i="0" u="none" strike="noStrike" baseline="0" dirty="0" smtClean="0"/>
                  <a:t>(± SE)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3.0389267372192202E-2"/>
              <c:y val="0.12039617153514476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43913216"/>
        <c:crosses val="autoZero"/>
        <c:crossBetween val="between"/>
        <c:majorUnit val="5"/>
        <c:minorUnit val="1"/>
      </c:valAx>
    </c:plotArea>
    <c:legend>
      <c:legendPos val="r"/>
      <c:layout>
        <c:manualLayout>
          <c:xMode val="edge"/>
          <c:yMode val="edge"/>
          <c:x val="0.76697581564674222"/>
          <c:y val="1.1277149714110117E-2"/>
          <c:w val="0.2170597879155092"/>
          <c:h val="0.1099356799796046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DA867-23FF-4E97-BD90-61EF48D9545E}" type="datetimeFigureOut">
              <a:rPr lang="en-US" smtClean="0"/>
              <a:pPr/>
              <a:t>10/16/2017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3698C-0540-4A8D-BE78-4FECDBADCA2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41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207EC-94DB-4D14-A367-AEBEA6DACB45}" type="datetimeFigureOut">
              <a:rPr lang="en-US" smtClean="0"/>
              <a:pPr/>
              <a:t>10/16/2017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684EE-7320-4254-B1BF-6B5E505497F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11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Shape 237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58" cy="496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0922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Say what</a:t>
            </a:r>
            <a:r>
              <a:rPr lang="en-GB" baseline="0" dirty="0" smtClean="0"/>
              <a:t> you’re hoping to gain from the next two days.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8D9C1-DD3A-4560-911A-BBAC3675461B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252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84EE-7320-4254-B1BF-6B5E505497FB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66700" lvl="0" indent="-266700" algn="just">
              <a:buFont typeface="Arial" pitchFamily="34" charset="0"/>
              <a:buChar char="•"/>
            </a:pPr>
            <a:r>
              <a:rPr lang="en-GB" dirty="0" smtClean="0"/>
              <a:t>Greater </a:t>
            </a:r>
            <a:r>
              <a:rPr lang="en-GB" sz="1200" dirty="0" smtClean="0"/>
              <a:t>Dead organic matter was also greater downstream</a:t>
            </a:r>
          </a:p>
          <a:p>
            <a:pPr marL="266700" lvl="0" indent="-266700" algn="just">
              <a:buFont typeface="Arial" pitchFamily="34" charset="0"/>
              <a:buChar char="•"/>
            </a:pPr>
            <a:r>
              <a:rPr lang="en-GB" sz="1200" dirty="0" smtClean="0"/>
              <a:t>Algae and moss content  were greater in the channelised reach.</a:t>
            </a:r>
            <a:endParaRPr lang="en-US" sz="12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84EE-7320-4254-B1BF-6B5E505497FB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66700" lvl="0" indent="-266700" algn="just">
              <a:buFont typeface="Arial" pitchFamily="34" charset="0"/>
              <a:buChar char="•"/>
            </a:pPr>
            <a:r>
              <a:rPr lang="en-GB" dirty="0" smtClean="0"/>
              <a:t>Greater </a:t>
            </a:r>
            <a:r>
              <a:rPr lang="en-GB" sz="1200" dirty="0" smtClean="0"/>
              <a:t>Dead organic matter was also greater downstream</a:t>
            </a:r>
          </a:p>
          <a:p>
            <a:pPr marL="266700" lvl="0" indent="-266700" algn="just">
              <a:buFont typeface="Arial" pitchFamily="34" charset="0"/>
              <a:buChar char="•"/>
            </a:pPr>
            <a:r>
              <a:rPr lang="en-GB" sz="1200" dirty="0" smtClean="0"/>
              <a:t>Algae and moss content  were greater in the channelised reach.</a:t>
            </a:r>
            <a:endParaRPr lang="en-US" sz="12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84EE-7320-4254-B1BF-6B5E505497FB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66700" lvl="0" indent="-266700" algn="just">
              <a:buFont typeface="Arial" pitchFamily="34" charset="0"/>
              <a:buChar char="•"/>
            </a:pPr>
            <a:r>
              <a:rPr lang="en-GB" dirty="0" smtClean="0"/>
              <a:t>Greater </a:t>
            </a:r>
            <a:r>
              <a:rPr lang="en-GB" sz="1200" dirty="0" smtClean="0"/>
              <a:t>Dead organic matter was also greater downstream</a:t>
            </a:r>
          </a:p>
          <a:p>
            <a:pPr marL="266700" lvl="0" indent="-266700" algn="just">
              <a:buFont typeface="Arial" pitchFamily="34" charset="0"/>
              <a:buChar char="•"/>
            </a:pPr>
            <a:r>
              <a:rPr lang="en-GB" sz="1200" dirty="0" smtClean="0"/>
              <a:t>Algae and moss content  were greater in the channelised reach.</a:t>
            </a:r>
            <a:endParaRPr lang="en-US" sz="12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84EE-7320-4254-B1BF-6B5E505497FB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84EE-7320-4254-B1BF-6B5E505497FB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106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Pressures on catchments are increasing</a:t>
            </a:r>
            <a:r>
              <a:rPr lang="en-GB" baseline="0" dirty="0" smtClean="0"/>
              <a:t> as w</a:t>
            </a:r>
            <a:r>
              <a:rPr lang="en-GB" dirty="0" smtClean="0"/>
              <a:t>e face the challenge of feeding</a:t>
            </a:r>
            <a:r>
              <a:rPr lang="en-GB" baseline="0" dirty="0" smtClean="0"/>
              <a:t> at </a:t>
            </a:r>
            <a:r>
              <a:rPr lang="en-GB" dirty="0" smtClean="0"/>
              <a:t>least 9 billion people by 2050, while fertiliser and </a:t>
            </a:r>
            <a:r>
              <a:rPr lang="en-GB" baseline="0" dirty="0" smtClean="0"/>
              <a:t>energy costs are rising and there are uncertainties around the </a:t>
            </a:r>
            <a:r>
              <a:rPr lang="en-GB" dirty="0" smtClean="0"/>
              <a:t>effects of climate change.</a:t>
            </a:r>
            <a:r>
              <a:rPr lang="en-GB" baseline="0" dirty="0" smtClean="0"/>
              <a:t> While we need to deliver water, energy and food security there is also pressure to increase other benefits from catchments such as w</a:t>
            </a:r>
            <a:r>
              <a:rPr lang="en-GB" dirty="0" smtClean="0"/>
              <a:t>ater quality</a:t>
            </a:r>
            <a:r>
              <a:rPr lang="en-GB" baseline="0" dirty="0" smtClean="0"/>
              <a:t> and</a:t>
            </a:r>
            <a:r>
              <a:rPr lang="en-GB" dirty="0" smtClean="0"/>
              <a:t> biodiversity. So</a:t>
            </a:r>
            <a:r>
              <a:rPr lang="en-GB" baseline="0" dirty="0" smtClean="0"/>
              <a:t> we need to find ways to optimise ecosystem service provisions from catchments to increase the socio-ecological resilience of catchment systems.</a:t>
            </a:r>
            <a:endParaRPr lang="en-GB" dirty="0" smtClean="0"/>
          </a:p>
          <a:p>
            <a:endParaRPr lang="en-GB" dirty="0" smtClean="0"/>
          </a:p>
          <a:p>
            <a:r>
              <a:rPr lang="en-GB" sz="3600" dirty="0" smtClean="0"/>
              <a:t>There</a:t>
            </a:r>
            <a:r>
              <a:rPr lang="en-GB" sz="3600" baseline="0" dirty="0" smtClean="0"/>
              <a:t> is a need for holistic approaches which</a:t>
            </a:r>
            <a:r>
              <a:rPr lang="en-GB" sz="3600" dirty="0" smtClean="0"/>
              <a:t> increase</a:t>
            </a:r>
            <a:r>
              <a:rPr lang="en-GB" sz="3600" baseline="0" dirty="0" smtClean="0"/>
              <a:t> </a:t>
            </a:r>
            <a:r>
              <a:rPr lang="en-GB" sz="3600" dirty="0" smtClean="0"/>
              <a:t>socio-ecological resilience of catchment systems.</a:t>
            </a:r>
            <a:r>
              <a:rPr lang="en-GB" sz="3600" baseline="0" dirty="0" smtClean="0"/>
              <a:t> In order to do so, we need to u</a:t>
            </a:r>
            <a:r>
              <a:rPr lang="en-GB" sz="3600" dirty="0" smtClean="0"/>
              <a:t>nderstand wider ecosystem benefits and trade-offs in the food,</a:t>
            </a:r>
            <a:r>
              <a:rPr lang="en-GB" sz="3600" baseline="0" dirty="0" smtClean="0"/>
              <a:t> water and energy nexus and develop m</a:t>
            </a:r>
            <a:r>
              <a:rPr lang="en-GB" sz="3600" dirty="0" smtClean="0"/>
              <a:t>ore integrated decision-making across multiple stakeholder groups.</a:t>
            </a:r>
          </a:p>
          <a:p>
            <a:endParaRPr lang="en-GB" sz="3600" dirty="0" smtClean="0"/>
          </a:p>
          <a:p>
            <a:r>
              <a:rPr lang="en-GB" sz="3600" baseline="0" dirty="0" smtClean="0">
                <a:solidFill>
                  <a:schemeClr val="tx1"/>
                </a:solidFill>
              </a:rPr>
              <a:t>The following cartoons are a courtesy of </a:t>
            </a:r>
            <a:r>
              <a:rPr lang="en-GB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David Lerner of the Catchment Science Centre and they illustrate in a nut shell the ambitions for ICM.</a:t>
            </a:r>
            <a:r>
              <a:rPr lang="en-GB" sz="3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Moving away from disjointed and inefficient catchment management, towards a more holistic  approach that recognises multiple benefits with stakeholders working together to increase the sustainability of catchments. </a:t>
            </a:r>
            <a:endParaRPr lang="en-GB" sz="3600" dirty="0" smtClean="0"/>
          </a:p>
          <a:p>
            <a:endParaRPr lang="en-GB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84EE-7320-4254-B1BF-6B5E505497FB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760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Pressures on catchments are increasing</a:t>
            </a:r>
            <a:r>
              <a:rPr lang="en-GB" baseline="0" dirty="0" smtClean="0"/>
              <a:t> as w</a:t>
            </a:r>
            <a:r>
              <a:rPr lang="en-GB" dirty="0" smtClean="0"/>
              <a:t>e face the challenge of feeding</a:t>
            </a:r>
            <a:r>
              <a:rPr lang="en-GB" baseline="0" dirty="0" smtClean="0"/>
              <a:t> at </a:t>
            </a:r>
            <a:r>
              <a:rPr lang="en-GB" dirty="0" smtClean="0"/>
              <a:t>least 9 billion people by 2050, while fertiliser and </a:t>
            </a:r>
            <a:r>
              <a:rPr lang="en-GB" baseline="0" dirty="0" smtClean="0"/>
              <a:t>energy costs are rising and there are uncertainties around the </a:t>
            </a:r>
            <a:r>
              <a:rPr lang="en-GB" dirty="0" smtClean="0"/>
              <a:t>effects of climate change.</a:t>
            </a:r>
            <a:r>
              <a:rPr lang="en-GB" baseline="0" dirty="0" smtClean="0"/>
              <a:t> While we need to deliver water, energy and food security there is also pressure to increase other benefits from catchments such as w</a:t>
            </a:r>
            <a:r>
              <a:rPr lang="en-GB" dirty="0" smtClean="0"/>
              <a:t>ater quality</a:t>
            </a:r>
            <a:r>
              <a:rPr lang="en-GB" baseline="0" dirty="0" smtClean="0"/>
              <a:t> and</a:t>
            </a:r>
            <a:r>
              <a:rPr lang="en-GB" dirty="0" smtClean="0"/>
              <a:t> biodiversity. So</a:t>
            </a:r>
            <a:r>
              <a:rPr lang="en-GB" baseline="0" dirty="0" smtClean="0"/>
              <a:t> we need to find ways to optimise ecosystem service provisions from catchments to increase the socio-ecological resilience of catchment systems.</a:t>
            </a:r>
            <a:endParaRPr lang="en-GB" dirty="0" smtClean="0"/>
          </a:p>
          <a:p>
            <a:endParaRPr lang="en-GB" dirty="0" smtClean="0"/>
          </a:p>
          <a:p>
            <a:r>
              <a:rPr lang="en-GB" sz="3600" dirty="0" smtClean="0"/>
              <a:t>There</a:t>
            </a:r>
            <a:r>
              <a:rPr lang="en-GB" sz="3600" baseline="0" dirty="0" smtClean="0"/>
              <a:t> is a need for holistic approaches which</a:t>
            </a:r>
            <a:r>
              <a:rPr lang="en-GB" sz="3600" dirty="0" smtClean="0"/>
              <a:t> increase</a:t>
            </a:r>
            <a:r>
              <a:rPr lang="en-GB" sz="3600" baseline="0" dirty="0" smtClean="0"/>
              <a:t> </a:t>
            </a:r>
            <a:r>
              <a:rPr lang="en-GB" sz="3600" dirty="0" smtClean="0"/>
              <a:t>socio-ecological resilience of catchment systems.</a:t>
            </a:r>
            <a:r>
              <a:rPr lang="en-GB" sz="3600" baseline="0" dirty="0" smtClean="0"/>
              <a:t> In order to do so, we need to u</a:t>
            </a:r>
            <a:r>
              <a:rPr lang="en-GB" sz="3600" dirty="0" smtClean="0"/>
              <a:t>nderstand wider ecosystem benefits and trade-offs in the food,</a:t>
            </a:r>
            <a:r>
              <a:rPr lang="en-GB" sz="3600" baseline="0" dirty="0" smtClean="0"/>
              <a:t> water and energy nexus and develop m</a:t>
            </a:r>
            <a:r>
              <a:rPr lang="en-GB" sz="3600" dirty="0" smtClean="0"/>
              <a:t>ore integrated decision-making across multiple stakeholder groups.</a:t>
            </a:r>
          </a:p>
          <a:p>
            <a:endParaRPr lang="en-GB" sz="3600" dirty="0" smtClean="0"/>
          </a:p>
          <a:p>
            <a:r>
              <a:rPr lang="en-GB" sz="3600" baseline="0" dirty="0" smtClean="0">
                <a:solidFill>
                  <a:schemeClr val="tx1"/>
                </a:solidFill>
              </a:rPr>
              <a:t>The following cartoons are a courtesy of </a:t>
            </a:r>
            <a:r>
              <a:rPr lang="en-GB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David Lerner of the Catchment Science Centre and they illustrate in a nut shell the ambitions for ICM.</a:t>
            </a:r>
            <a:r>
              <a:rPr lang="en-GB" sz="3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Moving away from disjointed and inefficient catchment management, towards a more holistic  approach that recognises multiple benefits with stakeholders working together to increase the sustainability of catchments. </a:t>
            </a:r>
            <a:endParaRPr lang="en-GB" sz="3600" dirty="0" smtClean="0"/>
          </a:p>
          <a:p>
            <a:endParaRPr lang="en-GB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84EE-7320-4254-B1BF-6B5E505497FB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091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Key stakeholders with significant influence on the catchment </a:t>
            </a:r>
          </a:p>
          <a:p>
            <a:r>
              <a:rPr lang="en-GB" dirty="0" smtClean="0"/>
              <a:t>Limited to four groups for the first experiment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8D9C1-DD3A-4560-911A-BBAC3675461B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16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99AD980-7F93-4101-A066-28938F8BEA2F}" type="datetimeFigureOut">
              <a:rPr lang="en-US" smtClean="0"/>
              <a:pPr/>
              <a:t>10/16/2017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382A66-F87D-49AD-905C-FE580C398BE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D980-7F93-4101-A066-28938F8BEA2F}" type="datetimeFigureOut">
              <a:rPr lang="en-US" smtClean="0"/>
              <a:pPr/>
              <a:t>10/16/2017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2A66-F87D-49AD-905C-FE580C398BE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99AD980-7F93-4101-A066-28938F8BEA2F}" type="datetimeFigureOut">
              <a:rPr lang="en-US" smtClean="0"/>
              <a:pPr/>
              <a:t>10/16/2017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7382A66-F87D-49AD-905C-FE580C398BE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D980-7F93-4101-A066-28938F8BEA2F}" type="datetimeFigureOut">
              <a:rPr lang="en-US" smtClean="0"/>
              <a:pPr/>
              <a:t>10/16/2017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7382A66-F87D-49AD-905C-FE580C398B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D980-7F93-4101-A066-28938F8BEA2F}" type="datetimeFigureOut">
              <a:rPr lang="en-US" smtClean="0"/>
              <a:pPr/>
              <a:t>10/16/2017</a:t>
            </a:fld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7382A66-F87D-49AD-905C-FE580C398B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99AD980-7F93-4101-A066-28938F8BEA2F}" type="datetimeFigureOut">
              <a:rPr lang="en-US" smtClean="0"/>
              <a:pPr/>
              <a:t>10/16/2017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7382A66-F87D-49AD-905C-FE580C398B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99AD980-7F93-4101-A066-28938F8BEA2F}" type="datetimeFigureOut">
              <a:rPr lang="en-US" smtClean="0"/>
              <a:pPr/>
              <a:t>10/16/2017</a:t>
            </a:fld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7382A66-F87D-49AD-905C-FE580C398B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GB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D980-7F93-4101-A066-28938F8BEA2F}" type="datetimeFigureOut">
              <a:rPr lang="en-US" smtClean="0"/>
              <a:pPr/>
              <a:t>10/16/2017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7382A66-F87D-49AD-905C-FE580C398BE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D980-7F93-4101-A066-28938F8BEA2F}" type="datetimeFigureOut">
              <a:rPr lang="en-US" smtClean="0"/>
              <a:pPr/>
              <a:t>10/16/2017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382A66-F87D-49AD-905C-FE580C398BE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D980-7F93-4101-A066-28938F8BEA2F}" type="datetimeFigureOut">
              <a:rPr lang="en-US" smtClean="0"/>
              <a:pPr/>
              <a:t>10/16/2017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7382A66-F87D-49AD-905C-FE580C398B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99AD980-7F93-4101-A066-28938F8BEA2F}" type="datetimeFigureOut">
              <a:rPr lang="en-US" smtClean="0"/>
              <a:pPr/>
              <a:t>10/16/2017</a:t>
            </a:fld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7382A66-F87D-49AD-905C-FE580C398B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99AD980-7F93-4101-A066-28938F8BEA2F}" type="datetimeFigureOut">
              <a:rPr lang="en-US" smtClean="0"/>
              <a:pPr/>
              <a:t>10/16/2017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7382A66-F87D-49AD-905C-FE580C398BE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pn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6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/>
        </p:nvSpPr>
        <p:spPr>
          <a:xfrm>
            <a:off x="1357289" y="-776613"/>
            <a:ext cx="4479839" cy="5789424"/>
          </a:xfrm>
          <a:prstGeom prst="rect">
            <a:avLst/>
          </a:prstGeom>
          <a:solidFill>
            <a:srgbClr val="9BB92D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4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4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36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Kathleen Stosch</a:t>
            </a:r>
            <a:endParaRPr lang="en-GB"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000" dirty="0" smtClean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000" dirty="0" smtClean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000" dirty="0" smtClean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000" dirty="0" smtClean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000" dirty="0" smtClean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000" dirty="0" smtClean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000" dirty="0" smtClean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Rottal Burn restoration – 5 years 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28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8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Abertay</a:t>
            </a:r>
            <a:r>
              <a:rPr lang="en-GB" sz="28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2017</a:t>
            </a:r>
            <a:endParaRPr lang="en-GB" sz="280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Shape 240" descr="C:\Users\Kathleen\Desktop\Shallow-water-at-Iona-on-the-west-coast-of-Scotland1.jpg"/>
          <p:cNvPicPr preferRelativeResize="0"/>
          <p:nvPr/>
        </p:nvPicPr>
        <p:blipFill rotWithShape="1">
          <a:blip r:embed="rId3">
            <a:alphaModFix/>
          </a:blip>
          <a:srcRect l="68079" t="47454" b="905"/>
          <a:stretch/>
        </p:blipFill>
        <p:spPr>
          <a:xfrm>
            <a:off x="-1636506" y="1012302"/>
            <a:ext cx="2895900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 descr="C:\Users\Kathleen\Desktop\Cuillin-Isle-of-Skye-Scotland-UK-water-clouds-mountains_1920x1080.jpg"/>
          <p:cNvPicPr preferRelativeResize="0"/>
          <p:nvPr/>
        </p:nvPicPr>
        <p:blipFill rotWithShape="1">
          <a:blip r:embed="rId4">
            <a:alphaModFix/>
          </a:blip>
          <a:srcRect l="36840"/>
          <a:stretch/>
        </p:blipFill>
        <p:spPr>
          <a:xfrm>
            <a:off x="5935023" y="994450"/>
            <a:ext cx="4512005" cy="401835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4312733" y="5792400"/>
            <a:ext cx="3025334" cy="785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Shape 242" descr="New HNS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7501" y="5817942"/>
            <a:ext cx="1844743" cy="73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466" y="5846356"/>
            <a:ext cx="2016045" cy="6743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25" y="5846356"/>
            <a:ext cx="2822920" cy="674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784" y="5624238"/>
            <a:ext cx="1528629" cy="110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0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Kathleen\Desktop\MSCDISS\R\specacc use for post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7956692" cy="5072074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Species accumulation curves (95% CIs)</a:t>
            </a:r>
            <a:endParaRPr lang="en-GB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Kathleen\Desktop\MSCDISS\images\P1080309.JPG"/>
          <p:cNvPicPr/>
          <p:nvPr/>
        </p:nvPicPr>
        <p:blipFill>
          <a:blip r:embed="rId3" cstate="print"/>
          <a:srcRect b="16508"/>
          <a:stretch>
            <a:fillRect/>
          </a:stretch>
        </p:blipFill>
        <p:spPr bwMode="auto">
          <a:xfrm>
            <a:off x="3383257" y="3363218"/>
            <a:ext cx="5532823" cy="293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4"/>
          <a:srcRect t="20534"/>
          <a:stretch>
            <a:fillRect/>
          </a:stretch>
        </p:blipFill>
        <p:spPr bwMode="auto">
          <a:xfrm>
            <a:off x="3357554" y="357166"/>
            <a:ext cx="5563317" cy="292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Kathleen\Desktop\MSCDISS\R\typesupposter.jpeg"/>
          <p:cNvPicPr>
            <a:picLocks noChangeAspect="1" noChangeArrowheads="1"/>
          </p:cNvPicPr>
          <p:nvPr/>
        </p:nvPicPr>
        <p:blipFill>
          <a:blip r:embed="rId5"/>
          <a:srcRect t="11454" r="47567" b="12222"/>
          <a:stretch>
            <a:fillRect/>
          </a:stretch>
        </p:blipFill>
        <p:spPr bwMode="auto">
          <a:xfrm>
            <a:off x="571472" y="285728"/>
            <a:ext cx="2071702" cy="3036712"/>
          </a:xfrm>
          <a:prstGeom prst="rect">
            <a:avLst/>
          </a:prstGeom>
          <a:noFill/>
        </p:spPr>
      </p:pic>
      <p:pic>
        <p:nvPicPr>
          <p:cNvPr id="5" name="Picture 2" descr="C:\Users\Kathleen\Desktop\MSCDISS\R\typesupposter.jpeg"/>
          <p:cNvPicPr>
            <a:picLocks noChangeAspect="1" noChangeArrowheads="1"/>
          </p:cNvPicPr>
          <p:nvPr/>
        </p:nvPicPr>
        <p:blipFill>
          <a:blip r:embed="rId5"/>
          <a:srcRect t="11454" r="87344" b="12222"/>
          <a:stretch>
            <a:fillRect/>
          </a:stretch>
        </p:blipFill>
        <p:spPr bwMode="auto">
          <a:xfrm>
            <a:off x="571472" y="3357562"/>
            <a:ext cx="500066" cy="3036712"/>
          </a:xfrm>
          <a:prstGeom prst="rect">
            <a:avLst/>
          </a:prstGeom>
          <a:noFill/>
        </p:spPr>
      </p:pic>
      <p:pic>
        <p:nvPicPr>
          <p:cNvPr id="6" name="Picture 2" descr="C:\Users\Kathleen\Desktop\MSCDISS\R\typesupposter.jpeg"/>
          <p:cNvPicPr>
            <a:picLocks noChangeAspect="1" noChangeArrowheads="1"/>
          </p:cNvPicPr>
          <p:nvPr/>
        </p:nvPicPr>
        <p:blipFill>
          <a:blip r:embed="rId5"/>
          <a:srcRect l="54000" t="11454" b="12222"/>
          <a:stretch>
            <a:fillRect/>
          </a:stretch>
        </p:blipFill>
        <p:spPr bwMode="auto">
          <a:xfrm>
            <a:off x="1071538" y="3357562"/>
            <a:ext cx="1817495" cy="3036712"/>
          </a:xfrm>
          <a:prstGeom prst="rect">
            <a:avLst/>
          </a:prstGeom>
          <a:noFill/>
        </p:spPr>
      </p:pic>
      <p:pic>
        <p:nvPicPr>
          <p:cNvPr id="7" name="Picture 2" descr="C:\Users\Kathleen\Desktop\MSCDISS\R\typesupposter.jpeg"/>
          <p:cNvPicPr>
            <a:picLocks noChangeAspect="1" noChangeArrowheads="1"/>
          </p:cNvPicPr>
          <p:nvPr/>
        </p:nvPicPr>
        <p:blipFill>
          <a:blip r:embed="rId5"/>
          <a:srcRect l="93777" t="11454" b="12222"/>
          <a:stretch>
            <a:fillRect/>
          </a:stretch>
        </p:blipFill>
        <p:spPr bwMode="auto">
          <a:xfrm>
            <a:off x="2643174" y="285728"/>
            <a:ext cx="245859" cy="3036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Kathleen\Desktop\MSCDISS\images\P1080309.JPG"/>
          <p:cNvPicPr/>
          <p:nvPr/>
        </p:nvPicPr>
        <p:blipFill>
          <a:blip r:embed="rId3" cstate="print"/>
          <a:srcRect b="16508"/>
          <a:stretch>
            <a:fillRect/>
          </a:stretch>
        </p:blipFill>
        <p:spPr bwMode="auto">
          <a:xfrm>
            <a:off x="3383257" y="3363218"/>
            <a:ext cx="5532823" cy="293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4"/>
          <a:srcRect t="20534"/>
          <a:stretch>
            <a:fillRect/>
          </a:stretch>
        </p:blipFill>
        <p:spPr bwMode="auto">
          <a:xfrm>
            <a:off x="3357554" y="357166"/>
            <a:ext cx="5563317" cy="292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Kathleen\Desktop\MSCDISS\R\typesupposter.jpeg"/>
          <p:cNvPicPr>
            <a:picLocks noChangeAspect="1" noChangeArrowheads="1"/>
          </p:cNvPicPr>
          <p:nvPr/>
        </p:nvPicPr>
        <p:blipFill>
          <a:blip r:embed="rId5"/>
          <a:srcRect t="11454" r="47567" b="12222"/>
          <a:stretch>
            <a:fillRect/>
          </a:stretch>
        </p:blipFill>
        <p:spPr bwMode="auto">
          <a:xfrm>
            <a:off x="571472" y="285728"/>
            <a:ext cx="2071702" cy="3036712"/>
          </a:xfrm>
          <a:prstGeom prst="rect">
            <a:avLst/>
          </a:prstGeom>
          <a:noFill/>
        </p:spPr>
      </p:pic>
      <p:pic>
        <p:nvPicPr>
          <p:cNvPr id="5" name="Picture 2" descr="C:\Users\Kathleen\Desktop\MSCDISS\R\typesupposter.jpeg"/>
          <p:cNvPicPr>
            <a:picLocks noChangeAspect="1" noChangeArrowheads="1"/>
          </p:cNvPicPr>
          <p:nvPr/>
        </p:nvPicPr>
        <p:blipFill>
          <a:blip r:embed="rId5"/>
          <a:srcRect t="11454" r="87344" b="12222"/>
          <a:stretch>
            <a:fillRect/>
          </a:stretch>
        </p:blipFill>
        <p:spPr bwMode="auto">
          <a:xfrm>
            <a:off x="571472" y="3357562"/>
            <a:ext cx="500066" cy="3036712"/>
          </a:xfrm>
          <a:prstGeom prst="rect">
            <a:avLst/>
          </a:prstGeom>
          <a:noFill/>
        </p:spPr>
      </p:pic>
      <p:pic>
        <p:nvPicPr>
          <p:cNvPr id="6" name="Picture 2" descr="C:\Users\Kathleen\Desktop\MSCDISS\R\typesupposter.jpeg"/>
          <p:cNvPicPr>
            <a:picLocks noChangeAspect="1" noChangeArrowheads="1"/>
          </p:cNvPicPr>
          <p:nvPr/>
        </p:nvPicPr>
        <p:blipFill>
          <a:blip r:embed="rId5"/>
          <a:srcRect l="54000" t="11454" b="12222"/>
          <a:stretch>
            <a:fillRect/>
          </a:stretch>
        </p:blipFill>
        <p:spPr bwMode="auto">
          <a:xfrm>
            <a:off x="1071538" y="3357562"/>
            <a:ext cx="1817495" cy="3036712"/>
          </a:xfrm>
          <a:prstGeom prst="rect">
            <a:avLst/>
          </a:prstGeom>
          <a:noFill/>
        </p:spPr>
      </p:pic>
      <p:pic>
        <p:nvPicPr>
          <p:cNvPr id="7" name="Picture 2" descr="C:\Users\Kathleen\Desktop\MSCDISS\R\typesupposter.jpeg"/>
          <p:cNvPicPr>
            <a:picLocks noChangeAspect="1" noChangeArrowheads="1"/>
          </p:cNvPicPr>
          <p:nvPr/>
        </p:nvPicPr>
        <p:blipFill>
          <a:blip r:embed="rId5"/>
          <a:srcRect l="93777" t="11454" b="12222"/>
          <a:stretch>
            <a:fillRect/>
          </a:stretch>
        </p:blipFill>
        <p:spPr bwMode="auto">
          <a:xfrm>
            <a:off x="2643174" y="285728"/>
            <a:ext cx="245859" cy="30367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786314" y="4429132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DOM</a:t>
            </a:r>
            <a:endParaRPr lang="en-GB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Kathleen\Desktop\MSCDISS\images\P1080309.JPG"/>
          <p:cNvPicPr/>
          <p:nvPr/>
        </p:nvPicPr>
        <p:blipFill>
          <a:blip r:embed="rId3" cstate="print"/>
          <a:srcRect b="16508"/>
          <a:stretch>
            <a:fillRect/>
          </a:stretch>
        </p:blipFill>
        <p:spPr bwMode="auto">
          <a:xfrm>
            <a:off x="3383257" y="3363218"/>
            <a:ext cx="5532823" cy="293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4"/>
          <a:srcRect t="20534"/>
          <a:stretch>
            <a:fillRect/>
          </a:stretch>
        </p:blipFill>
        <p:spPr bwMode="auto">
          <a:xfrm>
            <a:off x="3357554" y="357166"/>
            <a:ext cx="5563317" cy="292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Kathleen\Desktop\MSCDISS\R\typesupposter.jpeg"/>
          <p:cNvPicPr>
            <a:picLocks noChangeAspect="1" noChangeArrowheads="1"/>
          </p:cNvPicPr>
          <p:nvPr/>
        </p:nvPicPr>
        <p:blipFill>
          <a:blip r:embed="rId5"/>
          <a:srcRect t="11454" r="47567" b="12222"/>
          <a:stretch>
            <a:fillRect/>
          </a:stretch>
        </p:blipFill>
        <p:spPr bwMode="auto">
          <a:xfrm>
            <a:off x="571472" y="285728"/>
            <a:ext cx="2071702" cy="3036712"/>
          </a:xfrm>
          <a:prstGeom prst="rect">
            <a:avLst/>
          </a:prstGeom>
          <a:noFill/>
        </p:spPr>
      </p:pic>
      <p:pic>
        <p:nvPicPr>
          <p:cNvPr id="5" name="Picture 2" descr="C:\Users\Kathleen\Desktop\MSCDISS\R\typesupposter.jpeg"/>
          <p:cNvPicPr>
            <a:picLocks noChangeAspect="1" noChangeArrowheads="1"/>
          </p:cNvPicPr>
          <p:nvPr/>
        </p:nvPicPr>
        <p:blipFill>
          <a:blip r:embed="rId5"/>
          <a:srcRect t="11454" r="87344" b="12222"/>
          <a:stretch>
            <a:fillRect/>
          </a:stretch>
        </p:blipFill>
        <p:spPr bwMode="auto">
          <a:xfrm>
            <a:off x="571472" y="3357562"/>
            <a:ext cx="500066" cy="3036712"/>
          </a:xfrm>
          <a:prstGeom prst="rect">
            <a:avLst/>
          </a:prstGeom>
          <a:noFill/>
        </p:spPr>
      </p:pic>
      <p:pic>
        <p:nvPicPr>
          <p:cNvPr id="6" name="Picture 2" descr="C:\Users\Kathleen\Desktop\MSCDISS\R\typesupposter.jpeg"/>
          <p:cNvPicPr>
            <a:picLocks noChangeAspect="1" noChangeArrowheads="1"/>
          </p:cNvPicPr>
          <p:nvPr/>
        </p:nvPicPr>
        <p:blipFill>
          <a:blip r:embed="rId5"/>
          <a:srcRect l="54000" t="11454" b="12222"/>
          <a:stretch>
            <a:fillRect/>
          </a:stretch>
        </p:blipFill>
        <p:spPr bwMode="auto">
          <a:xfrm>
            <a:off x="1071538" y="3357562"/>
            <a:ext cx="1817495" cy="3036712"/>
          </a:xfrm>
          <a:prstGeom prst="rect">
            <a:avLst/>
          </a:prstGeom>
          <a:noFill/>
        </p:spPr>
      </p:pic>
      <p:pic>
        <p:nvPicPr>
          <p:cNvPr id="7" name="Picture 2" descr="C:\Users\Kathleen\Desktop\MSCDISS\R\typesupposter.jpeg"/>
          <p:cNvPicPr>
            <a:picLocks noChangeAspect="1" noChangeArrowheads="1"/>
          </p:cNvPicPr>
          <p:nvPr/>
        </p:nvPicPr>
        <p:blipFill>
          <a:blip r:embed="rId5"/>
          <a:srcRect l="93777" t="11454" b="12222"/>
          <a:stretch>
            <a:fillRect/>
          </a:stretch>
        </p:blipFill>
        <p:spPr bwMode="auto">
          <a:xfrm>
            <a:off x="2643174" y="285728"/>
            <a:ext cx="245859" cy="30367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786314" y="4429132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DOM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15206" y="1571612"/>
            <a:ext cx="966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Moss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86710" y="2214554"/>
            <a:ext cx="1074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Algae</a:t>
            </a:r>
            <a:endParaRPr lang="en-GB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Regression analysis</a:t>
            </a:r>
            <a:endParaRPr lang="en-GB" dirty="0"/>
          </a:p>
        </p:txBody>
      </p:sp>
      <p:pic>
        <p:nvPicPr>
          <p:cNvPr id="3" name="Picture 2" descr="C:\Users\Kathleen\Desktop\MSCDISS\R\velospec use for post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000240"/>
            <a:ext cx="8261175" cy="3786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Species richness in ordination space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694851"/>
            <a:ext cx="6429420" cy="5163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Species richness in ordination space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764899"/>
            <a:ext cx="6286544" cy="509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Species richness in ordination space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714488"/>
            <a:ext cx="6286544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Take away messages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 marL="266700" lvl="0" indent="-266700" algn="just">
              <a:buFont typeface="Arial" pitchFamily="34" charset="0"/>
              <a:buChar char="•"/>
            </a:pPr>
            <a:r>
              <a:rPr lang="en-GB" sz="3200" dirty="0" smtClean="0"/>
              <a:t>Increased numbers of individuals and species of EPT macroinvertebrates only 3 years after restoration</a:t>
            </a:r>
          </a:p>
          <a:p>
            <a:pPr marL="266700" lvl="0" indent="-266700" algn="just">
              <a:buFont typeface="Arial" pitchFamily="34" charset="0"/>
              <a:buChar char="•"/>
            </a:pPr>
            <a:endParaRPr lang="en-GB" sz="3200" dirty="0" smtClean="0"/>
          </a:p>
          <a:p>
            <a:pPr marL="266700" lvl="0" indent="-266700" algn="just">
              <a:buFont typeface="Arial" pitchFamily="34" charset="0"/>
              <a:buChar char="•"/>
            </a:pPr>
            <a:r>
              <a:rPr lang="en-GB" sz="3200" dirty="0" smtClean="0"/>
              <a:t>Re-meandering has produced a more dynamic stream with more varied substrate, flow and habitat features</a:t>
            </a:r>
          </a:p>
          <a:p>
            <a:pPr marL="266700" lvl="0" indent="-266700" algn="just">
              <a:buFont typeface="Arial" pitchFamily="34" charset="0"/>
              <a:buChar char="•"/>
            </a:pPr>
            <a:endParaRPr lang="en-GB" sz="3200" dirty="0" smtClean="0"/>
          </a:p>
          <a:p>
            <a:pPr marL="266700" indent="-266700" algn="just">
              <a:buFont typeface="Arial" pitchFamily="34" charset="0"/>
              <a:buChar char="•"/>
            </a:pPr>
            <a:r>
              <a:rPr lang="en-US" sz="3200" dirty="0" smtClean="0"/>
              <a:t>Adding large immobile boulders may increase filamentous algae in the restored stream to support larger numbers of invertebrates such as </a:t>
            </a:r>
            <a:r>
              <a:rPr lang="en-US" sz="3200" i="1" dirty="0" err="1" smtClean="0"/>
              <a:t>Electrogena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lateralis</a:t>
            </a:r>
            <a:r>
              <a:rPr lang="en-US" sz="3200" i="1" dirty="0" smtClean="0"/>
              <a:t>.</a:t>
            </a:r>
            <a:endParaRPr lang="en-GB" sz="3200" dirty="0" smtClean="0"/>
          </a:p>
          <a:p>
            <a:endParaRPr lang="en-GB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 smtClean="0"/>
              <a:t>Building resilience to respond to future environmental change across Scottish catchments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1628088"/>
            <a:ext cx="7620000" cy="990600"/>
          </a:xfrm>
        </p:spPr>
        <p:txBody>
          <a:bodyPr>
            <a:noAutofit/>
          </a:bodyPr>
          <a:lstStyle/>
          <a:p>
            <a:r>
              <a:rPr lang="en-GB" sz="3600" dirty="0" smtClean="0"/>
              <a:t>Current PhD research</a:t>
            </a:r>
            <a:endParaRPr lang="en-GB" sz="3600" dirty="0"/>
          </a:p>
        </p:txBody>
      </p:sp>
      <p:pic>
        <p:nvPicPr>
          <p:cNvPr id="2051" name="Picture 3" descr="C:\Users\Kathleen\SkyDrive\PhD app\PhD (David, Richard, Nils)\Presentation\8.JPG"/>
          <p:cNvPicPr>
            <a:picLocks noChangeAspect="1" noChangeArrowheads="1"/>
          </p:cNvPicPr>
          <p:nvPr/>
        </p:nvPicPr>
        <p:blipFill>
          <a:blip r:embed="rId3"/>
          <a:srcRect l="4531" t="32704" r="4531" b="19339"/>
          <a:stretch>
            <a:fillRect/>
          </a:stretch>
        </p:blipFill>
        <p:spPr bwMode="auto">
          <a:xfrm>
            <a:off x="0" y="3982825"/>
            <a:ext cx="9144000" cy="2875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091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MSc dissertation sampling May 2015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8596" y="1589567"/>
            <a:ext cx="8501122" cy="2268061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 smtClean="0"/>
              <a:t>Comparing restored to channelised section at Rottal Burn</a:t>
            </a:r>
          </a:p>
          <a:p>
            <a:pPr lvl="1"/>
            <a:r>
              <a:rPr lang="en-GB" dirty="0" smtClean="0"/>
              <a:t>Macroinvertebrate </a:t>
            </a:r>
            <a:r>
              <a:rPr lang="en-US" dirty="0" smtClean="0"/>
              <a:t>kick-sampling ID </a:t>
            </a:r>
            <a:r>
              <a:rPr lang="en-US" dirty="0" err="1" smtClean="0"/>
              <a:t>Ephemeroptera</a:t>
            </a:r>
            <a:r>
              <a:rPr lang="en-US" dirty="0" smtClean="0"/>
              <a:t>, </a:t>
            </a:r>
            <a:r>
              <a:rPr lang="en-US" dirty="0" err="1" smtClean="0"/>
              <a:t>Plecoptera</a:t>
            </a:r>
            <a:r>
              <a:rPr lang="en-US" dirty="0" smtClean="0"/>
              <a:t> and </a:t>
            </a:r>
            <a:r>
              <a:rPr lang="en-US" dirty="0" err="1" smtClean="0"/>
              <a:t>Trichoptera</a:t>
            </a:r>
            <a:r>
              <a:rPr lang="en-US" dirty="0" smtClean="0"/>
              <a:t> (EPT; mayflies, stoneflies and caddisflies)</a:t>
            </a:r>
            <a:endParaRPr lang="en-GB" dirty="0" smtClean="0"/>
          </a:p>
          <a:p>
            <a:pPr lvl="1"/>
            <a:r>
              <a:rPr lang="en-US" dirty="0" smtClean="0"/>
              <a:t>Water depth, velocity, substrate particle size, flow type, dead organic matter content &amp; algae content</a:t>
            </a:r>
            <a:endParaRPr lang="en-GB" dirty="0" smtClean="0"/>
          </a:p>
        </p:txBody>
      </p:sp>
      <p:pic>
        <p:nvPicPr>
          <p:cNvPr id="2050" name="Picture 2" descr="C:\Users\Kathleen\SkyDrive\PhD app\PhD (David, Richard, Nils)\Presentation\Capture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3857628"/>
            <a:ext cx="8744272" cy="27320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321866"/>
            <a:ext cx="3704843" cy="2556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8"/>
          <a:stretch/>
        </p:blipFill>
        <p:spPr>
          <a:xfrm>
            <a:off x="612649" y="321865"/>
            <a:ext cx="3700910" cy="2556667"/>
          </a:xfrm>
          <a:prstGeom prst="rect">
            <a:avLst/>
          </a:prstGeom>
        </p:spPr>
      </p:pic>
      <p:pic>
        <p:nvPicPr>
          <p:cNvPr id="1026" name="Picture 2" descr="C:\Users\Kathleen\SkyDrive\BSc\Sem8\Drainage Basins\Practical 3\tab-fox1.jpg"/>
          <p:cNvPicPr>
            <a:picLocks noChangeAspect="1" noChangeArrowheads="1"/>
          </p:cNvPicPr>
          <p:nvPr/>
        </p:nvPicPr>
        <p:blipFill rotWithShape="1">
          <a:blip r:embed="rId5" cstate="print"/>
          <a:srcRect l="-238" t="10354" r="238" b="317"/>
          <a:stretch/>
        </p:blipFill>
        <p:spPr bwMode="auto">
          <a:xfrm>
            <a:off x="4858400" y="3417030"/>
            <a:ext cx="3659245" cy="2461256"/>
          </a:xfrm>
          <a:prstGeom prst="rect">
            <a:avLst/>
          </a:prstGeom>
          <a:noFill/>
        </p:spPr>
      </p:pic>
      <p:pic>
        <p:nvPicPr>
          <p:cNvPr id="4" name="Picture 3" descr="C:\Users\Kathleen\SkyDrive\PhD app\PhD (David, Richard, Nils)\Presentation\Capture3.PNG"/>
          <p:cNvPicPr>
            <a:picLocks noChangeAspect="1" noChangeArrowheads="1"/>
          </p:cNvPicPr>
          <p:nvPr/>
        </p:nvPicPr>
        <p:blipFill>
          <a:blip r:embed="rId6" cstate="print"/>
          <a:srcRect l="11571"/>
          <a:stretch>
            <a:fillRect/>
          </a:stretch>
        </p:blipFill>
        <p:spPr bwMode="auto">
          <a:xfrm>
            <a:off x="4858400" y="321865"/>
            <a:ext cx="3659245" cy="2556667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3417030"/>
            <a:ext cx="3700911" cy="24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9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321866"/>
            <a:ext cx="3704843" cy="2556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9" y="321865"/>
            <a:ext cx="3753056" cy="2556667"/>
          </a:xfrm>
          <a:prstGeom prst="rect">
            <a:avLst/>
          </a:prstGeom>
        </p:spPr>
      </p:pic>
      <p:pic>
        <p:nvPicPr>
          <p:cNvPr id="1026" name="Picture 2" descr="C:\Users\Kathleen\SkyDrive\BSc\Sem8\Drainage Basins\Practical 3\tab-fox1.jpg"/>
          <p:cNvPicPr>
            <a:picLocks noChangeAspect="1" noChangeArrowheads="1"/>
          </p:cNvPicPr>
          <p:nvPr/>
        </p:nvPicPr>
        <p:blipFill rotWithShape="1">
          <a:blip r:embed="rId5" cstate="print"/>
          <a:srcRect l="-238" t="10354" r="238" b="317"/>
          <a:stretch/>
        </p:blipFill>
        <p:spPr bwMode="auto">
          <a:xfrm>
            <a:off x="4858400" y="3417030"/>
            <a:ext cx="3659245" cy="2461256"/>
          </a:xfrm>
          <a:prstGeom prst="rect">
            <a:avLst/>
          </a:prstGeom>
          <a:noFill/>
        </p:spPr>
      </p:pic>
      <p:pic>
        <p:nvPicPr>
          <p:cNvPr id="4" name="Picture 3" descr="C:\Users\Kathleen\SkyDrive\PhD app\PhD (David, Richard, Nils)\Presentation\Capture3.PNG"/>
          <p:cNvPicPr>
            <a:picLocks noChangeAspect="1" noChangeArrowheads="1"/>
          </p:cNvPicPr>
          <p:nvPr/>
        </p:nvPicPr>
        <p:blipFill>
          <a:blip r:embed="rId6" cstate="print"/>
          <a:srcRect l="11571"/>
          <a:stretch>
            <a:fillRect/>
          </a:stretch>
        </p:blipFill>
        <p:spPr bwMode="auto">
          <a:xfrm>
            <a:off x="4858400" y="321865"/>
            <a:ext cx="3659245" cy="2556667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3417030"/>
            <a:ext cx="3700911" cy="246125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799626" y="1502947"/>
            <a:ext cx="5779444" cy="351316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>
            <a:normAutofit fontScale="9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en-GB" sz="3900" b="1" u="sng" dirty="0" smtClean="0">
                <a:latin typeface="Calibri" pitchFamily="34" charset="0"/>
              </a:rPr>
              <a:t>Project aims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3300" dirty="0" smtClean="0">
                <a:latin typeface="Calibri" pitchFamily="34" charset="0"/>
              </a:rPr>
              <a:t>Identify wider ecosystem benefits, trade-offs and conflict between stakeholder groups</a:t>
            </a:r>
          </a:p>
          <a:p>
            <a:pPr marL="0" indent="0">
              <a:buFont typeface="Wingdings"/>
              <a:buNone/>
            </a:pPr>
            <a:endParaRPr lang="en-GB" sz="3300" dirty="0" smtClean="0">
              <a:latin typeface="Calibri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3300" dirty="0" smtClean="0">
                <a:latin typeface="Calibri" pitchFamily="34" charset="0"/>
              </a:rPr>
              <a:t>Promote integrated decision-making across multiple stakeholder groups</a:t>
            </a:r>
          </a:p>
          <a:p>
            <a:endParaRPr lang="en-GB" sz="3600" dirty="0" smtClean="0"/>
          </a:p>
          <a:p>
            <a:endParaRPr lang="en-GB" dirty="0" smtClean="0"/>
          </a:p>
          <a:p>
            <a:pPr lvl="1">
              <a:buFont typeface="Wingdings 2"/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99765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AutoShape 13" descr="Image result for scottish wildlife trust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248" y="-842681"/>
            <a:ext cx="4996752" cy="739588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Study catchments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The Spey</a:t>
            </a:r>
          </a:p>
          <a:p>
            <a:r>
              <a:rPr lang="en-GB" dirty="0" smtClean="0"/>
              <a:t>The South Esk</a:t>
            </a:r>
          </a:p>
          <a:p>
            <a:r>
              <a:rPr lang="en-GB" dirty="0" smtClean="0"/>
              <a:t>The Ayr</a:t>
            </a:r>
          </a:p>
          <a:p>
            <a:r>
              <a:rPr lang="en-GB" dirty="0" smtClean="0"/>
              <a:t>The Dee</a:t>
            </a:r>
          </a:p>
        </p:txBody>
      </p:sp>
    </p:spTree>
    <p:extLst>
      <p:ext uri="{BB962C8B-B14F-4D97-AF65-F5344CB8AC3E}">
        <p14:creationId xmlns:p14="http://schemas.microsoft.com/office/powerpoint/2010/main" val="315734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1" descr="Image result for national park cairngorms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011" y="4813415"/>
            <a:ext cx="2857500" cy="1695451"/>
          </a:xfrm>
          <a:prstGeom prst="rect">
            <a:avLst/>
          </a:prstGeom>
          <a:noFill/>
        </p:spPr>
      </p:pic>
      <p:pic>
        <p:nvPicPr>
          <p:cNvPr id="1027" name="Picture 3" descr="C:\Users\Kathleen\Desktop\Winter symposium presentation\stakeholder logos\EU 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1124" y="4428592"/>
            <a:ext cx="3479320" cy="2429408"/>
          </a:xfrm>
          <a:prstGeom prst="rect">
            <a:avLst/>
          </a:prstGeom>
          <a:noFill/>
        </p:spPr>
      </p:pic>
      <p:pic>
        <p:nvPicPr>
          <p:cNvPr id="1028" name="Picture 4" descr="C:\Users\Kathleen\Desktop\Winter symposium presentation\stakeholder logos\LIGHT-BLUE-TOURISM-LOGO-3115c-lower-res-with-bord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91413" y="3528703"/>
            <a:ext cx="1652587" cy="1417637"/>
          </a:xfrm>
          <a:prstGeom prst="rect">
            <a:avLst/>
          </a:prstGeom>
          <a:noFill/>
        </p:spPr>
      </p:pic>
      <p:pic>
        <p:nvPicPr>
          <p:cNvPr id="1029" name="Picture 5" descr="C:\Users\Kathleen\Desktop\Winter symposium presentation\stakeholder logos\MorayCouncilLog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370" y="1482391"/>
            <a:ext cx="1616191" cy="1917515"/>
          </a:xfrm>
          <a:prstGeom prst="rect">
            <a:avLst/>
          </a:prstGeom>
          <a:noFill/>
        </p:spPr>
      </p:pic>
      <p:pic>
        <p:nvPicPr>
          <p:cNvPr id="1030" name="Picture 6" descr="C:\Users\Kathleen\Desktop\Winter symposium presentation\stakeholder logos\PIP-Englis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1702" y="2063617"/>
            <a:ext cx="1309334" cy="1300637"/>
          </a:xfrm>
          <a:prstGeom prst="rect">
            <a:avLst/>
          </a:prstGeom>
          <a:noFill/>
        </p:spPr>
      </p:pic>
      <p:pic>
        <p:nvPicPr>
          <p:cNvPr id="1031" name="Picture 7" descr="C:\Users\Kathleen\Desktop\Winter symposium presentation\stakeholder logos\scotchwhisky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13619" y="1296786"/>
            <a:ext cx="2171297" cy="1449238"/>
          </a:xfrm>
          <a:prstGeom prst="rect">
            <a:avLst/>
          </a:prstGeom>
          <a:noFill/>
        </p:spPr>
      </p:pic>
      <p:pic>
        <p:nvPicPr>
          <p:cNvPr id="1032" name="Picture 8" descr="C:\Users\Kathleen\Desktop\Winter symposium presentation\stakeholder logos\SNH-logo2-300x30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4527" y="3274978"/>
            <a:ext cx="1428751" cy="1428751"/>
          </a:xfrm>
          <a:prstGeom prst="rect">
            <a:avLst/>
          </a:prstGeom>
          <a:noFill/>
        </p:spPr>
      </p:pic>
      <p:pic>
        <p:nvPicPr>
          <p:cNvPr id="1033" name="Picture 9" descr="C:\Users\Kathleen\Desktop\Winter symposium presentation\stakeholder logos\Spey Fishery Board-Logo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96626" y="472807"/>
            <a:ext cx="1603950" cy="1330433"/>
          </a:xfrm>
          <a:prstGeom prst="rect">
            <a:avLst/>
          </a:prstGeom>
          <a:noFill/>
        </p:spPr>
      </p:pic>
      <p:pic>
        <p:nvPicPr>
          <p:cNvPr id="1026" name="Picture 2" descr="C:\Users\Kathleen\Desktop\Winter symposium presentation\stakeholder logos\download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59229" y="5141343"/>
            <a:ext cx="1724321" cy="1716657"/>
          </a:xfrm>
          <a:prstGeom prst="rect">
            <a:avLst/>
          </a:prstGeom>
          <a:noFill/>
        </p:spPr>
      </p:pic>
      <p:pic>
        <p:nvPicPr>
          <p:cNvPr id="10" name="Picture 2" descr="Image result for sepa 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0119" y="0"/>
            <a:ext cx="2658470" cy="1594782"/>
          </a:xfrm>
          <a:prstGeom prst="rect">
            <a:avLst/>
          </a:prstGeom>
          <a:noFill/>
        </p:spPr>
      </p:pic>
      <p:pic>
        <p:nvPicPr>
          <p:cNvPr id="11" name="Picture 4" descr="Image result for scottish water 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265468" y="0"/>
            <a:ext cx="2800350" cy="1400175"/>
          </a:xfrm>
          <a:prstGeom prst="rect">
            <a:avLst/>
          </a:prstGeom>
          <a:noFill/>
        </p:spPr>
      </p:pic>
      <p:pic>
        <p:nvPicPr>
          <p:cNvPr id="12" name="Picture 10" descr="Image result for nfu 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26376" y="4147414"/>
            <a:ext cx="2743200" cy="920671"/>
          </a:xfrm>
          <a:prstGeom prst="rect">
            <a:avLst/>
          </a:prstGeom>
          <a:noFill/>
        </p:spPr>
      </p:pic>
      <p:pic>
        <p:nvPicPr>
          <p:cNvPr id="13" name="Picture 12" descr="Image result for university hat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287241" y="3241185"/>
            <a:ext cx="2114550" cy="2114550"/>
          </a:xfrm>
          <a:prstGeom prst="rect">
            <a:avLst/>
          </a:prstGeom>
          <a:noFill/>
        </p:spPr>
      </p:pic>
      <p:pic>
        <p:nvPicPr>
          <p:cNvPr id="1035" name="Picture 11" descr="Image result for rspb log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82138" y="1695796"/>
            <a:ext cx="1310537" cy="1302962"/>
          </a:xfrm>
          <a:prstGeom prst="rect">
            <a:avLst/>
          </a:prstGeom>
          <a:noFill/>
        </p:spPr>
      </p:pic>
      <p:sp>
        <p:nvSpPr>
          <p:cNvPr id="1037" name="AutoShape 13" descr="Image result for scottish wildlife trust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9" name="AutoShape 15" descr="Image result for scottish wildlife trust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1" name="AutoShape 17" descr="Image result for scottish wildlife trust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3" name="Picture 19" descr="Image result for scottish wildlife trust logo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20701" y="2796189"/>
            <a:ext cx="2467431" cy="9818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60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sepa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119" y="0"/>
            <a:ext cx="2658470" cy="1594782"/>
          </a:xfrm>
          <a:prstGeom prst="rect">
            <a:avLst/>
          </a:prstGeom>
          <a:noFill/>
        </p:spPr>
      </p:pic>
      <p:pic>
        <p:nvPicPr>
          <p:cNvPr id="11" name="Picture 4" descr="Image result for scottish water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5468" y="0"/>
            <a:ext cx="2800350" cy="1400175"/>
          </a:xfrm>
          <a:prstGeom prst="rect">
            <a:avLst/>
          </a:prstGeom>
          <a:noFill/>
        </p:spPr>
      </p:pic>
      <p:pic>
        <p:nvPicPr>
          <p:cNvPr id="12" name="Picture 10" descr="Image result for nfu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6376" y="4147414"/>
            <a:ext cx="2743200" cy="920671"/>
          </a:xfrm>
          <a:prstGeom prst="rect">
            <a:avLst/>
          </a:prstGeom>
          <a:noFill/>
        </p:spPr>
      </p:pic>
      <p:pic>
        <p:nvPicPr>
          <p:cNvPr id="13" name="Picture 12" descr="Image result for university ha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7241" y="3241185"/>
            <a:ext cx="2114550" cy="2114550"/>
          </a:xfrm>
          <a:prstGeom prst="rect">
            <a:avLst/>
          </a:prstGeom>
          <a:noFill/>
        </p:spPr>
      </p:pic>
      <p:sp>
        <p:nvSpPr>
          <p:cNvPr id="1037" name="AutoShape 13" descr="Image result for scottish wildlife trust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9" name="AutoShape 15" descr="Image result for scottish wildlife trust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1" name="AutoShape 17" descr="Image result for scottish wildlife trust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54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sepa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0403" y="1546167"/>
            <a:ext cx="2658470" cy="1594782"/>
          </a:xfrm>
          <a:prstGeom prst="rect">
            <a:avLst/>
          </a:prstGeom>
          <a:noFill/>
        </p:spPr>
      </p:pic>
      <p:pic>
        <p:nvPicPr>
          <p:cNvPr id="11" name="Picture 4" descr="Image result for scottish water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4232" y="1745672"/>
            <a:ext cx="2800350" cy="1400175"/>
          </a:xfrm>
          <a:prstGeom prst="rect">
            <a:avLst/>
          </a:prstGeom>
          <a:noFill/>
        </p:spPr>
      </p:pic>
      <p:pic>
        <p:nvPicPr>
          <p:cNvPr id="12" name="Picture 10" descr="Image result for nfu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5475" y="3632025"/>
            <a:ext cx="2743200" cy="920671"/>
          </a:xfrm>
          <a:prstGeom prst="rect">
            <a:avLst/>
          </a:prstGeom>
          <a:noFill/>
        </p:spPr>
      </p:pic>
      <p:pic>
        <p:nvPicPr>
          <p:cNvPr id="13" name="Picture 12" descr="Image result for university ha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1481" y="3141433"/>
            <a:ext cx="2114550" cy="2114550"/>
          </a:xfrm>
          <a:prstGeom prst="rect">
            <a:avLst/>
          </a:prstGeom>
          <a:noFill/>
        </p:spPr>
      </p:pic>
      <p:sp>
        <p:nvSpPr>
          <p:cNvPr id="1037" name="AutoShape 13" descr="Image result for scottish wildlife trust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48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sepa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75" y="150890"/>
            <a:ext cx="2658470" cy="1594782"/>
          </a:xfrm>
          <a:prstGeom prst="rect">
            <a:avLst/>
          </a:prstGeom>
          <a:noFill/>
        </p:spPr>
      </p:pic>
      <p:pic>
        <p:nvPicPr>
          <p:cNvPr id="11" name="Picture 4" descr="Image result for scottish water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911135"/>
            <a:ext cx="2800350" cy="1400175"/>
          </a:xfrm>
          <a:prstGeom prst="rect">
            <a:avLst/>
          </a:prstGeom>
          <a:noFill/>
        </p:spPr>
      </p:pic>
      <p:pic>
        <p:nvPicPr>
          <p:cNvPr id="12" name="Picture 10" descr="Image result for nfu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3832322"/>
            <a:ext cx="2743200" cy="920671"/>
          </a:xfrm>
          <a:prstGeom prst="rect">
            <a:avLst/>
          </a:prstGeom>
          <a:noFill/>
        </p:spPr>
      </p:pic>
      <p:pic>
        <p:nvPicPr>
          <p:cNvPr id="13" name="Picture 12" descr="Image result for university ha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4091" y="4952816"/>
            <a:ext cx="2114550" cy="2114550"/>
          </a:xfrm>
          <a:prstGeom prst="rect">
            <a:avLst/>
          </a:prstGeom>
          <a:noFill/>
        </p:spPr>
      </p:pic>
      <p:sp>
        <p:nvSpPr>
          <p:cNvPr id="1037" name="AutoShape 13" descr="Image result for scottish wildlife trust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2" y="160338"/>
            <a:ext cx="4115671" cy="609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49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684" y="0"/>
            <a:ext cx="10285888" cy="6858000"/>
          </a:xfrm>
          <a:prstGeom prst="rect">
            <a:avLst/>
          </a:prstGeom>
        </p:spPr>
      </p:pic>
      <p:sp>
        <p:nvSpPr>
          <p:cNvPr id="4" name="Shape 427"/>
          <p:cNvSpPr/>
          <p:nvPr/>
        </p:nvSpPr>
        <p:spPr>
          <a:xfrm>
            <a:off x="994788" y="531223"/>
            <a:ext cx="7075155" cy="2814321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endParaRPr lang="en-GB" sz="2800" b="0" i="0" u="none" strike="noStrike" cap="none" dirty="0" smtClean="0">
              <a:latin typeface="Tw Cen MT" pitchFamily="34" charset="0"/>
              <a:ea typeface="Arial"/>
              <a:cs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endParaRPr lang="en-GB" sz="2800" dirty="0" smtClean="0">
              <a:latin typeface="Tw Cen MT" pitchFamily="34" charset="0"/>
              <a:ea typeface="Arial"/>
              <a:cs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endParaRPr lang="en-GB" sz="2800" b="0" i="0" u="none" strike="noStrike" cap="none" dirty="0" smtClean="0">
              <a:latin typeface="Tw Cen MT" pitchFamily="34" charset="0"/>
              <a:ea typeface="Arial"/>
              <a:cs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endParaRPr lang="en-GB" sz="2800" dirty="0">
              <a:latin typeface="Tw Cen MT" pitchFamily="34" charset="0"/>
              <a:ea typeface="Arial"/>
              <a:cs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endParaRPr lang="en-GB" sz="2800" b="0" i="0" u="none" strike="noStrike" cap="none" dirty="0" smtClean="0">
              <a:latin typeface="Tw Cen MT" pitchFamily="34" charset="0"/>
              <a:ea typeface="Arial"/>
              <a:cs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en-GB" sz="2800" dirty="0" smtClean="0">
                <a:latin typeface="Tw Cen MT" pitchFamily="34" charset="0"/>
                <a:ea typeface="Arial"/>
                <a:cs typeface="Arial"/>
                <a:sym typeface="Arial"/>
              </a:rPr>
              <a:t>    </a:t>
            </a:r>
            <a:r>
              <a:rPr lang="en-GB" sz="2400" b="0" i="0" u="none" strike="noStrike" cap="none" dirty="0" smtClean="0">
                <a:latin typeface="Tw Cen MT" pitchFamily="34" charset="0"/>
                <a:ea typeface="Arial"/>
                <a:cs typeface="Arial"/>
                <a:sym typeface="Arial"/>
              </a:rPr>
              <a:t>@</a:t>
            </a:r>
            <a:r>
              <a:rPr lang="en-GB" sz="2400" i="0" u="none" strike="noStrike" cap="none" dirty="0" err="1" smtClean="0">
                <a:latin typeface="Tw Cen MT" pitchFamily="34" charset="0"/>
                <a:ea typeface="Arial"/>
                <a:cs typeface="Arial"/>
                <a:sym typeface="Arial"/>
              </a:rPr>
              <a:t>K</a:t>
            </a:r>
            <a:r>
              <a:rPr lang="en-GB" sz="2400" b="0" i="0" u="none" strike="noStrike" cap="none" dirty="0" err="1" smtClean="0">
                <a:latin typeface="Tw Cen MT" pitchFamily="34" charset="0"/>
                <a:ea typeface="Arial"/>
                <a:cs typeface="Arial"/>
                <a:sym typeface="Arial"/>
              </a:rPr>
              <a:t>athleenStosch</a:t>
            </a:r>
            <a:endParaRPr sz="2800" b="0" i="0" u="none" strike="noStrike" cap="none" dirty="0">
              <a:latin typeface="Tw Cen MT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1" name="Shape 427"/>
          <p:cNvSpPr/>
          <p:nvPr/>
        </p:nvSpPr>
        <p:spPr>
          <a:xfrm>
            <a:off x="-735401" y="5513294"/>
            <a:ext cx="10592095" cy="1344706"/>
          </a:xfrm>
          <a:prstGeom prst="rect">
            <a:avLst/>
          </a:prstGeom>
          <a:solidFill>
            <a:schemeClr val="lt1">
              <a:alpha val="8470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endParaRPr sz="28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12733" y="5792400"/>
            <a:ext cx="3025334" cy="785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5155" y="368850"/>
            <a:ext cx="6934419" cy="239312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Acknowledge</a:t>
            </a:r>
            <a:r>
              <a:rPr lang="en-GB" sz="3400" dirty="0" err="1" smtClean="0">
                <a:solidFill>
                  <a:schemeClr val="tx1"/>
                </a:solidFill>
                <a:latin typeface="Tw Cen MT"/>
              </a:rPr>
              <a:t>ments</a:t>
            </a:r>
            <a:endParaRPr lang="en-GB" sz="3400" dirty="0" smtClean="0">
              <a:solidFill>
                <a:schemeClr val="tx1"/>
              </a:solidFill>
              <a:latin typeface="Tw Cen MT"/>
            </a:endParaRPr>
          </a:p>
          <a:p>
            <a:pPr lvl="0" algn="ctr">
              <a:defRPr/>
            </a:pPr>
            <a:r>
              <a:rPr lang="en-GB" sz="2400" dirty="0" smtClean="0"/>
              <a:t>Nigel </a:t>
            </a:r>
            <a:r>
              <a:rPr lang="en-GB" sz="2400" dirty="0" err="1" smtClean="0"/>
              <a:t>Willby</a:t>
            </a:r>
            <a:r>
              <a:rPr lang="en-GB" sz="2400" dirty="0" smtClean="0"/>
              <a:t> &amp; Anna </a:t>
            </a:r>
            <a:r>
              <a:rPr lang="en-GB" sz="2400" dirty="0" err="1" smtClean="0"/>
              <a:t>Doeser</a:t>
            </a:r>
            <a:r>
              <a:rPr lang="en-GB" sz="2400" dirty="0" smtClean="0"/>
              <a:t> (MSc)</a:t>
            </a:r>
          </a:p>
          <a:p>
            <a:pPr lvl="0" algn="ctr">
              <a:defRPr/>
            </a:pPr>
            <a:r>
              <a:rPr lang="en-GB" sz="2400" dirty="0" smtClean="0">
                <a:solidFill>
                  <a:srgbClr val="395750"/>
                </a:solidFill>
              </a:rPr>
              <a:t>and David Oliver, Nils </a:t>
            </a:r>
            <a:r>
              <a:rPr lang="en-GB" sz="2400" dirty="0" err="1" smtClean="0">
                <a:solidFill>
                  <a:srgbClr val="395750"/>
                </a:solidFill>
              </a:rPr>
              <a:t>Bunnefeld</a:t>
            </a:r>
            <a:r>
              <a:rPr lang="en-GB" sz="2400" dirty="0" smtClean="0">
                <a:solidFill>
                  <a:srgbClr val="395750"/>
                </a:solidFill>
              </a:rPr>
              <a:t> &amp; Richard </a:t>
            </a:r>
            <a:r>
              <a:rPr lang="en-GB" sz="2400" dirty="0" err="1" smtClean="0">
                <a:solidFill>
                  <a:srgbClr val="395750"/>
                </a:solidFill>
              </a:rPr>
              <a:t>Quilliam</a:t>
            </a:r>
            <a:endParaRPr lang="en-GB" sz="2400" dirty="0" smtClean="0">
              <a:solidFill>
                <a:srgbClr val="3957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72" y="2818806"/>
            <a:ext cx="516148" cy="419806"/>
          </a:xfrm>
          <a:prstGeom prst="rect">
            <a:avLst/>
          </a:prstGeom>
        </p:spPr>
      </p:pic>
      <p:pic>
        <p:nvPicPr>
          <p:cNvPr id="13" name="Shape 242" descr="New HNS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7501" y="5817942"/>
            <a:ext cx="1844743" cy="73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466" y="5846356"/>
            <a:ext cx="2016045" cy="6743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25" y="5846356"/>
            <a:ext cx="2822920" cy="6743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784" y="5624238"/>
            <a:ext cx="1528629" cy="110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7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rottal_map_landscap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6894"/>
            <a:ext cx="9144000" cy="647168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357158" y="428604"/>
          <a:ext cx="8358214" cy="6715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357158" y="428604"/>
          <a:ext cx="8358214" cy="6715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C:\Users\Kathleen\Desktop\MSCDISS\poster\# species pics\B. rhodani.jpg"/>
          <p:cNvPicPr>
            <a:picLocks noChangeAspect="1" noChangeArrowheads="1"/>
          </p:cNvPicPr>
          <p:nvPr/>
        </p:nvPicPr>
        <p:blipFill>
          <a:blip r:embed="rId3" cstate="print"/>
          <a:srcRect l="9236" r="9193" b="9865"/>
          <a:stretch>
            <a:fillRect/>
          </a:stretch>
        </p:blipFill>
        <p:spPr bwMode="auto">
          <a:xfrm>
            <a:off x="4429124" y="-214338"/>
            <a:ext cx="2442355" cy="1565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357158" y="428604"/>
          <a:ext cx="8358214" cy="6715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C:\Users\Kathleen\Desktop\MSCDISS\poster\# species pics\B. rhodani.jpg"/>
          <p:cNvPicPr>
            <a:picLocks noChangeAspect="1" noChangeArrowheads="1"/>
          </p:cNvPicPr>
          <p:nvPr/>
        </p:nvPicPr>
        <p:blipFill>
          <a:blip r:embed="rId3" cstate="print"/>
          <a:srcRect l="9236" r="9193" b="9865"/>
          <a:stretch>
            <a:fillRect/>
          </a:stretch>
        </p:blipFill>
        <p:spPr bwMode="auto">
          <a:xfrm>
            <a:off x="4429124" y="-214338"/>
            <a:ext cx="2442355" cy="1565051"/>
          </a:xfrm>
          <a:prstGeom prst="rect">
            <a:avLst/>
          </a:prstGeom>
          <a:noFill/>
        </p:spPr>
      </p:pic>
      <p:pic>
        <p:nvPicPr>
          <p:cNvPr id="7" name="Picture 4" descr="C:\Users\Kathleen\Desktop\MSCDISS\poster\# species pics\rr semicolora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5500694" y="1285860"/>
            <a:ext cx="2469436" cy="16977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357158" y="428604"/>
          <a:ext cx="8358214" cy="6715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C:\Users\Kathleen\Desktop\MSCDISS\poster\# species pics\B. rhodani.jpg"/>
          <p:cNvPicPr>
            <a:picLocks noChangeAspect="1" noChangeArrowheads="1"/>
          </p:cNvPicPr>
          <p:nvPr/>
        </p:nvPicPr>
        <p:blipFill>
          <a:blip r:embed="rId3" cstate="print"/>
          <a:srcRect l="9236" r="9193" b="9865"/>
          <a:stretch>
            <a:fillRect/>
          </a:stretch>
        </p:blipFill>
        <p:spPr bwMode="auto">
          <a:xfrm>
            <a:off x="4429124" y="-214338"/>
            <a:ext cx="2442355" cy="1565051"/>
          </a:xfrm>
          <a:prstGeom prst="rect">
            <a:avLst/>
          </a:prstGeom>
          <a:noFill/>
        </p:spPr>
      </p:pic>
      <p:pic>
        <p:nvPicPr>
          <p:cNvPr id="5" name="Picture 4" descr="http://3.bp.blogspot.com/-l4HkmUMdkOY/U1BA6aBN9nI/AAAAAAAAVp4/BCEMCKCJJOQ/s1600/IMG_79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0"/>
            <a:ext cx="2774752" cy="164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Users\Kathleen\Desktop\MSCDISS\poster\# species pics\rr semicolorat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5500694" y="1285860"/>
            <a:ext cx="2469436" cy="16977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357158" y="428604"/>
          <a:ext cx="8358214" cy="6715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C:\Users\Kathleen\Desktop\MSCDISS\poster\# species pics\B. rhodani.jpg"/>
          <p:cNvPicPr>
            <a:picLocks noChangeAspect="1" noChangeArrowheads="1"/>
          </p:cNvPicPr>
          <p:nvPr/>
        </p:nvPicPr>
        <p:blipFill>
          <a:blip r:embed="rId3" cstate="print"/>
          <a:srcRect l="9236" r="9193" b="9865"/>
          <a:stretch>
            <a:fillRect/>
          </a:stretch>
        </p:blipFill>
        <p:spPr bwMode="auto">
          <a:xfrm>
            <a:off x="4429124" y="-214338"/>
            <a:ext cx="2442355" cy="1565051"/>
          </a:xfrm>
          <a:prstGeom prst="rect">
            <a:avLst/>
          </a:prstGeom>
          <a:noFill/>
        </p:spPr>
      </p:pic>
      <p:pic>
        <p:nvPicPr>
          <p:cNvPr id="5" name="Picture 4" descr="http://3.bp.blogspot.com/-l4HkmUMdkOY/U1BA6aBN9nI/AAAAAAAAVp4/BCEMCKCJJOQ/s1600/IMG_79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0"/>
            <a:ext cx="2774752" cy="164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://3.bp.blogspot.com/-N1etHPSwfJo/T7qZFtLzc9I/AAAAAAAAGQM/3fMl8ghI3Xw/s1600/IMG_2334.JPG"/>
          <p:cNvPicPr/>
          <p:nvPr/>
        </p:nvPicPr>
        <p:blipFill>
          <a:blip r:embed="rId5" cstate="print"/>
          <a:srcRect l="13854" t="27216" r="13854" b="6065"/>
          <a:stretch>
            <a:fillRect/>
          </a:stretch>
        </p:blipFill>
        <p:spPr bwMode="auto">
          <a:xfrm flipH="1" flipV="1">
            <a:off x="2143108" y="1214422"/>
            <a:ext cx="2774755" cy="174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Users\Kathleen\Desktop\MSCDISS\poster\# species pics\rr semicolorat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5500694" y="1285860"/>
            <a:ext cx="2469436" cy="16977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357158" y="428604"/>
          <a:ext cx="8358214" cy="6715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C:\Users\Kathleen\Desktop\MSCDISS\poster\# species pics\B. rhodani.jpg"/>
          <p:cNvPicPr>
            <a:picLocks noChangeAspect="1" noChangeArrowheads="1"/>
          </p:cNvPicPr>
          <p:nvPr/>
        </p:nvPicPr>
        <p:blipFill>
          <a:blip r:embed="rId3" cstate="print"/>
          <a:srcRect l="9236" r="9193" b="9865"/>
          <a:stretch>
            <a:fillRect/>
          </a:stretch>
        </p:blipFill>
        <p:spPr bwMode="auto">
          <a:xfrm>
            <a:off x="4429124" y="-214338"/>
            <a:ext cx="2442355" cy="1565051"/>
          </a:xfrm>
          <a:prstGeom prst="rect">
            <a:avLst/>
          </a:prstGeom>
          <a:noFill/>
        </p:spPr>
      </p:pic>
      <p:pic>
        <p:nvPicPr>
          <p:cNvPr id="5" name="Picture 4" descr="http://3.bp.blogspot.com/-l4HkmUMdkOY/U1BA6aBN9nI/AAAAAAAAVp4/BCEMCKCJJOQ/s1600/IMG_79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0"/>
            <a:ext cx="2774752" cy="164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://3.bp.blogspot.com/-N1etHPSwfJo/T7qZFtLzc9I/AAAAAAAAGQM/3fMl8ghI3Xw/s1600/IMG_2334.JPG"/>
          <p:cNvPicPr/>
          <p:nvPr/>
        </p:nvPicPr>
        <p:blipFill>
          <a:blip r:embed="rId5" cstate="print"/>
          <a:srcRect l="13854" t="27216" r="13854" b="6065"/>
          <a:stretch>
            <a:fillRect/>
          </a:stretch>
        </p:blipFill>
        <p:spPr bwMode="auto">
          <a:xfrm flipH="1" flipV="1">
            <a:off x="2143108" y="1214422"/>
            <a:ext cx="2774755" cy="174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Users\Kathleen\Desktop\MSCDISS\poster\# species pics\rr semicolorat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5500694" y="1285860"/>
            <a:ext cx="2469436" cy="1697737"/>
          </a:xfrm>
          <a:prstGeom prst="rect">
            <a:avLst/>
          </a:prstGeom>
          <a:noFill/>
        </p:spPr>
      </p:pic>
      <p:pic>
        <p:nvPicPr>
          <p:cNvPr id="8" name="Picture 5" descr="C:\Users\Kathleen\Desktop\MSCDISS\poster\# species pics\E. lateralis.jpg"/>
          <p:cNvPicPr>
            <a:picLocks noChangeAspect="1" noChangeArrowheads="1"/>
          </p:cNvPicPr>
          <p:nvPr/>
        </p:nvPicPr>
        <p:blipFill>
          <a:blip r:embed="rId7"/>
          <a:srcRect r="16185" b="26306"/>
          <a:stretch>
            <a:fillRect/>
          </a:stretch>
        </p:blipFill>
        <p:spPr bwMode="auto">
          <a:xfrm rot="5400000">
            <a:off x="3062289" y="4081455"/>
            <a:ext cx="2371558" cy="2781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28862</TotalTime>
  <Words>719</Words>
  <Application>Microsoft Office PowerPoint</Application>
  <PresentationFormat>On-screen Show (4:3)</PresentationFormat>
  <Paragraphs>88</Paragraphs>
  <Slides>27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Median</vt:lpstr>
      <vt:lpstr>PowerPoint Presentation</vt:lpstr>
      <vt:lpstr>MSc dissertation sampling May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Species accumulation curves (95% CIs)</vt:lpstr>
      <vt:lpstr>PowerPoint Presentation</vt:lpstr>
      <vt:lpstr>PowerPoint Presentation</vt:lpstr>
      <vt:lpstr>PowerPoint Presentation</vt:lpstr>
      <vt:lpstr>Regression analysis</vt:lpstr>
      <vt:lpstr>Species richness in ordination space</vt:lpstr>
      <vt:lpstr>Species richness in ordination space</vt:lpstr>
      <vt:lpstr>Species richness in ordination space</vt:lpstr>
      <vt:lpstr>Take away messages</vt:lpstr>
      <vt:lpstr>Current PhD research</vt:lpstr>
      <vt:lpstr>PowerPoint Presentation</vt:lpstr>
      <vt:lpstr>PowerPoint Presentation</vt:lpstr>
      <vt:lpstr>Study catchments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Kathleen</dc:creator>
  <cp:lastModifiedBy>Laura Logie</cp:lastModifiedBy>
  <cp:revision>579</cp:revision>
  <cp:lastPrinted>2017-10-16T08:04:20Z</cp:lastPrinted>
  <dcterms:created xsi:type="dcterms:W3CDTF">2015-01-20T22:39:19Z</dcterms:created>
  <dcterms:modified xsi:type="dcterms:W3CDTF">2017-10-16T08:04:38Z</dcterms:modified>
</cp:coreProperties>
</file>