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4"/>
  </p:notesMasterIdLst>
  <p:sldIdLst>
    <p:sldId id="270" r:id="rId2"/>
    <p:sldId id="268" r:id="rId3"/>
    <p:sldId id="271" r:id="rId4"/>
    <p:sldId id="278" r:id="rId5"/>
    <p:sldId id="272" r:id="rId6"/>
    <p:sldId id="274" r:id="rId7"/>
    <p:sldId id="273" r:id="rId8"/>
    <p:sldId id="291" r:id="rId9"/>
    <p:sldId id="290" r:id="rId10"/>
    <p:sldId id="277" r:id="rId11"/>
    <p:sldId id="275" r:id="rId12"/>
    <p:sldId id="276" r:id="rId13"/>
    <p:sldId id="279" r:id="rId14"/>
    <p:sldId id="280" r:id="rId15"/>
    <p:sldId id="281" r:id="rId16"/>
    <p:sldId id="282" r:id="rId17"/>
    <p:sldId id="283" r:id="rId18"/>
    <p:sldId id="284" r:id="rId19"/>
    <p:sldId id="285" r:id="rId20"/>
    <p:sldId id="286" r:id="rId21"/>
    <p:sldId id="287" r:id="rId22"/>
    <p:sldId id="289" r:id="rId2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182" autoAdjust="0"/>
    <p:restoredTop sz="94660"/>
  </p:normalViewPr>
  <p:slideViewPr>
    <p:cSldViewPr snapToGrid="0">
      <p:cViewPr varScale="1">
        <p:scale>
          <a:sx n="91" d="100"/>
          <a:sy n="91" d="100"/>
        </p:scale>
        <p:origin x="528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D:\PhD\India%20trips\IITK\Bacteria\Colony%20Counts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D:\PhD\India%20trips\IITK\Bacteria\Colony%20Counts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GB" sz="1600" dirty="0">
                <a:solidFill>
                  <a:schemeClr val="tx1"/>
                </a:solidFill>
              </a:rPr>
              <a:t>Change</a:t>
            </a:r>
            <a:r>
              <a:rPr lang="en-GB" sz="1600" baseline="0" dirty="0">
                <a:solidFill>
                  <a:schemeClr val="tx1"/>
                </a:solidFill>
              </a:rPr>
              <a:t> in Bacterial Cultures with Time</a:t>
            </a:r>
            <a:endParaRPr lang="en-GB" sz="1600" dirty="0">
              <a:solidFill>
                <a:schemeClr val="tx1"/>
              </a:solidFill>
            </a:endParaRPr>
          </a:p>
        </c:rich>
      </c:tx>
      <c:layout>
        <c:manualLayout>
          <c:xMode val="edge"/>
          <c:yMode val="edge"/>
          <c:x val="0.24726697684083948"/>
          <c:y val="2.4827477759583202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0.1182098799645474"/>
          <c:y val="0.11936639100233068"/>
          <c:w val="0.83002866747924553"/>
          <c:h val="0.75019600445142121"/>
        </c:manualLayout>
      </c:layout>
      <c:scatterChart>
        <c:scatterStyle val="lineMarker"/>
        <c:varyColors val="0"/>
        <c:ser>
          <c:idx val="0"/>
          <c:order val="0"/>
          <c:tx>
            <c:v>No Catalyst</c:v>
          </c:tx>
          <c:spPr>
            <a:ln w="25400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trendline>
            <c:spPr>
              <a:ln w="19050" cap="rnd">
                <a:solidFill>
                  <a:schemeClr val="accent1"/>
                </a:solidFill>
                <a:prstDash val="sysDot"/>
              </a:ln>
              <a:effectLst/>
            </c:spPr>
            <c:trendlineType val="exp"/>
            <c:intercept val="1"/>
            <c:dispRSqr val="0"/>
            <c:dispEq val="0"/>
          </c:trendline>
          <c:xVal>
            <c:numRef>
              <c:f>Sheet1!$H$25:$K$25</c:f>
              <c:numCache>
                <c:formatCode>General</c:formatCode>
                <c:ptCount val="4"/>
                <c:pt idx="0">
                  <c:v>0</c:v>
                </c:pt>
                <c:pt idx="1">
                  <c:v>1</c:v>
                </c:pt>
                <c:pt idx="2">
                  <c:v>3</c:v>
                </c:pt>
                <c:pt idx="3">
                  <c:v>5</c:v>
                </c:pt>
              </c:numCache>
            </c:numRef>
          </c:xVal>
          <c:yVal>
            <c:numRef>
              <c:f>Sheet1!$H$26:$K$26</c:f>
              <c:numCache>
                <c:formatCode>General</c:formatCode>
                <c:ptCount val="4"/>
                <c:pt idx="0">
                  <c:v>1</c:v>
                </c:pt>
                <c:pt idx="1">
                  <c:v>0.26222222222222225</c:v>
                </c:pt>
                <c:pt idx="2">
                  <c:v>0.14222222222222222</c:v>
                </c:pt>
                <c:pt idx="3">
                  <c:v>3.1111111111111114E-2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1-4E40-44D2-B4B1-60A814A6F3BE}"/>
            </c:ext>
          </c:extLst>
        </c:ser>
        <c:ser>
          <c:idx val="1"/>
          <c:order val="1"/>
          <c:tx>
            <c:v>BTO-TiO2</c:v>
          </c:tx>
          <c:spPr>
            <a:ln w="25400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chemeClr val="accent2"/>
              </a:solidFill>
              <a:ln w="9525">
                <a:solidFill>
                  <a:schemeClr val="accent2"/>
                </a:solidFill>
              </a:ln>
              <a:effectLst/>
            </c:spPr>
          </c:marker>
          <c:trendline>
            <c:spPr>
              <a:ln w="19050" cap="rnd">
                <a:solidFill>
                  <a:schemeClr val="accent2"/>
                </a:solidFill>
                <a:prstDash val="sysDot"/>
              </a:ln>
              <a:effectLst/>
            </c:spPr>
            <c:trendlineType val="exp"/>
            <c:intercept val="1"/>
            <c:dispRSqr val="0"/>
            <c:dispEq val="0"/>
          </c:trendline>
          <c:xVal>
            <c:numRef>
              <c:f>Sheet1!$H$25:$K$25</c:f>
              <c:numCache>
                <c:formatCode>General</c:formatCode>
                <c:ptCount val="4"/>
                <c:pt idx="0">
                  <c:v>0</c:v>
                </c:pt>
                <c:pt idx="1">
                  <c:v>1</c:v>
                </c:pt>
                <c:pt idx="2">
                  <c:v>3</c:v>
                </c:pt>
                <c:pt idx="3">
                  <c:v>5</c:v>
                </c:pt>
              </c:numCache>
            </c:numRef>
          </c:xVal>
          <c:yVal>
            <c:numRef>
              <c:f>Sheet1!$H$27:$K$27</c:f>
              <c:numCache>
                <c:formatCode>General</c:formatCode>
                <c:ptCount val="4"/>
                <c:pt idx="0">
                  <c:v>1</c:v>
                </c:pt>
                <c:pt idx="1">
                  <c:v>9.3333333333333338E-2</c:v>
                </c:pt>
                <c:pt idx="2">
                  <c:v>4.4444444444444439E-2</c:v>
                </c:pt>
                <c:pt idx="3">
                  <c:v>1.7777777777777778E-2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3-4E40-44D2-B4B1-60A814A6F3BE}"/>
            </c:ext>
          </c:extLst>
        </c:ser>
        <c:ser>
          <c:idx val="2"/>
          <c:order val="2"/>
          <c:tx>
            <c:v>TiO2</c:v>
          </c:tx>
          <c:spPr>
            <a:ln w="25400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chemeClr val="accent3"/>
              </a:solidFill>
              <a:ln w="9525">
                <a:solidFill>
                  <a:schemeClr val="accent3"/>
                </a:solidFill>
              </a:ln>
              <a:effectLst/>
            </c:spPr>
          </c:marker>
          <c:trendline>
            <c:spPr>
              <a:ln w="19050" cap="rnd">
                <a:solidFill>
                  <a:schemeClr val="accent3"/>
                </a:solidFill>
                <a:prstDash val="sysDot"/>
              </a:ln>
              <a:effectLst/>
            </c:spPr>
            <c:trendlineType val="exp"/>
            <c:intercept val="1"/>
            <c:dispRSqr val="0"/>
            <c:dispEq val="0"/>
          </c:trendline>
          <c:xVal>
            <c:numRef>
              <c:f>Sheet1!$H$25:$K$25</c:f>
              <c:numCache>
                <c:formatCode>General</c:formatCode>
                <c:ptCount val="4"/>
                <c:pt idx="0">
                  <c:v>0</c:v>
                </c:pt>
                <c:pt idx="1">
                  <c:v>1</c:v>
                </c:pt>
                <c:pt idx="2">
                  <c:v>3</c:v>
                </c:pt>
                <c:pt idx="3">
                  <c:v>5</c:v>
                </c:pt>
              </c:numCache>
            </c:numRef>
          </c:xVal>
          <c:yVal>
            <c:numRef>
              <c:f>Sheet1!$H$28:$K$28</c:f>
              <c:numCache>
                <c:formatCode>General</c:formatCode>
                <c:ptCount val="4"/>
                <c:pt idx="0">
                  <c:v>1</c:v>
                </c:pt>
                <c:pt idx="1">
                  <c:v>0.16666666666666666</c:v>
                </c:pt>
                <c:pt idx="2">
                  <c:v>0.06</c:v>
                </c:pt>
                <c:pt idx="3">
                  <c:v>2.6666666666666668E-2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5-4E40-44D2-B4B1-60A814A6F3B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431452320"/>
        <c:axId val="431454616"/>
      </c:scatterChart>
      <c:valAx>
        <c:axId val="431452320"/>
        <c:scaling>
          <c:orientation val="minMax"/>
          <c:max val="5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GB" sz="1400" dirty="0">
                    <a:solidFill>
                      <a:schemeClr val="tx1"/>
                    </a:solidFill>
                  </a:rPr>
                  <a:t>Time Irradiated (hours)</a:t>
                </a:r>
              </a:p>
            </c:rich>
          </c:tx>
          <c:layout>
            <c:manualLayout>
              <c:xMode val="edge"/>
              <c:yMode val="edge"/>
              <c:x val="0.38773779059388358"/>
              <c:y val="0.93506646349619527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4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31454616"/>
        <c:crosses val="autoZero"/>
        <c:crossBetween val="midCat"/>
      </c:valAx>
      <c:valAx>
        <c:axId val="431454616"/>
        <c:scaling>
          <c:orientation val="minMax"/>
          <c:max val="1"/>
        </c:scaling>
        <c:delete val="0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GB" sz="1600" dirty="0">
                    <a:solidFill>
                      <a:schemeClr val="tx1"/>
                    </a:solidFill>
                  </a:rPr>
                  <a:t>Culture Counts/Raw Culture Counts </a:t>
                </a:r>
              </a:p>
            </c:rich>
          </c:tx>
          <c:layout>
            <c:manualLayout>
              <c:xMode val="edge"/>
              <c:yMode val="edge"/>
              <c:x val="7.8176456205618101E-3"/>
              <c:y val="0.13211572191772994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6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31452320"/>
        <c:crosses val="autoZero"/>
        <c:crossBetween val="midCat"/>
      </c:valAx>
      <c:spPr>
        <a:noFill/>
        <a:ln>
          <a:solidFill>
            <a:schemeClr val="tx1"/>
          </a:solidFill>
        </a:ln>
        <a:effectLst/>
      </c:spPr>
    </c:plotArea>
    <c:legend>
      <c:legendPos val="r"/>
      <c:legendEntry>
        <c:idx val="3"/>
        <c:delete val="1"/>
      </c:legendEntry>
      <c:legendEntry>
        <c:idx val="4"/>
        <c:delete val="1"/>
      </c:legendEntry>
      <c:legendEntry>
        <c:idx val="5"/>
        <c:delete val="1"/>
      </c:legendEntry>
      <c:layout>
        <c:manualLayout>
          <c:xMode val="edge"/>
          <c:yMode val="edge"/>
          <c:x val="0.77309558644576037"/>
          <c:y val="0.14988565775567222"/>
          <c:w val="0.15727174013931858"/>
          <c:h val="0.29195818937883272"/>
        </c:manualLayout>
      </c:layout>
      <c:overlay val="0"/>
      <c:spPr>
        <a:noFill/>
        <a:ln>
          <a:solidFill>
            <a:schemeClr val="tx1"/>
          </a:solidFill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5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400" b="0" i="0" u="none" strike="noStrike" kern="1200" spc="0" baseline="0">
                <a:solidFill>
                  <a:sysClr val="windowText" lastClr="000000">
                    <a:lumMod val="65000"/>
                    <a:lumOff val="35000"/>
                  </a:sysClr>
                </a:solidFill>
                <a:latin typeface="+mn-lt"/>
                <a:ea typeface="+mn-ea"/>
                <a:cs typeface="+mn-cs"/>
              </a:defRPr>
            </a:pPr>
            <a:r>
              <a:rPr lang="en-GB" sz="1600" b="0" i="0" baseline="0" dirty="0">
                <a:solidFill>
                  <a:schemeClr val="tx1"/>
                </a:solidFill>
                <a:effectLst/>
              </a:rPr>
              <a:t>Log of Change in Bacterial Cultures with Time</a:t>
            </a:r>
            <a:endParaRPr lang="en-GB" sz="1600" dirty="0">
              <a:solidFill>
                <a:schemeClr val="tx1"/>
              </a:solidFill>
              <a:effectLst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>
                <a:solidFill>
                  <a:sysClr val="windowText" lastClr="000000">
                    <a:lumMod val="65000"/>
                    <a:lumOff val="35000"/>
                  </a:sysClr>
                </a:solidFill>
              </a:defRPr>
            </a:pPr>
            <a:endParaRPr lang="en-GB" sz="1600" dirty="0">
              <a:solidFill>
                <a:schemeClr val="tx1"/>
              </a:solidFill>
            </a:endParaRPr>
          </a:p>
        </c:rich>
      </c:tx>
      <c:layout>
        <c:manualLayout>
          <c:xMode val="edge"/>
          <c:yMode val="edge"/>
          <c:x val="0.23976660202548442"/>
          <c:y val="7.4542825566030049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marL="0" marR="0" lvl="0" indent="0" algn="ctr" defTabSz="914400" rtl="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 sz="1400" b="0" i="0" u="none" strike="noStrike" kern="1200" spc="0" baseline="0">
              <a:solidFill>
                <a:sysClr val="windowText" lastClr="000000">
                  <a:lumMod val="65000"/>
                  <a:lumOff val="35000"/>
                </a:sys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0.12245403854877103"/>
          <c:y val="0.1545596742468498"/>
          <c:w val="0.84440482167791753"/>
          <c:h val="0.69948323369700205"/>
        </c:manualLayout>
      </c:layout>
      <c:scatterChart>
        <c:scatterStyle val="lineMarker"/>
        <c:varyColors val="0"/>
        <c:ser>
          <c:idx val="0"/>
          <c:order val="0"/>
          <c:tx>
            <c:v>No Catalyst</c:v>
          </c:tx>
          <c:spPr>
            <a:ln w="25400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trendline>
            <c:spPr>
              <a:ln w="19050" cap="rnd">
                <a:solidFill>
                  <a:schemeClr val="accent1"/>
                </a:solidFill>
                <a:prstDash val="sysDot"/>
              </a:ln>
              <a:effectLst/>
            </c:spPr>
            <c:trendlineType val="linear"/>
            <c:dispRSqr val="0"/>
            <c:dispEq val="0"/>
          </c:trendline>
          <c:xVal>
            <c:numRef>
              <c:f>Sheet1!$L$25:$O$25</c:f>
              <c:numCache>
                <c:formatCode>General</c:formatCode>
                <c:ptCount val="4"/>
                <c:pt idx="0">
                  <c:v>0</c:v>
                </c:pt>
                <c:pt idx="1">
                  <c:v>1</c:v>
                </c:pt>
                <c:pt idx="2">
                  <c:v>3</c:v>
                </c:pt>
                <c:pt idx="3">
                  <c:v>5</c:v>
                </c:pt>
              </c:numCache>
            </c:numRef>
          </c:xVal>
          <c:yVal>
            <c:numRef>
              <c:f>Sheet1!$L$26:$O$26</c:f>
              <c:numCache>
                <c:formatCode>General</c:formatCode>
                <c:ptCount val="4"/>
                <c:pt idx="0">
                  <c:v>0</c:v>
                </c:pt>
                <c:pt idx="1">
                  <c:v>1.3385629582987006</c:v>
                </c:pt>
                <c:pt idx="2">
                  <c:v>1.9503644994046936</c:v>
                </c:pt>
                <c:pt idx="3">
                  <c:v>3.4701902531491067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1-176A-4E78-A0A0-FBECFA971D69}"/>
            </c:ext>
          </c:extLst>
        </c:ser>
        <c:ser>
          <c:idx val="1"/>
          <c:order val="1"/>
          <c:tx>
            <c:v>BTO-TiO2</c:v>
          </c:tx>
          <c:spPr>
            <a:ln w="25400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chemeClr val="accent2"/>
              </a:solidFill>
              <a:ln w="9525">
                <a:solidFill>
                  <a:schemeClr val="accent2"/>
                </a:solidFill>
              </a:ln>
              <a:effectLst/>
            </c:spPr>
          </c:marker>
          <c:trendline>
            <c:spPr>
              <a:ln w="19050" cap="rnd">
                <a:solidFill>
                  <a:schemeClr val="accent2"/>
                </a:solidFill>
                <a:prstDash val="sysDot"/>
              </a:ln>
              <a:effectLst/>
            </c:spPr>
            <c:trendlineType val="linear"/>
            <c:dispRSqr val="0"/>
            <c:dispEq val="0"/>
          </c:trendline>
          <c:xVal>
            <c:numRef>
              <c:f>Sheet1!$L$25:$O$25</c:f>
              <c:numCache>
                <c:formatCode>General</c:formatCode>
                <c:ptCount val="4"/>
                <c:pt idx="0">
                  <c:v>0</c:v>
                </c:pt>
                <c:pt idx="1">
                  <c:v>1</c:v>
                </c:pt>
                <c:pt idx="2">
                  <c:v>3</c:v>
                </c:pt>
                <c:pt idx="3">
                  <c:v>5</c:v>
                </c:pt>
              </c:numCache>
            </c:numRef>
          </c:xVal>
          <c:yVal>
            <c:numRef>
              <c:f>Sheet1!$L$27:$O$27</c:f>
              <c:numCache>
                <c:formatCode>General</c:formatCode>
                <c:ptCount val="4"/>
                <c:pt idx="0">
                  <c:v>0</c:v>
                </c:pt>
                <c:pt idx="1">
                  <c:v>2.3715779644809971</c:v>
                </c:pt>
                <c:pt idx="2">
                  <c:v>3.1135153092103747</c:v>
                </c:pt>
                <c:pt idx="3">
                  <c:v>4.0298060410845293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3-176A-4E78-A0A0-FBECFA971D69}"/>
            </c:ext>
          </c:extLst>
        </c:ser>
        <c:ser>
          <c:idx val="2"/>
          <c:order val="2"/>
          <c:tx>
            <c:v>TiO2</c:v>
          </c:tx>
          <c:spPr>
            <a:ln w="25400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chemeClr val="accent3"/>
              </a:solidFill>
              <a:ln w="9525">
                <a:solidFill>
                  <a:schemeClr val="accent3"/>
                </a:solidFill>
              </a:ln>
              <a:effectLst/>
            </c:spPr>
          </c:marker>
          <c:trendline>
            <c:spPr>
              <a:ln w="19050" cap="rnd">
                <a:solidFill>
                  <a:schemeClr val="accent3"/>
                </a:solidFill>
                <a:prstDash val="sysDot"/>
              </a:ln>
              <a:effectLst/>
            </c:spPr>
            <c:trendlineType val="linear"/>
            <c:dispRSqr val="0"/>
            <c:dispEq val="0"/>
          </c:trendline>
          <c:xVal>
            <c:numRef>
              <c:f>Sheet1!$L$25:$O$25</c:f>
              <c:numCache>
                <c:formatCode>General</c:formatCode>
                <c:ptCount val="4"/>
                <c:pt idx="0">
                  <c:v>0</c:v>
                </c:pt>
                <c:pt idx="1">
                  <c:v>1</c:v>
                </c:pt>
                <c:pt idx="2">
                  <c:v>3</c:v>
                </c:pt>
                <c:pt idx="3">
                  <c:v>5</c:v>
                </c:pt>
              </c:numCache>
            </c:numRef>
          </c:xVal>
          <c:yVal>
            <c:numRef>
              <c:f>Sheet1!$L$28:$O$28</c:f>
              <c:numCache>
                <c:formatCode>General</c:formatCode>
                <c:ptCount val="4"/>
                <c:pt idx="0">
                  <c:v>0</c:v>
                </c:pt>
                <c:pt idx="1">
                  <c:v>1.791759469228055</c:v>
                </c:pt>
                <c:pt idx="2">
                  <c:v>2.8134107167600364</c:v>
                </c:pt>
                <c:pt idx="3">
                  <c:v>3.6243409329763652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5-176A-4E78-A0A0-FBECFA971D6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358842616"/>
        <c:axId val="358839664"/>
      </c:scatterChart>
      <c:valAx>
        <c:axId val="358842616"/>
        <c:scaling>
          <c:orientation val="minMax"/>
          <c:max val="5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GB" sz="1400" dirty="0">
                    <a:solidFill>
                      <a:schemeClr val="tx1"/>
                    </a:solidFill>
                  </a:rPr>
                  <a:t>Time Irradiated</a:t>
                </a:r>
                <a:r>
                  <a:rPr lang="en-GB" sz="1400" baseline="0" dirty="0">
                    <a:solidFill>
                      <a:schemeClr val="tx1"/>
                    </a:solidFill>
                  </a:rPr>
                  <a:t> (hours)</a:t>
                </a:r>
                <a:endParaRPr lang="en-GB" sz="1400" dirty="0">
                  <a:solidFill>
                    <a:schemeClr val="tx1"/>
                  </a:solidFill>
                </a:endParaRPr>
              </a:p>
            </c:rich>
          </c:tx>
          <c:layout>
            <c:manualLayout>
              <c:xMode val="edge"/>
              <c:yMode val="edge"/>
              <c:x val="0.39060374773173984"/>
              <c:y val="0.91478559401826864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58839664"/>
        <c:crosses val="autoZero"/>
        <c:crossBetween val="midCat"/>
      </c:valAx>
      <c:valAx>
        <c:axId val="358839664"/>
        <c:scaling>
          <c:orientation val="minMax"/>
          <c:max val="4.5"/>
        </c:scaling>
        <c:delete val="0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GB" sz="1400" dirty="0">
                    <a:solidFill>
                      <a:schemeClr val="tx1"/>
                    </a:solidFill>
                  </a:rPr>
                  <a:t>LN(N/N0)</a:t>
                </a:r>
              </a:p>
            </c:rich>
          </c:tx>
          <c:layout>
            <c:manualLayout>
              <c:xMode val="edge"/>
              <c:yMode val="edge"/>
              <c:x val="2.3920936419060606E-2"/>
              <c:y val="0.3690319628196187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58842616"/>
        <c:crosses val="autoZero"/>
        <c:crossBetween val="midCat"/>
      </c:valAx>
      <c:spPr>
        <a:noFill/>
        <a:ln>
          <a:solidFill>
            <a:schemeClr val="tx1"/>
          </a:solidFill>
        </a:ln>
        <a:effectLst/>
      </c:spPr>
    </c:plotArea>
    <c:legend>
      <c:legendPos val="r"/>
      <c:legendEntry>
        <c:idx val="3"/>
        <c:delete val="1"/>
      </c:legendEntry>
      <c:legendEntry>
        <c:idx val="4"/>
        <c:delete val="1"/>
      </c:legendEntry>
      <c:legendEntry>
        <c:idx val="5"/>
        <c:delete val="1"/>
      </c:legendEntry>
      <c:layout>
        <c:manualLayout>
          <c:xMode val="edge"/>
          <c:yMode val="edge"/>
          <c:x val="0.7951147109251907"/>
          <c:y val="0.53916489866432082"/>
          <c:w val="0.14886666804382717"/>
          <c:h val="0.30149035473254926"/>
        </c:manualLayout>
      </c:layout>
      <c:overlay val="0"/>
      <c:spPr>
        <a:noFill/>
        <a:ln>
          <a:solidFill>
            <a:schemeClr val="tx1"/>
          </a:solidFill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5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8946FF-CCF0-498B-B8C6-0748756A01AE}" type="datetimeFigureOut">
              <a:rPr lang="en-GB" smtClean="0"/>
              <a:t>20/06/2019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3B04078-8298-4396-B14D-08E7846586B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9947334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461C64-1B23-4D9C-B27B-5186CBCA9F8D}" type="datetimeFigureOut">
              <a:rPr lang="en-GB" smtClean="0"/>
              <a:t>20/06/2019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701E6A-8E79-471E-BFE1-BDDDD6D5CB8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409799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461C64-1B23-4D9C-B27B-5186CBCA9F8D}" type="datetimeFigureOut">
              <a:rPr lang="en-GB" smtClean="0"/>
              <a:t>20/06/2019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701E6A-8E79-471E-BFE1-BDDDD6D5CB8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391028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461C64-1B23-4D9C-B27B-5186CBCA9F8D}" type="datetimeFigureOut">
              <a:rPr lang="en-GB" smtClean="0"/>
              <a:t>20/06/2019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701E6A-8E79-471E-BFE1-BDDDD6D5CB8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82650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461C64-1B23-4D9C-B27B-5186CBCA9F8D}" type="datetimeFigureOut">
              <a:rPr lang="en-GB" smtClean="0"/>
              <a:t>20/06/2019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701E6A-8E79-471E-BFE1-BDDDD6D5CB8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275167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461C64-1B23-4D9C-B27B-5186CBCA9F8D}" type="datetimeFigureOut">
              <a:rPr lang="en-GB" smtClean="0"/>
              <a:t>20/06/2019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701E6A-8E79-471E-BFE1-BDDDD6D5CB8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52887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461C64-1B23-4D9C-B27B-5186CBCA9F8D}" type="datetimeFigureOut">
              <a:rPr lang="en-GB" smtClean="0"/>
              <a:t>20/06/2019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701E6A-8E79-471E-BFE1-BDDDD6D5CB8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962537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461C64-1B23-4D9C-B27B-5186CBCA9F8D}" type="datetimeFigureOut">
              <a:rPr lang="en-GB" smtClean="0"/>
              <a:t>20/06/2019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701E6A-8E79-471E-BFE1-BDDDD6D5CB8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44627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461C64-1B23-4D9C-B27B-5186CBCA9F8D}" type="datetimeFigureOut">
              <a:rPr lang="en-GB" smtClean="0"/>
              <a:t>20/06/2019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701E6A-8E79-471E-BFE1-BDDDD6D5CB8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752706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461C64-1B23-4D9C-B27B-5186CBCA9F8D}" type="datetimeFigureOut">
              <a:rPr lang="en-GB" smtClean="0"/>
              <a:t>20/06/2019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701E6A-8E79-471E-BFE1-BDDDD6D5CB8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28661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461C64-1B23-4D9C-B27B-5186CBCA9F8D}" type="datetimeFigureOut">
              <a:rPr lang="en-GB" smtClean="0"/>
              <a:t>20/06/2019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701E6A-8E79-471E-BFE1-BDDDD6D5CB8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874361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461C64-1B23-4D9C-B27B-5186CBCA9F8D}" type="datetimeFigureOut">
              <a:rPr lang="en-GB" smtClean="0"/>
              <a:t>20/06/2019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701E6A-8E79-471E-BFE1-BDDDD6D5CB8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89700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5461C64-1B23-4D9C-B27B-5186CBCA9F8D}" type="datetimeFigureOut">
              <a:rPr lang="en-GB" smtClean="0"/>
              <a:t>20/06/2019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701E6A-8E79-471E-BFE1-BDDDD6D5CB8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356975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6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7.jpe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jpeg"/><Relationship Id="rId3" Type="http://schemas.openxmlformats.org/officeDocument/2006/relationships/image" Target="../media/image2.png"/><Relationship Id="rId7" Type="http://schemas.openxmlformats.org/officeDocument/2006/relationships/image" Target="../media/image2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5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chart" Target="../charts/chart2.xml"/><Relationship Id="rId4" Type="http://schemas.openxmlformats.org/officeDocument/2006/relationships/chart" Target="../charts/char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8.jpeg"/><Relationship Id="rId5" Type="http://schemas.openxmlformats.org/officeDocument/2006/relationships/image" Target="../media/image27.jpeg"/><Relationship Id="rId4" Type="http://schemas.openxmlformats.org/officeDocument/2006/relationships/hyperlink" Target="https://orbmedia.org/sites/default/files/FinalBottledWaterReport.pdf" TargetMode="Externa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jpeg"/><Relationship Id="rId3" Type="http://schemas.openxmlformats.org/officeDocument/2006/relationships/image" Target="../media/image2.png"/><Relationship Id="rId7" Type="http://schemas.openxmlformats.org/officeDocument/2006/relationships/image" Target="../media/image31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0.jpg"/><Relationship Id="rId5" Type="http://schemas.openxmlformats.org/officeDocument/2006/relationships/image" Target="../media/image29.png"/><Relationship Id="rId4" Type="http://schemas.openxmlformats.org/officeDocument/2006/relationships/image" Target="../media/image3.jpeg"/><Relationship Id="rId9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2.png"/><Relationship Id="rId7" Type="http://schemas.openxmlformats.org/officeDocument/2006/relationships/image" Target="../media/image11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415" y="84883"/>
            <a:ext cx="5300126" cy="852922"/>
          </a:xfrm>
          <a:prstGeom prst="rect">
            <a:avLst/>
          </a:prstGeom>
        </p:spPr>
      </p:pic>
      <p:cxnSp>
        <p:nvCxnSpPr>
          <p:cNvPr id="8" name="Straight Connector 7"/>
          <p:cNvCxnSpPr/>
          <p:nvPr/>
        </p:nvCxnSpPr>
        <p:spPr>
          <a:xfrm flipV="1">
            <a:off x="557731" y="974950"/>
            <a:ext cx="11076538" cy="23264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 flipV="1">
            <a:off x="557731" y="6445853"/>
            <a:ext cx="11076538" cy="23264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3"/>
          <a:srcRect l="60395" t="64280" r="5585" b="29535"/>
          <a:stretch/>
        </p:blipFill>
        <p:spPr>
          <a:xfrm>
            <a:off x="8714503" y="6506262"/>
            <a:ext cx="2919766" cy="298575"/>
          </a:xfrm>
          <a:prstGeom prst="rect">
            <a:avLst/>
          </a:prstGeom>
        </p:spPr>
      </p:pic>
      <p:sp>
        <p:nvSpPr>
          <p:cNvPr id="10" name="Title 1"/>
          <p:cNvSpPr txBox="1">
            <a:spLocks/>
          </p:cNvSpPr>
          <p:nvPr/>
        </p:nvSpPr>
        <p:spPr>
          <a:xfrm>
            <a:off x="1524000" y="1582274"/>
            <a:ext cx="9144000" cy="2387600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 lnSpcReduction="1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en-US" b="1" i="1" dirty="0">
                <a:solidFill>
                  <a:schemeClr val="tx2">
                    <a:lumMod val="75000"/>
                  </a:schemeClr>
                </a:solidFill>
              </a:rPr>
              <a:t>Water Purification in Rural India Using Sunlight and Low-Cost Materials</a:t>
            </a:r>
            <a:endParaRPr lang="en-GB" b="1" i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3" name="Subtitle 2"/>
          <p:cNvSpPr>
            <a:spLocks noGrp="1"/>
          </p:cNvSpPr>
          <p:nvPr>
            <p:ph type="subTitle" idx="1"/>
          </p:nvPr>
        </p:nvSpPr>
        <p:spPr>
          <a:xfrm>
            <a:off x="1524000" y="4674752"/>
            <a:ext cx="9144000" cy="1655762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n-US" sz="2800" b="1" dirty="0"/>
              <a:t>Victoria Porley</a:t>
            </a:r>
            <a:endParaRPr lang="en-US" b="1" dirty="0"/>
          </a:p>
          <a:p>
            <a:pPr>
              <a:defRPr/>
            </a:pPr>
            <a:r>
              <a:rPr lang="en-US" dirty="0"/>
              <a:t>Supervisors:</a:t>
            </a:r>
          </a:p>
          <a:p>
            <a:pPr>
              <a:defRPr/>
            </a:pPr>
            <a:r>
              <a:rPr lang="en-US" dirty="0"/>
              <a:t>Prof. Neil Robertson &amp; </a:t>
            </a:r>
            <a:r>
              <a:rPr lang="en-US" dirty="0" err="1"/>
              <a:t>Dr</a:t>
            </a:r>
            <a:r>
              <a:rPr lang="en-US" dirty="0"/>
              <a:t> </a:t>
            </a:r>
            <a:r>
              <a:rPr lang="en-US" dirty="0" err="1"/>
              <a:t>Efthalia</a:t>
            </a:r>
            <a:r>
              <a:rPr lang="en-US" dirty="0"/>
              <a:t> </a:t>
            </a:r>
            <a:r>
              <a:rPr lang="en-US" dirty="0" err="1"/>
              <a:t>Chatzisymeon</a:t>
            </a:r>
            <a:endParaRPr lang="en-US" dirty="0"/>
          </a:p>
          <a:p>
            <a:endParaRPr lang="en-GB" dirty="0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0361A735-2E53-4650-8F5A-BE2D3A99C639}"/>
              </a:ext>
            </a:extLst>
          </p:cNvPr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83841" y="4085213"/>
            <a:ext cx="2093495" cy="97208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297" r="5325" b="13430"/>
          <a:stretch/>
        </p:blipFill>
        <p:spPr>
          <a:xfrm>
            <a:off x="1014664" y="3969874"/>
            <a:ext cx="2796282" cy="10874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514870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415" y="84883"/>
            <a:ext cx="5300126" cy="852922"/>
          </a:xfrm>
          <a:prstGeom prst="rect">
            <a:avLst/>
          </a:prstGeom>
        </p:spPr>
      </p:pic>
      <p:cxnSp>
        <p:nvCxnSpPr>
          <p:cNvPr id="8" name="Straight Connector 7"/>
          <p:cNvCxnSpPr/>
          <p:nvPr/>
        </p:nvCxnSpPr>
        <p:spPr>
          <a:xfrm flipV="1">
            <a:off x="557731" y="974950"/>
            <a:ext cx="11076538" cy="23264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 flipV="1">
            <a:off x="557731" y="6445853"/>
            <a:ext cx="11076538" cy="23264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3"/>
          <a:srcRect l="60395" t="64280" r="5585" b="29535"/>
          <a:stretch/>
        </p:blipFill>
        <p:spPr>
          <a:xfrm>
            <a:off x="8714503" y="6506262"/>
            <a:ext cx="2919766" cy="298575"/>
          </a:xfrm>
          <a:prstGeom prst="rect">
            <a:avLst/>
          </a:prstGeom>
        </p:spPr>
      </p:pic>
      <p:sp>
        <p:nvSpPr>
          <p:cNvPr id="12" name="Title 1"/>
          <p:cNvSpPr>
            <a:spLocks noGrp="1"/>
          </p:cNvSpPr>
          <p:nvPr>
            <p:ph type="ctrTitle"/>
          </p:nvPr>
        </p:nvSpPr>
        <p:spPr>
          <a:xfrm>
            <a:off x="557730" y="1151054"/>
            <a:ext cx="10524251" cy="576262"/>
          </a:xfrm>
        </p:spPr>
        <p:txBody>
          <a:bodyPr>
            <a:noAutofit/>
          </a:bodyPr>
          <a:lstStyle/>
          <a:p>
            <a:pPr algn="l">
              <a:defRPr/>
            </a:pPr>
            <a:r>
              <a:rPr lang="en-GB" sz="4800" b="1" i="1" dirty="0">
                <a:solidFill>
                  <a:schemeClr val="tx2">
                    <a:lumMod val="75000"/>
                  </a:schemeClr>
                </a:solidFill>
              </a:rPr>
              <a:t>Immobilising the Photocatalysts</a:t>
            </a:r>
          </a:p>
        </p:txBody>
      </p:sp>
      <p:sp>
        <p:nvSpPr>
          <p:cNvPr id="15" name="Content Placeholder 2"/>
          <p:cNvSpPr txBox="1">
            <a:spLocks/>
          </p:cNvSpPr>
          <p:nvPr/>
        </p:nvSpPr>
        <p:spPr>
          <a:xfrm>
            <a:off x="557731" y="2366201"/>
            <a:ext cx="11076538" cy="305220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GB" b="1" dirty="0"/>
              <a:t>This requires considering: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GB" b="1" i="1" dirty="0">
                <a:solidFill>
                  <a:schemeClr val="tx2">
                    <a:lumMod val="75000"/>
                  </a:schemeClr>
                </a:solidFill>
              </a:rPr>
              <a:t>The material itself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GB" b="1" i="1" dirty="0">
                <a:solidFill>
                  <a:schemeClr val="tx2">
                    <a:lumMod val="75000"/>
                  </a:schemeClr>
                </a:solidFill>
              </a:rPr>
              <a:t>The structure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GB" b="1" i="1" dirty="0">
                <a:solidFill>
                  <a:schemeClr val="tx2">
                    <a:lumMod val="75000"/>
                  </a:schemeClr>
                </a:solidFill>
              </a:rPr>
              <a:t>The processing method and conditions</a:t>
            </a:r>
            <a:endParaRPr lang="en-GB" i="1" dirty="0"/>
          </a:p>
          <a:p>
            <a:pPr algn="l"/>
            <a:endParaRPr lang="en-GB" dirty="0"/>
          </a:p>
          <a:p>
            <a:pPr algn="l"/>
            <a:endParaRPr lang="en-GB" alt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107" b="18035"/>
          <a:stretch/>
        </p:blipFill>
        <p:spPr>
          <a:xfrm>
            <a:off x="8847030" y="2230478"/>
            <a:ext cx="2450653" cy="2155456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557730" y="5024819"/>
            <a:ext cx="10797877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/>
              <a:t>One of the most popular materials to use is glass. Successful laboratory tests have been conducted on etched </a:t>
            </a:r>
            <a:r>
              <a:rPr lang="en-GB" sz="2400" b="1" i="1" dirty="0">
                <a:solidFill>
                  <a:schemeClr val="tx2">
                    <a:lumMod val="75000"/>
                  </a:schemeClr>
                </a:solidFill>
              </a:rPr>
              <a:t>glass beads</a:t>
            </a:r>
            <a:r>
              <a:rPr lang="en-GB" sz="2400" b="1" dirty="0"/>
              <a:t>. </a:t>
            </a:r>
          </a:p>
          <a:p>
            <a:endParaRPr lang="en-GB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98" r="21997"/>
          <a:stretch/>
        </p:blipFill>
        <p:spPr>
          <a:xfrm>
            <a:off x="6535043" y="2230478"/>
            <a:ext cx="1978337" cy="21627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461980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close up of a logo&#10;&#10;Description automatically generated">
            <a:extLst>
              <a:ext uri="{FF2B5EF4-FFF2-40B4-BE49-F238E27FC236}">
                <a16:creationId xmlns:a16="http://schemas.microsoft.com/office/drawing/2014/main" id="{FD7CACAB-7169-4D54-A70D-91477E2B364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0474" y="1514014"/>
            <a:ext cx="7301503" cy="499306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415" y="84883"/>
            <a:ext cx="5300126" cy="852922"/>
          </a:xfrm>
          <a:prstGeom prst="rect">
            <a:avLst/>
          </a:prstGeom>
        </p:spPr>
      </p:pic>
      <p:cxnSp>
        <p:nvCxnSpPr>
          <p:cNvPr id="8" name="Straight Connector 7"/>
          <p:cNvCxnSpPr/>
          <p:nvPr/>
        </p:nvCxnSpPr>
        <p:spPr>
          <a:xfrm flipV="1">
            <a:off x="557731" y="974950"/>
            <a:ext cx="11076538" cy="23264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 flipV="1">
            <a:off x="557731" y="6445853"/>
            <a:ext cx="11076538" cy="23264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4"/>
          <a:srcRect l="60395" t="64280" r="5585" b="29535"/>
          <a:stretch/>
        </p:blipFill>
        <p:spPr>
          <a:xfrm>
            <a:off x="8714503" y="6506262"/>
            <a:ext cx="2919766" cy="298575"/>
          </a:xfrm>
          <a:prstGeom prst="rect">
            <a:avLst/>
          </a:prstGeom>
        </p:spPr>
      </p:pic>
      <p:sp>
        <p:nvSpPr>
          <p:cNvPr id="12" name="Title 1"/>
          <p:cNvSpPr>
            <a:spLocks noGrp="1"/>
          </p:cNvSpPr>
          <p:nvPr>
            <p:ph type="ctrTitle"/>
          </p:nvPr>
        </p:nvSpPr>
        <p:spPr>
          <a:xfrm>
            <a:off x="557730" y="1151054"/>
            <a:ext cx="10524251" cy="576262"/>
          </a:xfrm>
        </p:spPr>
        <p:txBody>
          <a:bodyPr>
            <a:noAutofit/>
          </a:bodyPr>
          <a:lstStyle/>
          <a:p>
            <a:pPr algn="l">
              <a:defRPr/>
            </a:pPr>
            <a:r>
              <a:rPr lang="en-GB" sz="4800" b="1" i="1" dirty="0">
                <a:solidFill>
                  <a:schemeClr val="tx2">
                    <a:lumMod val="75000"/>
                  </a:schemeClr>
                </a:solidFill>
              </a:rPr>
              <a:t>Solar Photocatalysis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603543" y="2063623"/>
            <a:ext cx="44527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/>
              <a:t>Bi</a:t>
            </a:r>
            <a:r>
              <a:rPr lang="en-GB" sz="2400" b="1" baseline="-25000" dirty="0"/>
              <a:t>4</a:t>
            </a:r>
            <a:r>
              <a:rPr lang="en-GB" sz="2400" b="1" dirty="0"/>
              <a:t>Ti</a:t>
            </a:r>
            <a:r>
              <a:rPr lang="en-GB" sz="2400" b="1" baseline="-25000" dirty="0"/>
              <a:t>3</a:t>
            </a:r>
            <a:r>
              <a:rPr lang="en-GB" sz="2400" b="1" dirty="0"/>
              <a:t>O</a:t>
            </a:r>
            <a:r>
              <a:rPr lang="en-GB" sz="2400" b="1" baseline="-25000" dirty="0"/>
              <a:t>12</a:t>
            </a:r>
            <a:r>
              <a:rPr lang="en-GB" sz="2400" b="1" dirty="0"/>
              <a:t>-TiO</a:t>
            </a:r>
            <a:r>
              <a:rPr lang="en-GB" sz="2400" b="1" baseline="-25000" dirty="0"/>
              <a:t>2</a:t>
            </a:r>
            <a:r>
              <a:rPr lang="en-GB" sz="2400" b="1" dirty="0"/>
              <a:t>  (BTO-TiO</a:t>
            </a:r>
            <a:r>
              <a:rPr lang="en-GB" sz="2400" b="1" baseline="-25000" dirty="0"/>
              <a:t>2</a:t>
            </a:r>
            <a:r>
              <a:rPr lang="en-GB" sz="2400" b="1" dirty="0">
                <a:solidFill>
                  <a:schemeClr val="tx2">
                    <a:lumMod val="75000"/>
                  </a:schemeClr>
                </a:solidFill>
              </a:rPr>
              <a:t>)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557730" y="4571565"/>
            <a:ext cx="454435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/>
              <a:t>Has a narrower bandgap than titania (~410 nm) </a:t>
            </a:r>
            <a:r>
              <a:rPr lang="en-GB" sz="2000" dirty="0">
                <a:sym typeface="Wingdings" panose="05000000000000000000" pitchFamily="2" charset="2"/>
              </a:rPr>
              <a:t> </a:t>
            </a:r>
            <a:r>
              <a:rPr lang="en-GB" sz="2000" b="1" i="1" dirty="0">
                <a:solidFill>
                  <a:schemeClr val="tx2">
                    <a:lumMod val="75000"/>
                  </a:schemeClr>
                </a:solidFill>
                <a:sym typeface="Wingdings" panose="05000000000000000000" pitchFamily="2" charset="2"/>
              </a:rPr>
              <a:t>Improved visible light absorption</a:t>
            </a:r>
            <a:endParaRPr lang="en-GB" sz="2000" b="1" i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557730" y="3010298"/>
            <a:ext cx="445273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/>
              <a:t>Presence of a heterojunction between the two materials </a:t>
            </a:r>
            <a:r>
              <a:rPr lang="en-GB" sz="2000" dirty="0">
                <a:sym typeface="Wingdings" panose="05000000000000000000" pitchFamily="2" charset="2"/>
              </a:rPr>
              <a:t> </a:t>
            </a:r>
            <a:r>
              <a:rPr lang="en-GB" sz="2000" b="1" i="1" dirty="0">
                <a:solidFill>
                  <a:schemeClr val="tx2">
                    <a:lumMod val="75000"/>
                  </a:schemeClr>
                </a:solidFill>
                <a:sym typeface="Wingdings" panose="05000000000000000000" pitchFamily="2" charset="2"/>
              </a:rPr>
              <a:t>reduces charge recombination</a:t>
            </a:r>
            <a:endParaRPr lang="en-GB" sz="2000" b="1" i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CEEC18A5-5646-4F41-88D4-C647054166D1}"/>
              </a:ext>
            </a:extLst>
          </p:cNvPr>
          <p:cNvSpPr txBox="1"/>
          <p:nvPr/>
        </p:nvSpPr>
        <p:spPr>
          <a:xfrm>
            <a:off x="489493" y="6235899"/>
            <a:ext cx="338281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100" dirty="0"/>
              <a:t>Cai, Y et al</a:t>
            </a:r>
            <a:r>
              <a:rPr lang="fr-FR" sz="1100" i="1" dirty="0"/>
              <a:t>, Environ. </a:t>
            </a:r>
            <a:r>
              <a:rPr lang="fr-FR" sz="1100" i="1" dirty="0" err="1"/>
              <a:t>Sci</a:t>
            </a:r>
            <a:r>
              <a:rPr lang="fr-FR" sz="1100" i="1" dirty="0"/>
              <a:t>.: Nano</a:t>
            </a:r>
            <a:r>
              <a:rPr lang="fr-FR" sz="1100" dirty="0"/>
              <a:t>,</a:t>
            </a:r>
            <a:r>
              <a:rPr lang="fr-FR" sz="1100" b="1" dirty="0"/>
              <a:t>5</a:t>
            </a:r>
            <a:r>
              <a:rPr lang="fr-FR" sz="1100" dirty="0"/>
              <a:t>, 2631-2640, 2018</a:t>
            </a:r>
            <a:endParaRPr lang="en-GB" sz="1100" i="1" dirty="0"/>
          </a:p>
        </p:txBody>
      </p:sp>
      <p:sp>
        <p:nvSpPr>
          <p:cNvPr id="2" name="Rectangle 1"/>
          <p:cNvSpPr/>
          <p:nvPr/>
        </p:nvSpPr>
        <p:spPr>
          <a:xfrm>
            <a:off x="489493" y="6427113"/>
            <a:ext cx="6096000" cy="43088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100" dirty="0"/>
              <a:t>G. </a:t>
            </a:r>
            <a:r>
              <a:rPr lang="en-US" sz="1100" dirty="0" err="1"/>
              <a:t>Odling</a:t>
            </a:r>
            <a:r>
              <a:rPr lang="en-US" sz="1100" dirty="0"/>
              <a:t>, Z. Y. Pong, G. Gilfillan, C. R. </a:t>
            </a:r>
            <a:r>
              <a:rPr lang="en-US" sz="1100" dirty="0" err="1"/>
              <a:t>Pulham</a:t>
            </a:r>
            <a:r>
              <a:rPr lang="en-US" sz="1100" dirty="0"/>
              <a:t> and N. Robertson, </a:t>
            </a:r>
            <a:r>
              <a:rPr lang="en-US" sz="1100" i="1" dirty="0"/>
              <a:t>Environ. Sci.: Water Res. Technol.</a:t>
            </a:r>
            <a:r>
              <a:rPr lang="en-US" sz="1100" dirty="0"/>
              <a:t>, 2018, </a:t>
            </a:r>
            <a:r>
              <a:rPr lang="en-US" sz="1100" b="1" dirty="0"/>
              <a:t>4</a:t>
            </a:r>
            <a:r>
              <a:rPr lang="en-US" sz="1100" dirty="0"/>
              <a:t>, 2170–2178</a:t>
            </a:r>
          </a:p>
        </p:txBody>
      </p:sp>
      <p:cxnSp>
        <p:nvCxnSpPr>
          <p:cNvPr id="24" name="Straight Arrow Connector 23"/>
          <p:cNvCxnSpPr>
            <a:cxnSpLocks/>
          </p:cNvCxnSpPr>
          <p:nvPr/>
        </p:nvCxnSpPr>
        <p:spPr>
          <a:xfrm>
            <a:off x="4638261" y="3215759"/>
            <a:ext cx="3882964" cy="208453"/>
          </a:xfrm>
          <a:prstGeom prst="straightConnector1">
            <a:avLst/>
          </a:prstGeom>
          <a:ln>
            <a:solidFill>
              <a:schemeClr val="tx2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>
            <a:cxnSpLocks/>
          </p:cNvCxnSpPr>
          <p:nvPr/>
        </p:nvCxnSpPr>
        <p:spPr>
          <a:xfrm flipV="1">
            <a:off x="4492487" y="4442217"/>
            <a:ext cx="5681899" cy="688468"/>
          </a:xfrm>
          <a:prstGeom prst="straightConnector1">
            <a:avLst/>
          </a:prstGeom>
          <a:ln>
            <a:solidFill>
              <a:schemeClr val="tx2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758485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7" grpId="0"/>
      <p:bldP spid="2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415" y="84883"/>
            <a:ext cx="5300126" cy="852922"/>
          </a:xfrm>
          <a:prstGeom prst="rect">
            <a:avLst/>
          </a:prstGeom>
        </p:spPr>
      </p:pic>
      <p:cxnSp>
        <p:nvCxnSpPr>
          <p:cNvPr id="8" name="Straight Connector 7"/>
          <p:cNvCxnSpPr/>
          <p:nvPr/>
        </p:nvCxnSpPr>
        <p:spPr>
          <a:xfrm flipV="1">
            <a:off x="557731" y="974950"/>
            <a:ext cx="11076538" cy="23264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 flipV="1">
            <a:off x="557731" y="6445853"/>
            <a:ext cx="11076538" cy="23264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3"/>
          <a:srcRect l="60395" t="64280" r="5585" b="29535"/>
          <a:stretch/>
        </p:blipFill>
        <p:spPr>
          <a:xfrm>
            <a:off x="8714503" y="6506262"/>
            <a:ext cx="2919766" cy="298575"/>
          </a:xfrm>
          <a:prstGeom prst="rect">
            <a:avLst/>
          </a:prstGeom>
        </p:spPr>
      </p:pic>
      <p:sp>
        <p:nvSpPr>
          <p:cNvPr id="12" name="Title 1"/>
          <p:cNvSpPr>
            <a:spLocks noGrp="1"/>
          </p:cNvSpPr>
          <p:nvPr>
            <p:ph type="ctrTitle"/>
          </p:nvPr>
        </p:nvSpPr>
        <p:spPr>
          <a:xfrm>
            <a:off x="557730" y="1151054"/>
            <a:ext cx="10524251" cy="576262"/>
          </a:xfrm>
        </p:spPr>
        <p:txBody>
          <a:bodyPr>
            <a:noAutofit/>
          </a:bodyPr>
          <a:lstStyle/>
          <a:p>
            <a:pPr algn="l">
              <a:defRPr/>
            </a:pPr>
            <a:r>
              <a:rPr lang="en-GB" sz="4800" b="1" i="1" dirty="0">
                <a:solidFill>
                  <a:schemeClr val="tx2">
                    <a:lumMod val="75000"/>
                  </a:schemeClr>
                </a:solidFill>
              </a:rPr>
              <a:t>Real-world Testing in India</a:t>
            </a:r>
          </a:p>
        </p:txBody>
      </p:sp>
      <p:sp>
        <p:nvSpPr>
          <p:cNvPr id="15" name="Content Placeholder 2"/>
          <p:cNvSpPr txBox="1">
            <a:spLocks/>
          </p:cNvSpPr>
          <p:nvPr/>
        </p:nvSpPr>
        <p:spPr>
          <a:xfrm>
            <a:off x="557730" y="2307999"/>
            <a:ext cx="6457219" cy="355717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GB" sz="2800" b="1" dirty="0"/>
              <a:t>Over March and April 2019, field tests were conducted at the Indian Institute of Technology Kharagpur in West Bengal</a:t>
            </a:r>
          </a:p>
          <a:p>
            <a:pPr algn="l"/>
            <a:endParaRPr lang="en-GB" sz="2800" b="1" dirty="0"/>
          </a:p>
          <a:p>
            <a:pPr algn="l"/>
            <a:r>
              <a:rPr lang="en-GB" sz="2800" b="1" i="1" dirty="0">
                <a:solidFill>
                  <a:schemeClr val="tx2">
                    <a:lumMod val="75000"/>
                  </a:schemeClr>
                </a:solidFill>
              </a:rPr>
              <a:t>Aim:</a:t>
            </a:r>
            <a:r>
              <a:rPr lang="en-GB" sz="2800" b="1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GB" sz="2800" b="1" dirty="0"/>
              <a:t>to investigate the efficacy of TiO</a:t>
            </a:r>
            <a:r>
              <a:rPr lang="en-GB" sz="2800" b="1" baseline="-25000" dirty="0"/>
              <a:t>2</a:t>
            </a:r>
            <a:r>
              <a:rPr lang="en-GB" sz="2800" b="1" dirty="0"/>
              <a:t> and BTO coated on glass beads for water purification in a real-world context</a:t>
            </a:r>
            <a:r>
              <a:rPr lang="en-GB" sz="2800" b="1" i="1" dirty="0">
                <a:solidFill>
                  <a:schemeClr val="tx2">
                    <a:lumMod val="75000"/>
                  </a:schemeClr>
                </a:solidFill>
              </a:rPr>
              <a:t/>
            </a:r>
            <a:br>
              <a:rPr lang="en-GB" sz="2800" b="1" i="1" dirty="0">
                <a:solidFill>
                  <a:schemeClr val="tx2">
                    <a:lumMod val="75000"/>
                  </a:schemeClr>
                </a:solidFill>
              </a:rPr>
            </a:br>
            <a:endParaRPr lang="en-GB" sz="2800" i="1" dirty="0"/>
          </a:p>
          <a:p>
            <a:pPr algn="l"/>
            <a:endParaRPr lang="en-GB" dirty="0"/>
          </a:p>
          <a:p>
            <a:pPr algn="l"/>
            <a:endParaRPr lang="en-GB" altLang="en-US" dirty="0"/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87903" y="2307999"/>
            <a:ext cx="4230804" cy="31731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478040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415" y="84883"/>
            <a:ext cx="5300126" cy="852922"/>
          </a:xfrm>
          <a:prstGeom prst="rect">
            <a:avLst/>
          </a:prstGeom>
        </p:spPr>
      </p:pic>
      <p:cxnSp>
        <p:nvCxnSpPr>
          <p:cNvPr id="8" name="Straight Connector 7"/>
          <p:cNvCxnSpPr/>
          <p:nvPr/>
        </p:nvCxnSpPr>
        <p:spPr>
          <a:xfrm flipV="1">
            <a:off x="557731" y="974950"/>
            <a:ext cx="11076538" cy="23264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 flipV="1">
            <a:off x="557731" y="6445853"/>
            <a:ext cx="11076538" cy="23264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3"/>
          <a:srcRect l="60395" t="64280" r="5585" b="29535"/>
          <a:stretch/>
        </p:blipFill>
        <p:spPr>
          <a:xfrm>
            <a:off x="8714503" y="6506262"/>
            <a:ext cx="2919766" cy="298575"/>
          </a:xfrm>
          <a:prstGeom prst="rect">
            <a:avLst/>
          </a:prstGeom>
        </p:spPr>
      </p:pic>
      <p:sp>
        <p:nvSpPr>
          <p:cNvPr id="12" name="Title 1"/>
          <p:cNvSpPr>
            <a:spLocks noGrp="1"/>
          </p:cNvSpPr>
          <p:nvPr>
            <p:ph type="ctrTitle"/>
          </p:nvPr>
        </p:nvSpPr>
        <p:spPr>
          <a:xfrm>
            <a:off x="557730" y="1151054"/>
            <a:ext cx="10524251" cy="576262"/>
          </a:xfrm>
        </p:spPr>
        <p:txBody>
          <a:bodyPr>
            <a:noAutofit/>
          </a:bodyPr>
          <a:lstStyle/>
          <a:p>
            <a:pPr algn="l">
              <a:defRPr/>
            </a:pPr>
            <a:r>
              <a:rPr lang="en-GB" sz="4800" b="1" i="1" dirty="0">
                <a:solidFill>
                  <a:schemeClr val="tx2">
                    <a:lumMod val="75000"/>
                  </a:schemeClr>
                </a:solidFill>
              </a:rPr>
              <a:t>Methodology</a:t>
            </a:r>
          </a:p>
        </p:txBody>
      </p:sp>
      <p:sp>
        <p:nvSpPr>
          <p:cNvPr id="3" name="Rectangle 2"/>
          <p:cNvSpPr/>
          <p:nvPr/>
        </p:nvSpPr>
        <p:spPr>
          <a:xfrm>
            <a:off x="446300" y="1998951"/>
            <a:ext cx="5690293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914400" lvl="1" indent="-457200" algn="just">
              <a:buFont typeface="Arial" panose="020B0604020202020204" pitchFamily="34" charset="0"/>
              <a:buChar char="•"/>
            </a:pPr>
            <a:r>
              <a:rPr lang="en-GB" sz="2400" b="1" dirty="0"/>
              <a:t>Collect 5 different water sources</a:t>
            </a:r>
          </a:p>
          <a:p>
            <a:pPr marL="914400" lvl="1" indent="-457200" algn="just">
              <a:buFont typeface="Arial" panose="020B0604020202020204" pitchFamily="34" charset="0"/>
              <a:buChar char="•"/>
            </a:pPr>
            <a:r>
              <a:rPr lang="en-GB" sz="2400" b="1" dirty="0"/>
              <a:t>Expose to light for 3 hours in 500 mL plastic bottles filled with 45g of beads (monolayer)</a:t>
            </a:r>
          </a:p>
          <a:p>
            <a:pPr marL="914400" lvl="1" indent="-457200" algn="just">
              <a:buFont typeface="Arial" panose="020B0604020202020204" pitchFamily="34" charset="0"/>
              <a:buChar char="•"/>
            </a:pPr>
            <a:r>
              <a:rPr lang="en-GB" sz="2400" b="1" dirty="0"/>
              <a:t>Analyse – bacterial content, total dissolved solids (TDS), salt and conductivity</a:t>
            </a:r>
          </a:p>
          <a:p>
            <a:pPr marL="914400" lvl="1" indent="-457200" algn="just">
              <a:buFont typeface="Arial" panose="020B0604020202020204" pitchFamily="34" charset="0"/>
              <a:buChar char="•"/>
            </a:pPr>
            <a:r>
              <a:rPr lang="en-GB" sz="2400" b="1" dirty="0"/>
              <a:t>Investigate the effect of exposure time by irradiating for 1, 3 and 5 hours</a:t>
            </a:r>
            <a:endParaRPr lang="en-GB" sz="2000" b="1" dirty="0"/>
          </a:p>
          <a:p>
            <a:pPr marL="914400" lvl="1" indent="-457200" algn="just">
              <a:buFont typeface="Arial" panose="020B0604020202020204" pitchFamily="34" charset="0"/>
              <a:buChar char="•"/>
            </a:pPr>
            <a:r>
              <a:rPr lang="en-GB" sz="2400" b="1" dirty="0"/>
              <a:t>Repeat each run 3 times</a:t>
            </a:r>
          </a:p>
        </p:txBody>
      </p:sp>
      <p:grpSp>
        <p:nvGrpSpPr>
          <p:cNvPr id="33" name="Group 32"/>
          <p:cNvGrpSpPr/>
          <p:nvPr/>
        </p:nvGrpSpPr>
        <p:grpSpPr>
          <a:xfrm>
            <a:off x="6187613" y="2320077"/>
            <a:ext cx="5895861" cy="3351421"/>
            <a:chOff x="5983426" y="2136984"/>
            <a:chExt cx="5895861" cy="3351421"/>
          </a:xfrm>
        </p:grpSpPr>
        <p:pic>
          <p:nvPicPr>
            <p:cNvPr id="13" name="Picture 12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780295" y="2136984"/>
              <a:ext cx="2527552" cy="3351421"/>
            </a:xfrm>
            <a:prstGeom prst="rect">
              <a:avLst/>
            </a:prstGeom>
          </p:spPr>
        </p:pic>
        <p:cxnSp>
          <p:nvCxnSpPr>
            <p:cNvPr id="14" name="Straight Arrow Connector 13"/>
            <p:cNvCxnSpPr/>
            <p:nvPr/>
          </p:nvCxnSpPr>
          <p:spPr>
            <a:xfrm>
              <a:off x="6866508" y="2975963"/>
              <a:ext cx="1791940" cy="0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Arrow Connector 16"/>
            <p:cNvCxnSpPr/>
            <p:nvPr/>
          </p:nvCxnSpPr>
          <p:spPr>
            <a:xfrm flipV="1">
              <a:off x="6866508" y="3582065"/>
              <a:ext cx="1954844" cy="8158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Arrow Connector 17"/>
            <p:cNvCxnSpPr/>
            <p:nvPr/>
          </p:nvCxnSpPr>
          <p:spPr>
            <a:xfrm>
              <a:off x="6866508" y="4178359"/>
              <a:ext cx="2189018" cy="0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TextBox 18"/>
            <p:cNvSpPr txBox="1"/>
            <p:nvPr/>
          </p:nvSpPr>
          <p:spPr>
            <a:xfrm>
              <a:off x="6062730" y="2774872"/>
              <a:ext cx="113777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dirty="0"/>
                <a:t>1 Hour</a:t>
              </a:r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5996176" y="3370697"/>
              <a:ext cx="114867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dirty="0"/>
                <a:t>3 Hours</a:t>
              </a:r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5983426" y="3966522"/>
              <a:ext cx="129288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dirty="0"/>
                <a:t>5 Hours</a:t>
              </a:r>
            </a:p>
          </p:txBody>
        </p:sp>
        <p:cxnSp>
          <p:nvCxnSpPr>
            <p:cNvPr id="22" name="Straight Arrow Connector 21"/>
            <p:cNvCxnSpPr/>
            <p:nvPr/>
          </p:nvCxnSpPr>
          <p:spPr>
            <a:xfrm flipH="1" flipV="1">
              <a:off x="9309766" y="5136835"/>
              <a:ext cx="1566524" cy="19117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Arrow Connector 22"/>
            <p:cNvCxnSpPr/>
            <p:nvPr/>
          </p:nvCxnSpPr>
          <p:spPr>
            <a:xfrm flipH="1" flipV="1">
              <a:off x="9774810" y="4476013"/>
              <a:ext cx="1112823" cy="4348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5" name="TextBox 24"/>
            <p:cNvSpPr txBox="1"/>
            <p:nvPr/>
          </p:nvSpPr>
          <p:spPr>
            <a:xfrm>
              <a:off x="10809024" y="4966939"/>
              <a:ext cx="107026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dirty="0"/>
                <a:t>BTO-TiO</a:t>
              </a:r>
              <a:r>
                <a:rPr lang="en-GB" baseline="-25000" dirty="0"/>
                <a:t>2</a:t>
              </a:r>
              <a:endParaRPr lang="en-GB" dirty="0"/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10809025" y="4167377"/>
              <a:ext cx="970048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dirty="0"/>
                <a:t>No Catalyst</a:t>
              </a:r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10809026" y="3737945"/>
              <a:ext cx="783973" cy="3108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dirty="0"/>
                <a:t>TiO</a:t>
              </a:r>
              <a:r>
                <a:rPr lang="en-GB" baseline="-25000" dirty="0"/>
                <a:t>2</a:t>
              </a:r>
              <a:endParaRPr lang="en-GB" dirty="0"/>
            </a:p>
          </p:txBody>
        </p:sp>
      </p:grpSp>
      <p:cxnSp>
        <p:nvCxnSpPr>
          <p:cNvPr id="38" name="Straight Arrow Connector 37"/>
          <p:cNvCxnSpPr/>
          <p:nvPr/>
        </p:nvCxnSpPr>
        <p:spPr>
          <a:xfrm flipH="1" flipV="1">
            <a:off x="10365983" y="4175207"/>
            <a:ext cx="794606" cy="2174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1369405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415" y="84883"/>
            <a:ext cx="5300126" cy="852922"/>
          </a:xfrm>
          <a:prstGeom prst="rect">
            <a:avLst/>
          </a:prstGeom>
        </p:spPr>
      </p:pic>
      <p:cxnSp>
        <p:nvCxnSpPr>
          <p:cNvPr id="8" name="Straight Connector 7"/>
          <p:cNvCxnSpPr/>
          <p:nvPr/>
        </p:nvCxnSpPr>
        <p:spPr>
          <a:xfrm flipV="1">
            <a:off x="557731" y="974950"/>
            <a:ext cx="11076538" cy="23264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 flipV="1">
            <a:off x="557731" y="6445853"/>
            <a:ext cx="11076538" cy="23264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3"/>
          <a:srcRect l="60395" t="64280" r="5585" b="29535"/>
          <a:stretch/>
        </p:blipFill>
        <p:spPr>
          <a:xfrm>
            <a:off x="8714503" y="6506262"/>
            <a:ext cx="2919766" cy="298575"/>
          </a:xfrm>
          <a:prstGeom prst="rect">
            <a:avLst/>
          </a:prstGeom>
        </p:spPr>
      </p:pic>
      <p:sp>
        <p:nvSpPr>
          <p:cNvPr id="12" name="Title 1"/>
          <p:cNvSpPr>
            <a:spLocks noGrp="1"/>
          </p:cNvSpPr>
          <p:nvPr>
            <p:ph type="ctrTitle"/>
          </p:nvPr>
        </p:nvSpPr>
        <p:spPr>
          <a:xfrm>
            <a:off x="557730" y="1151054"/>
            <a:ext cx="10524251" cy="576262"/>
          </a:xfrm>
        </p:spPr>
        <p:txBody>
          <a:bodyPr>
            <a:noAutofit/>
          </a:bodyPr>
          <a:lstStyle/>
          <a:p>
            <a:pPr algn="l">
              <a:defRPr/>
            </a:pPr>
            <a:r>
              <a:rPr lang="en-GB" sz="4800" b="1" i="1" dirty="0">
                <a:solidFill>
                  <a:schemeClr val="tx2">
                    <a:lumMod val="75000"/>
                  </a:schemeClr>
                </a:solidFill>
              </a:rPr>
              <a:t>Water Sources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3537" y="1822624"/>
            <a:ext cx="2655858" cy="1991894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800674" y="3775137"/>
            <a:ext cx="331320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Village well 1 –</a:t>
            </a:r>
            <a:r>
              <a:rPr lang="en-GB" dirty="0" err="1"/>
              <a:t>Porapara</a:t>
            </a:r>
            <a:r>
              <a:rPr lang="en-GB" dirty="0"/>
              <a:t> (</a:t>
            </a:r>
            <a:r>
              <a:rPr lang="en-GB" b="1" dirty="0">
                <a:solidFill>
                  <a:schemeClr val="tx2">
                    <a:lumMod val="75000"/>
                  </a:schemeClr>
                </a:solidFill>
              </a:rPr>
              <a:t>W1P</a:t>
            </a:r>
            <a:r>
              <a:rPr lang="en-GB" dirty="0"/>
              <a:t>)</a:t>
            </a:r>
          </a:p>
          <a:p>
            <a:endParaRPr lang="en-GB" dirty="0"/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57571" y="4163607"/>
            <a:ext cx="1666377" cy="2221837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563334" y="5236751"/>
            <a:ext cx="256797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Village well 2 – IIT KGP Boundary Wall (</a:t>
            </a:r>
            <a:r>
              <a:rPr lang="en-GB" b="1" dirty="0">
                <a:solidFill>
                  <a:schemeClr val="tx2">
                    <a:lumMod val="75000"/>
                  </a:schemeClr>
                </a:solidFill>
              </a:rPr>
              <a:t>W2B</a:t>
            </a:r>
            <a:r>
              <a:rPr lang="en-GB" dirty="0"/>
              <a:t>)</a:t>
            </a:r>
          </a:p>
          <a:p>
            <a:r>
              <a:rPr lang="en-GB" dirty="0"/>
              <a:t>This source was used for the time interval tests.</a:t>
            </a:r>
          </a:p>
          <a:p>
            <a:endParaRPr lang="en-GB" dirty="0"/>
          </a:p>
          <a:p>
            <a:endParaRPr lang="en-GB" dirty="0"/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55590" y="1794187"/>
            <a:ext cx="2742496" cy="2056871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4855944" y="3786851"/>
            <a:ext cx="271236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Campus Tap Water (</a:t>
            </a:r>
            <a:r>
              <a:rPr lang="en-GB" b="1" dirty="0">
                <a:solidFill>
                  <a:schemeClr val="tx2">
                    <a:lumMod val="75000"/>
                  </a:schemeClr>
                </a:solidFill>
              </a:rPr>
              <a:t>CW</a:t>
            </a:r>
            <a:r>
              <a:rPr lang="en-GB" dirty="0"/>
              <a:t>)</a:t>
            </a:r>
          </a:p>
          <a:p>
            <a:endParaRPr lang="en-GB" dirty="0"/>
          </a:p>
          <a:p>
            <a:endParaRPr lang="en-GB" dirty="0"/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31039" y="1771071"/>
            <a:ext cx="2700742" cy="2025557"/>
          </a:xfrm>
          <a:prstGeom prst="rect">
            <a:avLst/>
          </a:prstGeom>
        </p:spPr>
      </p:pic>
      <p:sp>
        <p:nvSpPr>
          <p:cNvPr id="21" name="TextBox 20"/>
          <p:cNvSpPr txBox="1"/>
          <p:nvPr/>
        </p:nvSpPr>
        <p:spPr>
          <a:xfrm>
            <a:off x="8714503" y="3763419"/>
            <a:ext cx="282786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Tube Well Water (</a:t>
            </a:r>
            <a:r>
              <a:rPr lang="en-GB" b="1" dirty="0">
                <a:solidFill>
                  <a:schemeClr val="tx2">
                    <a:lumMod val="75000"/>
                  </a:schemeClr>
                </a:solidFill>
              </a:rPr>
              <a:t>TW</a:t>
            </a:r>
            <a:r>
              <a:rPr lang="en-GB" dirty="0"/>
              <a:t>)</a:t>
            </a:r>
          </a:p>
          <a:p>
            <a:endParaRPr lang="en-GB" dirty="0"/>
          </a:p>
        </p:txBody>
      </p:sp>
      <p:pic>
        <p:nvPicPr>
          <p:cNvPr id="22" name="Picture 21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9306" y="4121624"/>
            <a:ext cx="3035620" cy="2276715"/>
          </a:xfrm>
          <a:prstGeom prst="rect">
            <a:avLst/>
          </a:prstGeom>
        </p:spPr>
      </p:pic>
      <p:sp>
        <p:nvSpPr>
          <p:cNvPr id="23" name="TextBox 22"/>
          <p:cNvSpPr txBox="1"/>
          <p:nvPr/>
        </p:nvSpPr>
        <p:spPr>
          <a:xfrm>
            <a:off x="5532486" y="5721051"/>
            <a:ext cx="209226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Social/Time Water (</a:t>
            </a:r>
            <a:r>
              <a:rPr lang="en-GB" b="1" dirty="0">
                <a:solidFill>
                  <a:schemeClr val="tx2">
                    <a:lumMod val="75000"/>
                  </a:schemeClr>
                </a:solidFill>
              </a:rPr>
              <a:t>STW</a:t>
            </a:r>
            <a:r>
              <a:rPr lang="en-GB" dirty="0"/>
              <a:t>)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2044529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415" y="84883"/>
            <a:ext cx="5300126" cy="852922"/>
          </a:xfrm>
          <a:prstGeom prst="rect">
            <a:avLst/>
          </a:prstGeom>
        </p:spPr>
      </p:pic>
      <p:cxnSp>
        <p:nvCxnSpPr>
          <p:cNvPr id="8" name="Straight Connector 7"/>
          <p:cNvCxnSpPr/>
          <p:nvPr/>
        </p:nvCxnSpPr>
        <p:spPr>
          <a:xfrm flipV="1">
            <a:off x="557731" y="974950"/>
            <a:ext cx="11076538" cy="23264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 flipV="1">
            <a:off x="557731" y="6445853"/>
            <a:ext cx="11076538" cy="23264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3"/>
          <a:srcRect l="60395" t="64280" r="5585" b="29535"/>
          <a:stretch/>
        </p:blipFill>
        <p:spPr>
          <a:xfrm>
            <a:off x="8714503" y="6506262"/>
            <a:ext cx="2919766" cy="298575"/>
          </a:xfrm>
          <a:prstGeom prst="rect">
            <a:avLst/>
          </a:prstGeom>
        </p:spPr>
      </p:pic>
      <p:sp>
        <p:nvSpPr>
          <p:cNvPr id="12" name="Title 1"/>
          <p:cNvSpPr>
            <a:spLocks noGrp="1"/>
          </p:cNvSpPr>
          <p:nvPr>
            <p:ph type="ctrTitle"/>
          </p:nvPr>
        </p:nvSpPr>
        <p:spPr>
          <a:xfrm>
            <a:off x="557730" y="1151054"/>
            <a:ext cx="10524251" cy="576262"/>
          </a:xfrm>
        </p:spPr>
        <p:txBody>
          <a:bodyPr>
            <a:noAutofit/>
          </a:bodyPr>
          <a:lstStyle/>
          <a:p>
            <a:pPr algn="l">
              <a:defRPr/>
            </a:pPr>
            <a:r>
              <a:rPr lang="en-GB" sz="4800" b="1" i="1" dirty="0">
                <a:solidFill>
                  <a:schemeClr val="tx2">
                    <a:lumMod val="75000"/>
                  </a:schemeClr>
                </a:solidFill>
              </a:rPr>
              <a:t>Results – General Observations</a:t>
            </a:r>
          </a:p>
        </p:txBody>
      </p:sp>
      <p:sp>
        <p:nvSpPr>
          <p:cNvPr id="2" name="Rectangle 1"/>
          <p:cNvSpPr/>
          <p:nvPr/>
        </p:nvSpPr>
        <p:spPr>
          <a:xfrm>
            <a:off x="1133397" y="1940565"/>
            <a:ext cx="6887571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400" b="1" dirty="0"/>
              <a:t>No change to </a:t>
            </a:r>
            <a:r>
              <a:rPr lang="en-GB" sz="2400" b="1" i="1" dirty="0">
                <a:solidFill>
                  <a:schemeClr val="tx2">
                    <a:lumMod val="75000"/>
                  </a:schemeClr>
                </a:solidFill>
              </a:rPr>
              <a:t>TDS, salt or conductivity</a:t>
            </a:r>
            <a:br>
              <a:rPr lang="en-GB" sz="2400" b="1" i="1" dirty="0">
                <a:solidFill>
                  <a:schemeClr val="tx2">
                    <a:lumMod val="75000"/>
                  </a:schemeClr>
                </a:solidFill>
              </a:rPr>
            </a:br>
            <a:endParaRPr lang="en-GB" sz="2400" b="1" i="1" dirty="0">
              <a:solidFill>
                <a:schemeClr val="tx2">
                  <a:lumMod val="75000"/>
                </a:schemeClr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400" b="1" i="1" dirty="0">
                <a:solidFill>
                  <a:schemeClr val="tx2">
                    <a:lumMod val="75000"/>
                  </a:schemeClr>
                </a:solidFill>
              </a:rPr>
              <a:t>Fluctuations</a:t>
            </a:r>
            <a:r>
              <a:rPr lang="en-GB" sz="2400" b="1" dirty="0"/>
              <a:t> in results were clear with </a:t>
            </a:r>
            <a:r>
              <a:rPr lang="en-GB" sz="2400" b="1" dirty="0">
                <a:solidFill>
                  <a:schemeClr val="tx2">
                    <a:lumMod val="75000"/>
                  </a:schemeClr>
                </a:solidFill>
              </a:rPr>
              <a:t>changes in the  weather</a:t>
            </a:r>
            <a:br>
              <a:rPr lang="en-GB" sz="2400" b="1" dirty="0">
                <a:solidFill>
                  <a:schemeClr val="tx2">
                    <a:lumMod val="75000"/>
                  </a:schemeClr>
                </a:solidFill>
              </a:rPr>
            </a:br>
            <a:endParaRPr lang="en-GB" sz="2400" b="1" dirty="0">
              <a:solidFill>
                <a:schemeClr val="tx2">
                  <a:lumMod val="75000"/>
                </a:schemeClr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400" b="1" dirty="0"/>
              <a:t>Irreversible damage to beads – became </a:t>
            </a:r>
            <a:r>
              <a:rPr lang="en-GB" sz="2400" b="1" i="1" dirty="0">
                <a:solidFill>
                  <a:schemeClr val="tx2">
                    <a:lumMod val="75000"/>
                  </a:schemeClr>
                </a:solidFill>
              </a:rPr>
              <a:t>visibly darker</a:t>
            </a:r>
            <a:br>
              <a:rPr lang="en-GB" sz="2400" b="1" i="1" dirty="0">
                <a:solidFill>
                  <a:schemeClr val="tx2">
                    <a:lumMod val="75000"/>
                  </a:schemeClr>
                </a:solidFill>
              </a:rPr>
            </a:br>
            <a:endParaRPr lang="en-GB" sz="2400" b="1" i="1" dirty="0">
              <a:solidFill>
                <a:schemeClr val="tx2">
                  <a:lumMod val="75000"/>
                </a:schemeClr>
              </a:solidFill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sz="2400" b="1" dirty="0"/>
              <a:t>Would need to be replaced more frequently</a:t>
            </a:r>
            <a:br>
              <a:rPr lang="en-GB" sz="2400" b="1" dirty="0"/>
            </a:br>
            <a:endParaRPr lang="en-GB" sz="2400" b="1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sz="2400" b="1" dirty="0"/>
              <a:t>Usual cleaning method insufficient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8204913" y="1927968"/>
            <a:ext cx="3133767" cy="2350325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545"/>
          <a:stretch/>
        </p:blipFill>
        <p:spPr>
          <a:xfrm rot="5400000">
            <a:off x="9362381" y="3692187"/>
            <a:ext cx="2151551" cy="23922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702173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415" y="84883"/>
            <a:ext cx="5300126" cy="852922"/>
          </a:xfrm>
          <a:prstGeom prst="rect">
            <a:avLst/>
          </a:prstGeom>
        </p:spPr>
      </p:pic>
      <p:cxnSp>
        <p:nvCxnSpPr>
          <p:cNvPr id="8" name="Straight Connector 7"/>
          <p:cNvCxnSpPr/>
          <p:nvPr/>
        </p:nvCxnSpPr>
        <p:spPr>
          <a:xfrm flipV="1">
            <a:off x="557731" y="974950"/>
            <a:ext cx="11076538" cy="23264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 flipV="1">
            <a:off x="557731" y="6445853"/>
            <a:ext cx="11076538" cy="23264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3"/>
          <a:srcRect l="60395" t="64280" r="5585" b="29535"/>
          <a:stretch/>
        </p:blipFill>
        <p:spPr>
          <a:xfrm>
            <a:off x="8714503" y="6506262"/>
            <a:ext cx="2919766" cy="298575"/>
          </a:xfrm>
          <a:prstGeom prst="rect">
            <a:avLst/>
          </a:prstGeom>
        </p:spPr>
      </p:pic>
      <p:sp>
        <p:nvSpPr>
          <p:cNvPr id="12" name="Title 1"/>
          <p:cNvSpPr>
            <a:spLocks noGrp="1"/>
          </p:cNvSpPr>
          <p:nvPr>
            <p:ph type="ctrTitle"/>
          </p:nvPr>
        </p:nvSpPr>
        <p:spPr>
          <a:xfrm>
            <a:off x="557730" y="1151054"/>
            <a:ext cx="10524251" cy="576262"/>
          </a:xfrm>
        </p:spPr>
        <p:txBody>
          <a:bodyPr>
            <a:noAutofit/>
          </a:bodyPr>
          <a:lstStyle/>
          <a:p>
            <a:pPr algn="l">
              <a:defRPr/>
            </a:pPr>
            <a:r>
              <a:rPr lang="en-GB" sz="4800" b="1" i="1" dirty="0">
                <a:solidFill>
                  <a:schemeClr val="tx2">
                    <a:lumMod val="75000"/>
                  </a:schemeClr>
                </a:solidFill>
              </a:rPr>
              <a:t>Results – TDS, Salt and Conductivity Levels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557730" y="5656342"/>
            <a:ext cx="1107653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/>
              <a:t>WHO - TDS should be below 1000 ppm to be potable. Optimum between 300 and 600 ppm. </a:t>
            </a:r>
            <a:r>
              <a:rPr lang="en-GB" b="1" i="1" dirty="0">
                <a:solidFill>
                  <a:schemeClr val="tx2">
                    <a:lumMod val="75000"/>
                  </a:schemeClr>
                </a:solidFill>
              </a:rPr>
              <a:t>All samples fell below the upper limit 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14609" y="1810047"/>
            <a:ext cx="6410492" cy="38462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528171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Picture 30">
            <a:extLst>
              <a:ext uri="{FF2B5EF4-FFF2-40B4-BE49-F238E27FC236}">
                <a16:creationId xmlns:a16="http://schemas.microsoft.com/office/drawing/2014/main" id="{ADBB8C32-C42E-4942-ACAB-3C537D77679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1822" t="6341" r="10846" b="4148"/>
          <a:stretch/>
        </p:blipFill>
        <p:spPr>
          <a:xfrm>
            <a:off x="2503127" y="1845755"/>
            <a:ext cx="7144062" cy="453968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415" y="84883"/>
            <a:ext cx="5300126" cy="852922"/>
          </a:xfrm>
          <a:prstGeom prst="rect">
            <a:avLst/>
          </a:prstGeom>
        </p:spPr>
      </p:pic>
      <p:cxnSp>
        <p:nvCxnSpPr>
          <p:cNvPr id="8" name="Straight Connector 7"/>
          <p:cNvCxnSpPr/>
          <p:nvPr/>
        </p:nvCxnSpPr>
        <p:spPr>
          <a:xfrm flipV="1">
            <a:off x="557731" y="974950"/>
            <a:ext cx="11076538" cy="23264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 flipV="1">
            <a:off x="557731" y="6445853"/>
            <a:ext cx="11076538" cy="23264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4"/>
          <a:srcRect l="60395" t="64280" r="5585" b="29535"/>
          <a:stretch/>
        </p:blipFill>
        <p:spPr>
          <a:xfrm>
            <a:off x="8714503" y="6506262"/>
            <a:ext cx="2919766" cy="298575"/>
          </a:xfrm>
          <a:prstGeom prst="rect">
            <a:avLst/>
          </a:prstGeom>
        </p:spPr>
      </p:pic>
      <p:sp>
        <p:nvSpPr>
          <p:cNvPr id="12" name="Title 1"/>
          <p:cNvSpPr>
            <a:spLocks noGrp="1"/>
          </p:cNvSpPr>
          <p:nvPr>
            <p:ph type="ctrTitle"/>
          </p:nvPr>
        </p:nvSpPr>
        <p:spPr>
          <a:xfrm>
            <a:off x="557730" y="1151054"/>
            <a:ext cx="10524251" cy="576262"/>
          </a:xfrm>
        </p:spPr>
        <p:txBody>
          <a:bodyPr>
            <a:noAutofit/>
          </a:bodyPr>
          <a:lstStyle/>
          <a:p>
            <a:pPr algn="l">
              <a:defRPr/>
            </a:pPr>
            <a:r>
              <a:rPr lang="en-GB" sz="4800" b="1" i="1" dirty="0">
                <a:solidFill>
                  <a:schemeClr val="tx2">
                    <a:lumMod val="75000"/>
                  </a:schemeClr>
                </a:solidFill>
              </a:rPr>
              <a:t>Results – Bacterial Colony Counts</a:t>
            </a:r>
          </a:p>
        </p:txBody>
      </p:sp>
      <p:cxnSp>
        <p:nvCxnSpPr>
          <p:cNvPr id="21" name="Straight Arrow Connector 20"/>
          <p:cNvCxnSpPr>
            <a:cxnSpLocks/>
          </p:cNvCxnSpPr>
          <p:nvPr/>
        </p:nvCxnSpPr>
        <p:spPr>
          <a:xfrm>
            <a:off x="2146213" y="2095165"/>
            <a:ext cx="968048" cy="251129"/>
          </a:xfrm>
          <a:prstGeom prst="straightConnector1">
            <a:avLst/>
          </a:prstGeom>
          <a:ln w="28575">
            <a:solidFill>
              <a:schemeClr val="tx2">
                <a:lumMod val="75000"/>
              </a:schemeClr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557730" y="1918953"/>
            <a:ext cx="184270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/>
              <a:t>W2B had highest raw bacterial count</a:t>
            </a:r>
          </a:p>
        </p:txBody>
      </p:sp>
      <p:cxnSp>
        <p:nvCxnSpPr>
          <p:cNvPr id="25" name="Straight Arrow Connector 24"/>
          <p:cNvCxnSpPr>
            <a:cxnSpLocks/>
          </p:cNvCxnSpPr>
          <p:nvPr/>
        </p:nvCxnSpPr>
        <p:spPr>
          <a:xfrm flipH="1">
            <a:off x="7495636" y="1940565"/>
            <a:ext cx="3212121" cy="3638505"/>
          </a:xfrm>
          <a:prstGeom prst="straightConnector1">
            <a:avLst/>
          </a:prstGeom>
          <a:ln w="28575">
            <a:solidFill>
              <a:schemeClr val="tx2">
                <a:lumMod val="75000"/>
              </a:schemeClr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6" name="TextBox 25"/>
          <p:cNvSpPr txBox="1"/>
          <p:nvPr/>
        </p:nvSpPr>
        <p:spPr>
          <a:xfrm>
            <a:off x="9934035" y="1034000"/>
            <a:ext cx="229589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/>
              <a:t>BTO showed dip in counts – most effective treatment method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816560" y="5006130"/>
            <a:ext cx="168656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/>
              <a:t>No catalyst and TiO</a:t>
            </a:r>
            <a:r>
              <a:rPr lang="en-GB" sz="1600" baseline="-25000" dirty="0"/>
              <a:t>2</a:t>
            </a:r>
            <a:r>
              <a:rPr lang="en-GB" sz="1600" dirty="0"/>
              <a:t> results often comparable</a:t>
            </a:r>
          </a:p>
        </p:txBody>
      </p:sp>
      <p:cxnSp>
        <p:nvCxnSpPr>
          <p:cNvPr id="28" name="Straight Arrow Connector 27"/>
          <p:cNvCxnSpPr>
            <a:cxnSpLocks/>
          </p:cNvCxnSpPr>
          <p:nvPr/>
        </p:nvCxnSpPr>
        <p:spPr>
          <a:xfrm flipV="1">
            <a:off x="2146213" y="4086015"/>
            <a:ext cx="2969126" cy="1630737"/>
          </a:xfrm>
          <a:prstGeom prst="straightConnector1">
            <a:avLst/>
          </a:prstGeom>
          <a:ln w="28575">
            <a:solidFill>
              <a:schemeClr val="tx2">
                <a:lumMod val="75000"/>
              </a:schemeClr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/>
          <p:cNvCxnSpPr>
            <a:cxnSpLocks/>
          </p:cNvCxnSpPr>
          <p:nvPr/>
        </p:nvCxnSpPr>
        <p:spPr>
          <a:xfrm flipV="1">
            <a:off x="2146213" y="4511707"/>
            <a:ext cx="7090552" cy="1183496"/>
          </a:xfrm>
          <a:prstGeom prst="straightConnector1">
            <a:avLst/>
          </a:prstGeom>
          <a:ln w="28575">
            <a:solidFill>
              <a:schemeClr val="tx2">
                <a:lumMod val="75000"/>
              </a:schemeClr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362976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26" grpId="0"/>
      <p:bldP spid="27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415" y="84883"/>
            <a:ext cx="5300126" cy="852922"/>
          </a:xfrm>
          <a:prstGeom prst="rect">
            <a:avLst/>
          </a:prstGeom>
        </p:spPr>
      </p:pic>
      <p:cxnSp>
        <p:nvCxnSpPr>
          <p:cNvPr id="8" name="Straight Connector 7"/>
          <p:cNvCxnSpPr/>
          <p:nvPr/>
        </p:nvCxnSpPr>
        <p:spPr>
          <a:xfrm flipV="1">
            <a:off x="557731" y="974950"/>
            <a:ext cx="11076538" cy="23264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 flipV="1">
            <a:off x="557731" y="6445853"/>
            <a:ext cx="11076538" cy="23264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3"/>
          <a:srcRect l="60395" t="64280" r="5585" b="29535"/>
          <a:stretch/>
        </p:blipFill>
        <p:spPr>
          <a:xfrm>
            <a:off x="8714503" y="6506262"/>
            <a:ext cx="2919766" cy="298575"/>
          </a:xfrm>
          <a:prstGeom prst="rect">
            <a:avLst/>
          </a:prstGeom>
        </p:spPr>
      </p:pic>
      <p:sp>
        <p:nvSpPr>
          <p:cNvPr id="12" name="Title 1"/>
          <p:cNvSpPr>
            <a:spLocks noGrp="1"/>
          </p:cNvSpPr>
          <p:nvPr>
            <p:ph type="ctrTitle"/>
          </p:nvPr>
        </p:nvSpPr>
        <p:spPr>
          <a:xfrm>
            <a:off x="557730" y="1151054"/>
            <a:ext cx="10524251" cy="576262"/>
          </a:xfrm>
        </p:spPr>
        <p:txBody>
          <a:bodyPr>
            <a:noAutofit/>
          </a:bodyPr>
          <a:lstStyle/>
          <a:p>
            <a:pPr algn="l">
              <a:defRPr/>
            </a:pPr>
            <a:r>
              <a:rPr lang="en-GB" sz="4800" b="1" i="1" dirty="0">
                <a:solidFill>
                  <a:schemeClr val="tx2">
                    <a:lumMod val="75000"/>
                  </a:schemeClr>
                </a:solidFill>
              </a:rPr>
              <a:t>Results – Bacterial Colony Counts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557730" y="5762029"/>
            <a:ext cx="1107653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/>
              <a:t>WHO</a:t>
            </a:r>
            <a:r>
              <a:rPr lang="en-GB" b="1" i="1" dirty="0"/>
              <a:t> - </a:t>
            </a:r>
            <a:r>
              <a:rPr lang="en-GB" b="1" i="1" dirty="0" err="1">
                <a:solidFill>
                  <a:schemeClr val="tx2">
                    <a:lumMod val="75000"/>
                  </a:schemeClr>
                </a:solidFill>
              </a:rPr>
              <a:t>E.Coli</a:t>
            </a:r>
            <a:r>
              <a:rPr lang="en-GB" b="1" i="1" dirty="0">
                <a:solidFill>
                  <a:schemeClr val="tx2">
                    <a:lumMod val="75000"/>
                  </a:schemeClr>
                </a:solidFill>
              </a:rPr>
              <a:t> levels should be at 0 CFU/mL for potable water</a:t>
            </a:r>
            <a:r>
              <a:rPr lang="en-GB" b="1" dirty="0"/>
              <a:t>. This was achieved for some samples after 5 hours irradiation, but not consistently. </a:t>
            </a:r>
            <a:r>
              <a:rPr lang="en-GB" b="1" i="1" dirty="0">
                <a:solidFill>
                  <a:schemeClr val="tx2">
                    <a:lumMod val="75000"/>
                  </a:schemeClr>
                </a:solidFill>
              </a:rPr>
              <a:t>BTO-TiO</a:t>
            </a:r>
            <a:r>
              <a:rPr lang="en-GB" b="1" i="1" baseline="-25000" dirty="0">
                <a:solidFill>
                  <a:schemeClr val="tx2">
                    <a:lumMod val="75000"/>
                  </a:schemeClr>
                </a:solidFill>
              </a:rPr>
              <a:t>2</a:t>
            </a:r>
            <a:r>
              <a:rPr lang="en-GB" b="1" i="1" dirty="0">
                <a:solidFill>
                  <a:schemeClr val="tx2">
                    <a:lumMod val="75000"/>
                  </a:schemeClr>
                </a:solidFill>
              </a:rPr>
              <a:t> showed the fastest rate and lowest final CFU counts</a:t>
            </a:r>
          </a:p>
        </p:txBody>
      </p:sp>
      <p:graphicFrame>
        <p:nvGraphicFramePr>
          <p:cNvPr id="13" name="Chart 12">
            <a:extLst>
              <a:ext uri="{FF2B5EF4-FFF2-40B4-BE49-F238E27FC236}">
                <a16:creationId xmlns:a16="http://schemas.microsoft.com/office/drawing/2014/main" id="{212796E2-5AC6-4C70-AF1A-3E391B2930AB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112252673"/>
              </p:ext>
            </p:extLst>
          </p:nvPr>
        </p:nvGraphicFramePr>
        <p:xfrm>
          <a:off x="371061" y="1615868"/>
          <a:ext cx="6044131" cy="404455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4" name="Chart 13">
            <a:extLst>
              <a:ext uri="{FF2B5EF4-FFF2-40B4-BE49-F238E27FC236}">
                <a16:creationId xmlns:a16="http://schemas.microsoft.com/office/drawing/2014/main" id="{311A8F12-D4E9-47D6-86F3-785518E086BF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526585095"/>
              </p:ext>
            </p:extLst>
          </p:nvPr>
        </p:nvGraphicFramePr>
        <p:xfrm>
          <a:off x="6149007" y="1395865"/>
          <a:ext cx="5857463" cy="444901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70775444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415" y="84883"/>
            <a:ext cx="5300126" cy="852922"/>
          </a:xfrm>
          <a:prstGeom prst="rect">
            <a:avLst/>
          </a:prstGeom>
        </p:spPr>
      </p:pic>
      <p:cxnSp>
        <p:nvCxnSpPr>
          <p:cNvPr id="8" name="Straight Connector 7"/>
          <p:cNvCxnSpPr/>
          <p:nvPr/>
        </p:nvCxnSpPr>
        <p:spPr>
          <a:xfrm flipV="1">
            <a:off x="557731" y="974950"/>
            <a:ext cx="11076538" cy="23264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 flipV="1">
            <a:off x="557731" y="6445853"/>
            <a:ext cx="11076538" cy="23264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3"/>
          <a:srcRect l="60395" t="64280" r="5585" b="29535"/>
          <a:stretch/>
        </p:blipFill>
        <p:spPr>
          <a:xfrm>
            <a:off x="8714503" y="6506262"/>
            <a:ext cx="2919766" cy="298575"/>
          </a:xfrm>
          <a:prstGeom prst="rect">
            <a:avLst/>
          </a:prstGeom>
        </p:spPr>
      </p:pic>
      <p:sp>
        <p:nvSpPr>
          <p:cNvPr id="12" name="Title 1"/>
          <p:cNvSpPr>
            <a:spLocks noGrp="1"/>
          </p:cNvSpPr>
          <p:nvPr>
            <p:ph type="ctrTitle"/>
          </p:nvPr>
        </p:nvSpPr>
        <p:spPr>
          <a:xfrm>
            <a:off x="557730" y="1151054"/>
            <a:ext cx="10524251" cy="576262"/>
          </a:xfrm>
        </p:spPr>
        <p:txBody>
          <a:bodyPr>
            <a:noAutofit/>
          </a:bodyPr>
          <a:lstStyle/>
          <a:p>
            <a:pPr algn="l">
              <a:defRPr/>
            </a:pPr>
            <a:r>
              <a:rPr lang="en-GB" sz="4800" b="1" i="1" dirty="0">
                <a:solidFill>
                  <a:schemeClr val="tx2">
                    <a:lumMod val="75000"/>
                  </a:schemeClr>
                </a:solidFill>
              </a:rPr>
              <a:t>Results – Bacterial Colony Counts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3" name="TextBox 32"/>
              <p:cNvSpPr txBox="1"/>
              <p:nvPr/>
            </p:nvSpPr>
            <p:spPr>
              <a:xfrm>
                <a:off x="557729" y="2102653"/>
                <a:ext cx="11076539" cy="147617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b="1" dirty="0"/>
                  <a:t>The </a:t>
                </a:r>
                <a:r>
                  <a:rPr lang="en-GB" b="1" i="1" dirty="0">
                    <a:solidFill>
                      <a:schemeClr val="tx2">
                        <a:lumMod val="75000"/>
                      </a:schemeClr>
                    </a:solidFill>
                  </a:rPr>
                  <a:t>Degradation Efficiency (DE) </a:t>
                </a:r>
                <a:r>
                  <a:rPr lang="en-GB" b="1" dirty="0"/>
                  <a:t>was calculated for each treatment type:</a:t>
                </a:r>
              </a:p>
              <a:p>
                <a:endParaRPr lang="en-GB" b="1" i="1" dirty="0">
                  <a:solidFill>
                    <a:schemeClr val="tx2">
                      <a:lumMod val="75000"/>
                    </a:schemeClr>
                  </a:solidFill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b="1" i="1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𝑫𝑬</m:t>
                      </m:r>
                      <m:r>
                        <a:rPr lang="en-GB" sz="2400" b="1" i="1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GB" sz="2400" b="1" i="1" smtClean="0">
                              <a:solidFill>
                                <a:schemeClr val="tx2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2400" b="1" i="1" smtClean="0">
                              <a:solidFill>
                                <a:schemeClr val="tx2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  <m:r>
                            <a:rPr lang="en-GB" sz="2400" b="1" i="1" smtClean="0">
                              <a:solidFill>
                                <a:schemeClr val="tx2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 −</m:t>
                          </m:r>
                          <m:f>
                            <m:fPr>
                              <m:ctrlPr>
                                <a:rPr lang="en-GB" sz="2400" b="1" i="1" smtClean="0">
                                  <a:solidFill>
                                    <a:schemeClr val="tx2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en-GB" sz="2400" b="1" i="1" smtClean="0">
                                      <a:solidFill>
                                        <a:schemeClr val="tx2">
                                          <a:lumMod val="7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GB" sz="2400" b="1" i="1" smtClean="0">
                                      <a:solidFill>
                                        <a:schemeClr val="tx2">
                                          <a:lumMod val="7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𝑵</m:t>
                                  </m:r>
                                </m:e>
                                <m:sub>
                                  <m:r>
                                    <a:rPr lang="en-GB" sz="2400" b="1" i="1" smtClean="0">
                                      <a:solidFill>
                                        <a:schemeClr val="tx2">
                                          <a:lumMod val="7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𝒔𝒂𝒎𝒑𝒍𝒆</m:t>
                                  </m:r>
                                </m:sub>
                              </m:sSub>
                            </m:num>
                            <m:den>
                              <m:sSub>
                                <m:sSubPr>
                                  <m:ctrlPr>
                                    <a:rPr lang="en-GB" sz="2400" b="1" i="1" smtClean="0">
                                      <a:solidFill>
                                        <a:schemeClr val="tx2">
                                          <a:lumMod val="7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GB" sz="2400" b="1" i="1" smtClean="0">
                                      <a:solidFill>
                                        <a:schemeClr val="tx2">
                                          <a:lumMod val="7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𝑵</m:t>
                                  </m:r>
                                </m:e>
                                <m:sub>
                                  <m:r>
                                    <a:rPr lang="en-GB" sz="2400" b="1" i="1" smtClean="0">
                                      <a:solidFill>
                                        <a:schemeClr val="tx2">
                                          <a:lumMod val="7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𝑹𝒂𝒘</m:t>
                                  </m:r>
                                </m:sub>
                              </m:sSub>
                            </m:den>
                          </m:f>
                        </m:e>
                      </m:d>
                      <m:r>
                        <a:rPr lang="en-GB" sz="2400" b="1" i="1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r>
                        <a:rPr lang="en-GB" sz="2400" b="1" i="1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𝟏𝟎𝟎</m:t>
                      </m:r>
                      <m:r>
                        <a:rPr lang="en-GB" sz="2400" b="1" i="1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  </m:t>
                      </m:r>
                    </m:oMath>
                  </m:oMathPara>
                </a14:m>
                <a:endParaRPr lang="en-GB" sz="2400" b="1" i="1" dirty="0">
                  <a:solidFill>
                    <a:schemeClr val="tx2">
                      <a:lumMod val="7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33" name="TextBox 3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7729" y="2102653"/>
                <a:ext cx="11076539" cy="1476173"/>
              </a:xfrm>
              <a:prstGeom prst="rect">
                <a:avLst/>
              </a:prstGeom>
              <a:blipFill>
                <a:blip r:embed="rId4"/>
                <a:stretch>
                  <a:fillRect l="-440" t="-247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TextBox 9"/>
          <p:cNvSpPr txBox="1"/>
          <p:nvPr/>
        </p:nvSpPr>
        <p:spPr>
          <a:xfrm>
            <a:off x="557729" y="3954163"/>
            <a:ext cx="11076537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/>
              <a:t>The following results were obtained: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b="1" dirty="0"/>
              <a:t>No catalyst (SODIS alone) = 68%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b="1" dirty="0">
                <a:solidFill>
                  <a:schemeClr val="tx2">
                    <a:lumMod val="75000"/>
                  </a:schemeClr>
                </a:solidFill>
              </a:rPr>
              <a:t>BTO-TiO</a:t>
            </a:r>
            <a:r>
              <a:rPr lang="en-GB" b="1" baseline="-25000" dirty="0">
                <a:solidFill>
                  <a:schemeClr val="tx2">
                    <a:lumMod val="75000"/>
                  </a:schemeClr>
                </a:solidFill>
              </a:rPr>
              <a:t>2</a:t>
            </a:r>
            <a:r>
              <a:rPr lang="en-GB" b="1" dirty="0">
                <a:solidFill>
                  <a:schemeClr val="tx2">
                    <a:lumMod val="75000"/>
                  </a:schemeClr>
                </a:solidFill>
              </a:rPr>
              <a:t> = 81%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b="1" dirty="0"/>
              <a:t>TiO</a:t>
            </a:r>
            <a:r>
              <a:rPr lang="en-GB" b="1" baseline="-25000" dirty="0"/>
              <a:t>2</a:t>
            </a:r>
            <a:r>
              <a:rPr lang="en-GB" b="1" dirty="0"/>
              <a:t> = 60%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b="1" dirty="0"/>
              <a:t>TiO</a:t>
            </a:r>
            <a:r>
              <a:rPr lang="en-GB" b="1" baseline="-25000" dirty="0"/>
              <a:t>2</a:t>
            </a:r>
            <a:r>
              <a:rPr lang="en-GB" b="1" dirty="0"/>
              <a:t> glass tube = 33%</a:t>
            </a:r>
          </a:p>
          <a:p>
            <a:pPr lvl="1"/>
            <a:endParaRPr lang="en-GB" b="1" dirty="0"/>
          </a:p>
          <a:p>
            <a:r>
              <a:rPr lang="en-GB" b="1" i="1" dirty="0">
                <a:solidFill>
                  <a:schemeClr val="tx2">
                    <a:lumMod val="75000"/>
                  </a:schemeClr>
                </a:solidFill>
              </a:rPr>
              <a:t>These values demonstrate the superior function of the BTO catalyst, as well as the risk of using an insufficient catalyst and system contamination</a:t>
            </a:r>
          </a:p>
        </p:txBody>
      </p:sp>
    </p:spTree>
    <p:extLst>
      <p:ext uri="{BB962C8B-B14F-4D97-AF65-F5344CB8AC3E}">
        <p14:creationId xmlns:p14="http://schemas.microsoft.com/office/powerpoint/2010/main" val="397620895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415" y="84883"/>
            <a:ext cx="5300126" cy="852922"/>
          </a:xfrm>
          <a:prstGeom prst="rect">
            <a:avLst/>
          </a:prstGeom>
        </p:spPr>
      </p:pic>
      <p:cxnSp>
        <p:nvCxnSpPr>
          <p:cNvPr id="8" name="Straight Connector 7"/>
          <p:cNvCxnSpPr/>
          <p:nvPr/>
        </p:nvCxnSpPr>
        <p:spPr>
          <a:xfrm flipV="1">
            <a:off x="557731" y="974950"/>
            <a:ext cx="11076538" cy="23264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 flipV="1">
            <a:off x="557731" y="6445853"/>
            <a:ext cx="11076538" cy="23264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3"/>
          <a:srcRect l="60395" t="64280" r="5585" b="29535"/>
          <a:stretch/>
        </p:blipFill>
        <p:spPr>
          <a:xfrm>
            <a:off x="8714503" y="6506262"/>
            <a:ext cx="2919766" cy="298575"/>
          </a:xfrm>
          <a:prstGeom prst="rect">
            <a:avLst/>
          </a:prstGeom>
        </p:spPr>
      </p:pic>
      <p:sp>
        <p:nvSpPr>
          <p:cNvPr id="12" name="Title 1"/>
          <p:cNvSpPr>
            <a:spLocks noGrp="1"/>
          </p:cNvSpPr>
          <p:nvPr>
            <p:ph type="ctrTitle"/>
          </p:nvPr>
        </p:nvSpPr>
        <p:spPr>
          <a:xfrm>
            <a:off x="557731" y="1151054"/>
            <a:ext cx="8077200" cy="576262"/>
          </a:xfrm>
        </p:spPr>
        <p:txBody>
          <a:bodyPr>
            <a:noAutofit/>
          </a:bodyPr>
          <a:lstStyle/>
          <a:p>
            <a:pPr algn="l">
              <a:defRPr/>
            </a:pPr>
            <a:r>
              <a:rPr lang="en-GB" sz="4800" b="1" i="1" dirty="0">
                <a:solidFill>
                  <a:schemeClr val="tx2">
                    <a:lumMod val="75000"/>
                  </a:schemeClr>
                </a:solidFill>
              </a:rPr>
              <a:t>Water as a Critical Resource</a:t>
            </a:r>
          </a:p>
        </p:txBody>
      </p:sp>
      <p:sp>
        <p:nvSpPr>
          <p:cNvPr id="13" name="Content Placeholder 2"/>
          <p:cNvSpPr txBox="1">
            <a:spLocks/>
          </p:cNvSpPr>
          <p:nvPr/>
        </p:nvSpPr>
        <p:spPr>
          <a:xfrm>
            <a:off x="1019864" y="3380952"/>
            <a:ext cx="6974037" cy="111907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b="1" dirty="0">
                <a:solidFill>
                  <a:schemeClr val="tx2">
                    <a:lumMod val="75000"/>
                  </a:schemeClr>
                </a:solidFill>
              </a:rPr>
              <a:t> “</a:t>
            </a:r>
            <a:r>
              <a:rPr lang="en-GB" b="1" i="1" dirty="0">
                <a:solidFill>
                  <a:schemeClr val="tx2">
                    <a:lumMod val="75000"/>
                  </a:schemeClr>
                </a:solidFill>
              </a:rPr>
              <a:t>By 2050, at least one in four people is likely to live in a country affected by chronic or recurring shortages of fresh water” – United Nations</a:t>
            </a:r>
            <a:endParaRPr lang="en-GB" i="1" dirty="0"/>
          </a:p>
          <a:p>
            <a:endParaRPr lang="en-GB" dirty="0"/>
          </a:p>
          <a:p>
            <a:endParaRPr lang="en-GB" altLang="en-US" dirty="0"/>
          </a:p>
        </p:txBody>
      </p:sp>
      <p:pic>
        <p:nvPicPr>
          <p:cNvPr id="14" name="Picture 2" descr="Goal 6 Clean Water and Sanitation">
            <a:extLst>
              <a:ext uri="{FF2B5EF4-FFF2-40B4-BE49-F238E27FC236}">
                <a16:creationId xmlns:a16="http://schemas.microsoft.com/office/drawing/2014/main" id="{BA60DAE5-25BB-41CA-A68B-96AC6F5483E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34931" y="3119731"/>
            <a:ext cx="2927685" cy="29276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1402E7B0-7BA7-44CD-9511-2D57642CC1F0}"/>
              </a:ext>
            </a:extLst>
          </p:cNvPr>
          <p:cNvSpPr txBox="1"/>
          <p:nvPr/>
        </p:nvSpPr>
        <p:spPr>
          <a:xfrm>
            <a:off x="530053" y="6469117"/>
            <a:ext cx="5565947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100" dirty="0"/>
              <a:t>United Nations, http://www.un.org/sustainabledevelopment/sustainable-development-goals/</a:t>
            </a:r>
          </a:p>
        </p:txBody>
      </p:sp>
      <p:sp>
        <p:nvSpPr>
          <p:cNvPr id="16" name="Content Placeholder 2"/>
          <p:cNvSpPr txBox="1">
            <a:spLocks/>
          </p:cNvSpPr>
          <p:nvPr/>
        </p:nvSpPr>
        <p:spPr>
          <a:xfrm>
            <a:off x="557731" y="1956526"/>
            <a:ext cx="11076538" cy="1275967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GB" b="1" dirty="0"/>
              <a:t>WHO - approximately 30% of the global population are currently without a safe source of drinking water, which in turn leads to around half a million entirely preventable deaths a year</a:t>
            </a:r>
            <a:r>
              <a:rPr lang="en-GB" b="1" i="1" dirty="0">
                <a:solidFill>
                  <a:schemeClr val="tx2">
                    <a:lumMod val="75000"/>
                  </a:schemeClr>
                </a:solidFill>
              </a:rPr>
              <a:t/>
            </a:r>
            <a:br>
              <a:rPr lang="en-GB" b="1" i="1" dirty="0">
                <a:solidFill>
                  <a:schemeClr val="tx2">
                    <a:lumMod val="75000"/>
                  </a:schemeClr>
                </a:solidFill>
              </a:rPr>
            </a:br>
            <a:endParaRPr lang="en-GB" i="1" dirty="0"/>
          </a:p>
          <a:p>
            <a:pPr algn="l"/>
            <a:endParaRPr lang="en-GB" dirty="0"/>
          </a:p>
          <a:p>
            <a:pPr algn="l"/>
            <a:endParaRPr lang="en-GB" altLang="en-US" dirty="0"/>
          </a:p>
        </p:txBody>
      </p:sp>
      <p:sp>
        <p:nvSpPr>
          <p:cNvPr id="7" name="Rectangle 6"/>
          <p:cNvSpPr/>
          <p:nvPr/>
        </p:nvSpPr>
        <p:spPr>
          <a:xfrm>
            <a:off x="557731" y="4799972"/>
            <a:ext cx="7898305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400" b="1" dirty="0"/>
              <a:t>Motivates </a:t>
            </a:r>
            <a:r>
              <a:rPr lang="en-GB" sz="2400" b="1" dirty="0">
                <a:solidFill>
                  <a:schemeClr val="tx2">
                    <a:lumMod val="75000"/>
                  </a:schemeClr>
                </a:solidFill>
              </a:rPr>
              <a:t>Sustainable Development Goal 6 </a:t>
            </a:r>
            <a:r>
              <a:rPr lang="en-GB" sz="2400" b="1" dirty="0"/>
              <a:t>– To ensure availability and sustainable management of water and sanitation for all by 2030</a:t>
            </a:r>
          </a:p>
        </p:txBody>
      </p:sp>
    </p:spTree>
    <p:extLst>
      <p:ext uri="{BB962C8B-B14F-4D97-AF65-F5344CB8AC3E}">
        <p14:creationId xmlns:p14="http://schemas.microsoft.com/office/powerpoint/2010/main" val="198834618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415" y="84883"/>
            <a:ext cx="5300126" cy="852922"/>
          </a:xfrm>
          <a:prstGeom prst="rect">
            <a:avLst/>
          </a:prstGeom>
        </p:spPr>
      </p:pic>
      <p:cxnSp>
        <p:nvCxnSpPr>
          <p:cNvPr id="8" name="Straight Connector 7"/>
          <p:cNvCxnSpPr/>
          <p:nvPr/>
        </p:nvCxnSpPr>
        <p:spPr>
          <a:xfrm flipV="1">
            <a:off x="557731" y="974950"/>
            <a:ext cx="11076538" cy="23264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 flipV="1">
            <a:off x="557731" y="6445853"/>
            <a:ext cx="11076538" cy="23264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3"/>
          <a:srcRect l="60395" t="64280" r="5585" b="29535"/>
          <a:stretch/>
        </p:blipFill>
        <p:spPr>
          <a:xfrm>
            <a:off x="8714503" y="6506262"/>
            <a:ext cx="2919766" cy="298575"/>
          </a:xfrm>
          <a:prstGeom prst="rect">
            <a:avLst/>
          </a:prstGeom>
        </p:spPr>
      </p:pic>
      <p:sp>
        <p:nvSpPr>
          <p:cNvPr id="12" name="Title 1"/>
          <p:cNvSpPr>
            <a:spLocks noGrp="1"/>
          </p:cNvSpPr>
          <p:nvPr>
            <p:ph type="ctrTitle"/>
          </p:nvPr>
        </p:nvSpPr>
        <p:spPr>
          <a:xfrm>
            <a:off x="557730" y="1151054"/>
            <a:ext cx="10524251" cy="576262"/>
          </a:xfrm>
        </p:spPr>
        <p:txBody>
          <a:bodyPr>
            <a:noAutofit/>
          </a:bodyPr>
          <a:lstStyle/>
          <a:p>
            <a:pPr algn="l">
              <a:defRPr/>
            </a:pPr>
            <a:r>
              <a:rPr lang="en-GB" sz="4800" b="1" i="1" dirty="0">
                <a:solidFill>
                  <a:schemeClr val="tx2">
                    <a:lumMod val="75000"/>
                  </a:schemeClr>
                </a:solidFill>
              </a:rPr>
              <a:t>Further Interesting Findings</a:t>
            </a:r>
          </a:p>
        </p:txBody>
      </p:sp>
      <p:sp>
        <p:nvSpPr>
          <p:cNvPr id="13" name="Content Placeholder 2"/>
          <p:cNvSpPr txBox="1">
            <a:spLocks/>
          </p:cNvSpPr>
          <p:nvPr/>
        </p:nvSpPr>
        <p:spPr>
          <a:xfrm>
            <a:off x="557730" y="2296800"/>
            <a:ext cx="6616142" cy="39592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GB" b="1" dirty="0"/>
              <a:t>Though the treatments show promise, there may be more economic and social blocks to its implementation 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GB" b="1" dirty="0"/>
              <a:t>UV Filtration site used in </a:t>
            </a:r>
            <a:r>
              <a:rPr lang="en-GB" b="1" dirty="0" err="1"/>
              <a:t>Porapara</a:t>
            </a:r>
            <a:r>
              <a:rPr lang="en-GB" b="1" dirty="0"/>
              <a:t>, but with resistance despite the low cost of water.</a:t>
            </a:r>
            <a:br>
              <a:rPr lang="en-GB" b="1" dirty="0"/>
            </a:br>
            <a:endParaRPr lang="en-GB" b="1" dirty="0"/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GB" b="1" dirty="0" err="1"/>
              <a:t>Bisleri</a:t>
            </a:r>
            <a:r>
              <a:rPr lang="en-GB" b="1" dirty="0"/>
              <a:t> bottles were used for the experiment – one of the largest brands for bottled water in India, and also one of the worst for </a:t>
            </a:r>
            <a:r>
              <a:rPr lang="en-GB" b="1" dirty="0" err="1"/>
              <a:t>microplastic</a:t>
            </a:r>
            <a:r>
              <a:rPr lang="en-GB" b="1" dirty="0"/>
              <a:t> leaching </a:t>
            </a:r>
            <a:r>
              <a:rPr lang="en-GB" sz="1200" b="1" dirty="0"/>
              <a:t>(</a:t>
            </a:r>
            <a:r>
              <a:rPr lang="en-GB" sz="1200" b="1" dirty="0">
                <a:hlinkClick r:id="rId4"/>
              </a:rPr>
              <a:t>https://orbmedia.org/sites/default/files/FinalBottledWaterReport.pdf</a:t>
            </a:r>
            <a:endParaRPr lang="en-GB" sz="1200" b="1" dirty="0"/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31952" y="1887521"/>
            <a:ext cx="2974532" cy="2230899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9088069" y="4023839"/>
            <a:ext cx="2334124" cy="17505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728722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415" y="84883"/>
            <a:ext cx="5300126" cy="852922"/>
          </a:xfrm>
          <a:prstGeom prst="rect">
            <a:avLst/>
          </a:prstGeom>
        </p:spPr>
      </p:pic>
      <p:cxnSp>
        <p:nvCxnSpPr>
          <p:cNvPr id="8" name="Straight Connector 7"/>
          <p:cNvCxnSpPr/>
          <p:nvPr/>
        </p:nvCxnSpPr>
        <p:spPr>
          <a:xfrm flipV="1">
            <a:off x="557731" y="974950"/>
            <a:ext cx="11076538" cy="23264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 flipV="1">
            <a:off x="557731" y="6445853"/>
            <a:ext cx="11076538" cy="23264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3"/>
          <a:srcRect l="60395" t="64280" r="5585" b="29535"/>
          <a:stretch/>
        </p:blipFill>
        <p:spPr>
          <a:xfrm>
            <a:off x="8714503" y="6506262"/>
            <a:ext cx="2919766" cy="298575"/>
          </a:xfrm>
          <a:prstGeom prst="rect">
            <a:avLst/>
          </a:prstGeom>
        </p:spPr>
      </p:pic>
      <p:sp>
        <p:nvSpPr>
          <p:cNvPr id="12" name="Title 1"/>
          <p:cNvSpPr>
            <a:spLocks noGrp="1"/>
          </p:cNvSpPr>
          <p:nvPr>
            <p:ph type="ctrTitle"/>
          </p:nvPr>
        </p:nvSpPr>
        <p:spPr>
          <a:xfrm>
            <a:off x="557730" y="1151054"/>
            <a:ext cx="10524251" cy="576262"/>
          </a:xfrm>
        </p:spPr>
        <p:txBody>
          <a:bodyPr>
            <a:noAutofit/>
          </a:bodyPr>
          <a:lstStyle/>
          <a:p>
            <a:pPr algn="l">
              <a:defRPr/>
            </a:pPr>
            <a:r>
              <a:rPr lang="en-GB" sz="4800" b="1" i="1" dirty="0">
                <a:solidFill>
                  <a:schemeClr val="tx2">
                    <a:lumMod val="75000"/>
                  </a:schemeClr>
                </a:solidFill>
              </a:rPr>
              <a:t>Conclusions</a:t>
            </a:r>
          </a:p>
        </p:txBody>
      </p:sp>
      <p:sp>
        <p:nvSpPr>
          <p:cNvPr id="10" name="Content Placeholder 2"/>
          <p:cNvSpPr txBox="1">
            <a:spLocks/>
          </p:cNvSpPr>
          <p:nvPr/>
        </p:nvSpPr>
        <p:spPr>
          <a:xfrm>
            <a:off x="838200" y="194056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GB" sz="2800" b="1" dirty="0"/>
              <a:t>For the water sources around the campus, the main issues seem to be </a:t>
            </a:r>
            <a:r>
              <a:rPr lang="en-GB" sz="2800" b="1" i="1" dirty="0">
                <a:solidFill>
                  <a:schemeClr val="tx2">
                    <a:lumMod val="75000"/>
                  </a:schemeClr>
                </a:solidFill>
              </a:rPr>
              <a:t>bacterial content and hardness 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GB" sz="2800" b="1" dirty="0"/>
              <a:t>Treatment shows </a:t>
            </a:r>
            <a:r>
              <a:rPr lang="en-GB" sz="2800" b="1" i="1" dirty="0">
                <a:solidFill>
                  <a:schemeClr val="tx2">
                    <a:lumMod val="75000"/>
                  </a:schemeClr>
                </a:solidFill>
              </a:rPr>
              <a:t>good potential for removing bacteria</a:t>
            </a:r>
            <a:r>
              <a:rPr lang="en-GB" sz="2800" b="1" dirty="0"/>
              <a:t>, but not for altering hardness (as expected)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GB" sz="2800" b="1" i="1" dirty="0">
                <a:solidFill>
                  <a:schemeClr val="tx2">
                    <a:lumMod val="75000"/>
                  </a:schemeClr>
                </a:solidFill>
              </a:rPr>
              <a:t>BTO-TiO</a:t>
            </a:r>
            <a:r>
              <a:rPr lang="en-GB" sz="2800" b="1" i="1" baseline="-25000" dirty="0">
                <a:solidFill>
                  <a:schemeClr val="tx2">
                    <a:lumMod val="75000"/>
                  </a:schemeClr>
                </a:solidFill>
              </a:rPr>
              <a:t>2</a:t>
            </a:r>
            <a:r>
              <a:rPr lang="en-GB" sz="2800" b="1" i="1" dirty="0">
                <a:solidFill>
                  <a:schemeClr val="tx2">
                    <a:lumMod val="75000"/>
                  </a:schemeClr>
                </a:solidFill>
              </a:rPr>
              <a:t> provided the best rates of purification and to the largest extent</a:t>
            </a:r>
            <a:r>
              <a:rPr lang="en-GB" sz="2800" b="1" dirty="0"/>
              <a:t>, but is not yet quick enough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GB" sz="2800" b="1" i="1" dirty="0">
                <a:solidFill>
                  <a:schemeClr val="tx2">
                    <a:lumMod val="75000"/>
                  </a:schemeClr>
                </a:solidFill>
              </a:rPr>
              <a:t>Further optimisation is required</a:t>
            </a:r>
            <a:r>
              <a:rPr lang="en-GB" sz="2800" b="1" dirty="0"/>
              <a:t> to improve the efficiency of the catalysts so the effects of poor weather and contamination to the system are not so significant</a:t>
            </a:r>
          </a:p>
        </p:txBody>
      </p:sp>
    </p:spTree>
    <p:extLst>
      <p:ext uri="{BB962C8B-B14F-4D97-AF65-F5344CB8AC3E}">
        <p14:creationId xmlns:p14="http://schemas.microsoft.com/office/powerpoint/2010/main" val="1220540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415" y="84883"/>
            <a:ext cx="5300126" cy="852922"/>
          </a:xfrm>
          <a:prstGeom prst="rect">
            <a:avLst/>
          </a:prstGeom>
        </p:spPr>
      </p:pic>
      <p:cxnSp>
        <p:nvCxnSpPr>
          <p:cNvPr id="8" name="Straight Connector 7"/>
          <p:cNvCxnSpPr/>
          <p:nvPr/>
        </p:nvCxnSpPr>
        <p:spPr>
          <a:xfrm flipV="1">
            <a:off x="557731" y="974950"/>
            <a:ext cx="11076538" cy="23264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 flipV="1">
            <a:off x="557731" y="6445853"/>
            <a:ext cx="11076538" cy="23264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3"/>
          <a:srcRect l="60395" t="64280" r="5585" b="29535"/>
          <a:stretch/>
        </p:blipFill>
        <p:spPr>
          <a:xfrm>
            <a:off x="8714503" y="6506262"/>
            <a:ext cx="2919766" cy="298575"/>
          </a:xfrm>
          <a:prstGeom prst="rect">
            <a:avLst/>
          </a:prstGeom>
        </p:spPr>
      </p:pic>
      <p:sp>
        <p:nvSpPr>
          <p:cNvPr id="12" name="Title 1"/>
          <p:cNvSpPr>
            <a:spLocks noGrp="1"/>
          </p:cNvSpPr>
          <p:nvPr>
            <p:ph type="ctrTitle"/>
          </p:nvPr>
        </p:nvSpPr>
        <p:spPr>
          <a:xfrm>
            <a:off x="557730" y="1151054"/>
            <a:ext cx="10524251" cy="576262"/>
          </a:xfrm>
        </p:spPr>
        <p:txBody>
          <a:bodyPr>
            <a:noAutofit/>
          </a:bodyPr>
          <a:lstStyle/>
          <a:p>
            <a:pPr algn="l">
              <a:defRPr/>
            </a:pPr>
            <a:r>
              <a:rPr lang="en-GB" sz="4800" b="1" i="1" dirty="0">
                <a:solidFill>
                  <a:schemeClr val="tx2">
                    <a:lumMod val="75000"/>
                  </a:schemeClr>
                </a:solidFill>
              </a:rPr>
              <a:t>Acknowledgements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96DEE07F-2A6A-4415-8584-8500CF308879}"/>
              </a:ext>
            </a:extLst>
          </p:cNvPr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3104" y="2080870"/>
            <a:ext cx="2672116" cy="1275557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4A4A4CED-1675-432A-BC1F-C9D245D8DF5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931822" y="2041853"/>
            <a:ext cx="2435718" cy="1178573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7965315C-2DEF-41DE-8BCC-52A423C77C1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712032" y="2183973"/>
            <a:ext cx="2150757" cy="1040689"/>
          </a:xfrm>
          <a:prstGeom prst="rect">
            <a:avLst/>
          </a:prstGeom>
        </p:spPr>
      </p:pic>
      <p:pic>
        <p:nvPicPr>
          <p:cNvPr id="16" name="Picture 2" descr="Image result for iit kharagpur">
            <a:extLst>
              <a:ext uri="{FF2B5EF4-FFF2-40B4-BE49-F238E27FC236}">
                <a16:creationId xmlns:a16="http://schemas.microsoft.com/office/drawing/2014/main" id="{25EF910B-FC88-4739-A3AF-7ABCCEA4BE1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7722" y="3888027"/>
            <a:ext cx="1871749" cy="20948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17" descr="Image result for iisc bangalore">
            <a:extLst>
              <a:ext uri="{FF2B5EF4-FFF2-40B4-BE49-F238E27FC236}">
                <a16:creationId xmlns:a16="http://schemas.microsoft.com/office/drawing/2014/main" id="{AD1B16EC-03CA-46FB-8528-72433EB5EB9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88223" y="4170232"/>
            <a:ext cx="1812601" cy="1812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18"/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297" r="5325" b="13430"/>
          <a:stretch/>
        </p:blipFill>
        <p:spPr>
          <a:xfrm>
            <a:off x="3436965" y="2004975"/>
            <a:ext cx="3322611" cy="1292098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6931822" y="4042878"/>
            <a:ext cx="4496490" cy="1785104"/>
          </a:xfrm>
          <a:prstGeom prst="rect">
            <a:avLst/>
          </a:prstGeom>
          <a:noFill/>
          <a:ln>
            <a:solidFill>
              <a:schemeClr val="tx2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GB" sz="2000" b="1" i="1" dirty="0">
                <a:solidFill>
                  <a:schemeClr val="tx2">
                    <a:lumMod val="75000"/>
                  </a:schemeClr>
                </a:solidFill>
              </a:rPr>
              <a:t>Supervisors:</a:t>
            </a:r>
          </a:p>
          <a:p>
            <a:r>
              <a:rPr lang="en-GB" b="1" i="1" dirty="0">
                <a:solidFill>
                  <a:schemeClr val="tx2">
                    <a:lumMod val="75000"/>
                  </a:schemeClr>
                </a:solidFill>
              </a:rPr>
              <a:t>Edinburgh – </a:t>
            </a:r>
            <a:r>
              <a:rPr lang="en-GB" dirty="0" err="1"/>
              <a:t>Prof.</a:t>
            </a:r>
            <a:r>
              <a:rPr lang="en-GB" dirty="0"/>
              <a:t> Neil Robertson and </a:t>
            </a:r>
            <a:r>
              <a:rPr lang="en-GB" dirty="0" err="1"/>
              <a:t>Efthalia</a:t>
            </a:r>
            <a:r>
              <a:rPr lang="en-GB" dirty="0"/>
              <a:t> </a:t>
            </a:r>
            <a:r>
              <a:rPr lang="en-GB" dirty="0" err="1"/>
              <a:t>Chatzisymeon</a:t>
            </a:r>
            <a:r>
              <a:rPr lang="en-GB" dirty="0"/>
              <a:t> (as well as the whole Robertson group)</a:t>
            </a:r>
          </a:p>
          <a:p>
            <a:r>
              <a:rPr lang="en-GB" b="1" i="1" dirty="0">
                <a:solidFill>
                  <a:schemeClr val="tx2">
                    <a:lumMod val="75000"/>
                  </a:schemeClr>
                </a:solidFill>
              </a:rPr>
              <a:t>India – </a:t>
            </a:r>
            <a:r>
              <a:rPr lang="en-GB" dirty="0" err="1"/>
              <a:t>Prof.</a:t>
            </a:r>
            <a:r>
              <a:rPr lang="en-GB" dirty="0"/>
              <a:t> B.C. </a:t>
            </a:r>
            <a:r>
              <a:rPr lang="en-GB" dirty="0" err="1"/>
              <a:t>Meikap</a:t>
            </a:r>
            <a:r>
              <a:rPr lang="en-GB" dirty="0"/>
              <a:t>, Dr </a:t>
            </a:r>
            <a:r>
              <a:rPr lang="en-GB" dirty="0" err="1"/>
              <a:t>Somnath</a:t>
            </a:r>
            <a:r>
              <a:rPr lang="en-GB" dirty="0"/>
              <a:t> </a:t>
            </a:r>
            <a:r>
              <a:rPr lang="en-GB" dirty="0" err="1"/>
              <a:t>Goshal</a:t>
            </a:r>
            <a:r>
              <a:rPr lang="en-GB" dirty="0"/>
              <a:t>, </a:t>
            </a:r>
            <a:r>
              <a:rPr lang="en-GB" dirty="0" err="1"/>
              <a:t>Prof.</a:t>
            </a:r>
            <a:r>
              <a:rPr lang="en-GB" dirty="0"/>
              <a:t> </a:t>
            </a:r>
            <a:r>
              <a:rPr lang="en-GB" dirty="0" err="1"/>
              <a:t>Pulak</a:t>
            </a:r>
            <a:r>
              <a:rPr lang="en-GB" dirty="0"/>
              <a:t> Mishra</a:t>
            </a:r>
          </a:p>
        </p:txBody>
      </p:sp>
    </p:spTree>
    <p:extLst>
      <p:ext uri="{BB962C8B-B14F-4D97-AF65-F5344CB8AC3E}">
        <p14:creationId xmlns:p14="http://schemas.microsoft.com/office/powerpoint/2010/main" val="73349821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415" y="84883"/>
            <a:ext cx="5300126" cy="852922"/>
          </a:xfrm>
          <a:prstGeom prst="rect">
            <a:avLst/>
          </a:prstGeom>
        </p:spPr>
      </p:pic>
      <p:cxnSp>
        <p:nvCxnSpPr>
          <p:cNvPr id="8" name="Straight Connector 7"/>
          <p:cNvCxnSpPr/>
          <p:nvPr/>
        </p:nvCxnSpPr>
        <p:spPr>
          <a:xfrm flipV="1">
            <a:off x="557731" y="974950"/>
            <a:ext cx="11076538" cy="23264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 flipV="1">
            <a:off x="557731" y="6445853"/>
            <a:ext cx="11076538" cy="23264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3"/>
          <a:srcRect l="60395" t="64280" r="5585" b="29535"/>
          <a:stretch/>
        </p:blipFill>
        <p:spPr>
          <a:xfrm>
            <a:off x="8714503" y="6506262"/>
            <a:ext cx="2919766" cy="298575"/>
          </a:xfrm>
          <a:prstGeom prst="rect">
            <a:avLst/>
          </a:prstGeom>
        </p:spPr>
      </p:pic>
      <p:sp>
        <p:nvSpPr>
          <p:cNvPr id="12" name="Title 1"/>
          <p:cNvSpPr>
            <a:spLocks noGrp="1"/>
          </p:cNvSpPr>
          <p:nvPr>
            <p:ph type="ctrTitle"/>
          </p:nvPr>
        </p:nvSpPr>
        <p:spPr>
          <a:xfrm>
            <a:off x="557731" y="1151054"/>
            <a:ext cx="8077200" cy="576262"/>
          </a:xfrm>
        </p:spPr>
        <p:txBody>
          <a:bodyPr>
            <a:noAutofit/>
          </a:bodyPr>
          <a:lstStyle/>
          <a:p>
            <a:pPr algn="l">
              <a:defRPr/>
            </a:pPr>
            <a:r>
              <a:rPr lang="en-GB" sz="4800" b="1" i="1" dirty="0">
                <a:solidFill>
                  <a:schemeClr val="tx2">
                    <a:lumMod val="75000"/>
                  </a:schemeClr>
                </a:solidFill>
              </a:rPr>
              <a:t>Addressing the Problem</a:t>
            </a:r>
          </a:p>
        </p:txBody>
      </p:sp>
      <p:sp>
        <p:nvSpPr>
          <p:cNvPr id="10" name="Content Placeholder 2"/>
          <p:cNvSpPr txBox="1">
            <a:spLocks/>
          </p:cNvSpPr>
          <p:nvPr/>
        </p:nvSpPr>
        <p:spPr>
          <a:xfrm>
            <a:off x="557731" y="1956526"/>
            <a:ext cx="11076538" cy="385472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GB" b="1" dirty="0"/>
              <a:t>There is a clear necessity to develop a method of water purification for those living in areas most at risk of depending on poor quality water sources. This must be:</a:t>
            </a:r>
            <a:br>
              <a:rPr lang="en-GB" b="1" dirty="0"/>
            </a:br>
            <a:endParaRPr lang="en-GB" b="1" dirty="0"/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GB" sz="2400" b="1" i="1" dirty="0">
                <a:solidFill>
                  <a:schemeClr val="tx2">
                    <a:lumMod val="75000"/>
                  </a:schemeClr>
                </a:solidFill>
              </a:rPr>
              <a:t>Safe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GB" sz="2400" b="1" i="1" dirty="0">
                <a:solidFill>
                  <a:schemeClr val="tx2">
                    <a:lumMod val="75000"/>
                  </a:schemeClr>
                </a:solidFill>
              </a:rPr>
              <a:t>Cheap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GB" sz="2400" b="1" i="1" dirty="0">
                <a:solidFill>
                  <a:schemeClr val="tx2">
                    <a:lumMod val="75000"/>
                  </a:schemeClr>
                </a:solidFill>
              </a:rPr>
              <a:t>Simple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GB" sz="2400" b="1" i="1" dirty="0">
                <a:solidFill>
                  <a:schemeClr val="tx2">
                    <a:lumMod val="75000"/>
                  </a:schemeClr>
                </a:solidFill>
              </a:rPr>
              <a:t>Reliable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GB" sz="2400" b="1" i="1" dirty="0">
                <a:solidFill>
                  <a:schemeClr val="tx2">
                    <a:lumMod val="75000"/>
                  </a:schemeClr>
                </a:solidFill>
              </a:rPr>
              <a:t>Robust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GB" sz="2400" b="1" i="1" dirty="0">
                <a:solidFill>
                  <a:schemeClr val="tx2">
                    <a:lumMod val="75000"/>
                  </a:schemeClr>
                </a:solidFill>
              </a:rPr>
              <a:t>Point-of-source</a:t>
            </a:r>
            <a:r>
              <a:rPr lang="en-GB" b="1" i="1" dirty="0">
                <a:solidFill>
                  <a:schemeClr val="tx2">
                    <a:lumMod val="75000"/>
                  </a:schemeClr>
                </a:solidFill>
              </a:rPr>
              <a:t/>
            </a:r>
            <a:br>
              <a:rPr lang="en-GB" b="1" i="1" dirty="0">
                <a:solidFill>
                  <a:schemeClr val="tx2">
                    <a:lumMod val="75000"/>
                  </a:schemeClr>
                </a:solidFill>
              </a:rPr>
            </a:br>
            <a:endParaRPr lang="en-GB" i="1" dirty="0"/>
          </a:p>
          <a:p>
            <a:pPr algn="l"/>
            <a:endParaRPr lang="en-GB" dirty="0"/>
          </a:p>
          <a:p>
            <a:pPr algn="l"/>
            <a:endParaRPr lang="en-GB" altLang="en-US" dirty="0"/>
          </a:p>
        </p:txBody>
      </p:sp>
      <p:cxnSp>
        <p:nvCxnSpPr>
          <p:cNvPr id="3" name="Straight Arrow Connector 2"/>
          <p:cNvCxnSpPr/>
          <p:nvPr/>
        </p:nvCxnSpPr>
        <p:spPr>
          <a:xfrm flipV="1">
            <a:off x="4728411" y="4090737"/>
            <a:ext cx="2526631" cy="12031"/>
          </a:xfrm>
          <a:prstGeom prst="straightConnector1">
            <a:avLst/>
          </a:prstGeom>
          <a:ln w="76200">
            <a:solidFill>
              <a:schemeClr val="tx2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/>
        </p:nvSpPr>
        <p:spPr>
          <a:xfrm>
            <a:off x="7451679" y="3625714"/>
            <a:ext cx="3043450" cy="95410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GB" sz="2800" b="1" i="1" dirty="0">
                <a:solidFill>
                  <a:schemeClr val="tx2">
                    <a:lumMod val="75000"/>
                  </a:schemeClr>
                </a:solidFill>
              </a:rPr>
              <a:t>Solar-powered water purification?</a:t>
            </a:r>
          </a:p>
        </p:txBody>
      </p:sp>
    </p:spTree>
    <p:extLst>
      <p:ext uri="{BB962C8B-B14F-4D97-AF65-F5344CB8AC3E}">
        <p14:creationId xmlns:p14="http://schemas.microsoft.com/office/powerpoint/2010/main" val="38709718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415" y="84883"/>
            <a:ext cx="5300126" cy="852922"/>
          </a:xfrm>
          <a:prstGeom prst="rect">
            <a:avLst/>
          </a:prstGeom>
        </p:spPr>
      </p:pic>
      <p:cxnSp>
        <p:nvCxnSpPr>
          <p:cNvPr id="8" name="Straight Connector 7"/>
          <p:cNvCxnSpPr/>
          <p:nvPr/>
        </p:nvCxnSpPr>
        <p:spPr>
          <a:xfrm flipV="1">
            <a:off x="557731" y="974950"/>
            <a:ext cx="11076538" cy="23264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 flipV="1">
            <a:off x="557731" y="6445853"/>
            <a:ext cx="11076538" cy="23264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3"/>
          <a:srcRect l="60395" t="64280" r="5585" b="29535"/>
          <a:stretch/>
        </p:blipFill>
        <p:spPr>
          <a:xfrm>
            <a:off x="8714503" y="6506262"/>
            <a:ext cx="2919766" cy="298575"/>
          </a:xfrm>
          <a:prstGeom prst="rect">
            <a:avLst/>
          </a:prstGeom>
        </p:spPr>
      </p:pic>
      <p:sp>
        <p:nvSpPr>
          <p:cNvPr id="12" name="Title 1"/>
          <p:cNvSpPr>
            <a:spLocks noGrp="1"/>
          </p:cNvSpPr>
          <p:nvPr>
            <p:ph type="ctrTitle"/>
          </p:nvPr>
        </p:nvSpPr>
        <p:spPr>
          <a:xfrm>
            <a:off x="557731" y="1151054"/>
            <a:ext cx="8077200" cy="576262"/>
          </a:xfrm>
        </p:spPr>
        <p:txBody>
          <a:bodyPr>
            <a:noAutofit/>
          </a:bodyPr>
          <a:lstStyle/>
          <a:p>
            <a:pPr algn="l">
              <a:defRPr/>
            </a:pPr>
            <a:r>
              <a:rPr lang="en-GB" sz="4800" b="1" i="1" dirty="0">
                <a:solidFill>
                  <a:schemeClr val="tx2">
                    <a:lumMod val="75000"/>
                  </a:schemeClr>
                </a:solidFill>
              </a:rPr>
              <a:t>Solar Disinfection (SODIS)</a:t>
            </a:r>
          </a:p>
        </p:txBody>
      </p:sp>
      <p:sp>
        <p:nvSpPr>
          <p:cNvPr id="10" name="Content Placeholder 2"/>
          <p:cNvSpPr txBox="1">
            <a:spLocks/>
          </p:cNvSpPr>
          <p:nvPr/>
        </p:nvSpPr>
        <p:spPr>
          <a:xfrm>
            <a:off x="557731" y="1956526"/>
            <a:ext cx="11308550" cy="95044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GB" b="1" dirty="0"/>
              <a:t>The Sun’s natural disinfecting ability is utilised globally in areas where water resources are unsafe and resources are limited.</a:t>
            </a:r>
            <a:endParaRPr lang="en-GB" i="1" dirty="0"/>
          </a:p>
          <a:p>
            <a:pPr algn="l"/>
            <a:endParaRPr lang="en-GB" dirty="0"/>
          </a:p>
          <a:p>
            <a:pPr algn="l"/>
            <a:endParaRPr lang="en-GB" altLang="en-US" dirty="0"/>
          </a:p>
        </p:txBody>
      </p:sp>
      <p:pic>
        <p:nvPicPr>
          <p:cNvPr id="13" name="Picture 12"/>
          <p:cNvPicPr/>
          <p:nvPr/>
        </p:nvPicPr>
        <p:blipFill rotWithShape="1">
          <a:blip r:embed="rId4"/>
          <a:srcRect l="27053" t="36948" r="28210" b="17205"/>
          <a:stretch/>
        </p:blipFill>
        <p:spPr>
          <a:xfrm>
            <a:off x="696936" y="2786226"/>
            <a:ext cx="6036528" cy="3501735"/>
          </a:xfrm>
          <a:prstGeom prst="rect">
            <a:avLst/>
          </a:prstGeom>
        </p:spPr>
      </p:pic>
      <p:cxnSp>
        <p:nvCxnSpPr>
          <p:cNvPr id="14" name="Straight Arrow Connector 13"/>
          <p:cNvCxnSpPr/>
          <p:nvPr/>
        </p:nvCxnSpPr>
        <p:spPr>
          <a:xfrm>
            <a:off x="9474733" y="3962979"/>
            <a:ext cx="0" cy="1148228"/>
          </a:xfrm>
          <a:prstGeom prst="straightConnector1">
            <a:avLst/>
          </a:prstGeom>
          <a:ln w="76200">
            <a:solidFill>
              <a:schemeClr val="tx2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7083187" y="5112966"/>
            <a:ext cx="4783093" cy="95410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sz="3600" b="1" i="1" dirty="0">
                <a:solidFill>
                  <a:schemeClr val="tx2">
                    <a:lumMod val="75000"/>
                  </a:schemeClr>
                </a:solidFill>
              </a:rPr>
              <a:t>Photocatalysis </a:t>
            </a:r>
            <a:r>
              <a:rPr lang="en-GB" b="1" i="1" dirty="0">
                <a:solidFill>
                  <a:schemeClr val="tx2">
                    <a:lumMod val="75000"/>
                  </a:schemeClr>
                </a:solidFill>
              </a:rPr>
              <a:t>– </a:t>
            </a:r>
            <a:r>
              <a:rPr lang="en-GB" sz="2000" b="1" i="1" dirty="0">
                <a:solidFill>
                  <a:schemeClr val="tx2">
                    <a:lumMod val="75000"/>
                  </a:schemeClr>
                </a:solidFill>
              </a:rPr>
              <a:t>using light to initiate chemical reactions</a:t>
            </a:r>
            <a:endParaRPr lang="en-GB" sz="1600" b="1" i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6933062" y="2942569"/>
            <a:ext cx="4933218" cy="1200329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sz="2400" b="1" dirty="0">
                <a:solidFill>
                  <a:schemeClr val="tx1"/>
                </a:solidFill>
              </a:rPr>
              <a:t>Reduces bacterial content, but rates slow and doesn’t remove any chemical pollutants</a:t>
            </a:r>
          </a:p>
        </p:txBody>
      </p:sp>
      <p:sp>
        <p:nvSpPr>
          <p:cNvPr id="7" name="Rectangle 6"/>
          <p:cNvSpPr/>
          <p:nvPr/>
        </p:nvSpPr>
        <p:spPr>
          <a:xfrm>
            <a:off x="557731" y="6457485"/>
            <a:ext cx="4186211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100" dirty="0">
                <a:latin typeface="Calibri" panose="020F0502020204030204" pitchFamily="34" charset="0"/>
                <a:ea typeface="Georgia" panose="02040502050405020303" pitchFamily="18" charset="0"/>
              </a:rPr>
              <a:t>R. </a:t>
            </a:r>
            <a:r>
              <a:rPr lang="en-US" sz="1100" dirty="0" err="1">
                <a:latin typeface="Calibri" panose="020F0502020204030204" pitchFamily="34" charset="0"/>
                <a:ea typeface="Georgia" panose="02040502050405020303" pitchFamily="18" charset="0"/>
              </a:rPr>
              <a:t>Meierhofer</a:t>
            </a:r>
            <a:r>
              <a:rPr lang="en-US" sz="1100" dirty="0">
                <a:latin typeface="Calibri" panose="020F0502020204030204" pitchFamily="34" charset="0"/>
                <a:ea typeface="Georgia" panose="02040502050405020303" pitchFamily="18" charset="0"/>
              </a:rPr>
              <a:t> and</a:t>
            </a:r>
            <a:r>
              <a:rPr lang="en-US" sz="1100" spc="30" dirty="0">
                <a:latin typeface="Calibri" panose="020F0502020204030204" pitchFamily="34" charset="0"/>
                <a:ea typeface="Georgia" panose="02040502050405020303" pitchFamily="18" charset="0"/>
              </a:rPr>
              <a:t> </a:t>
            </a:r>
            <a:r>
              <a:rPr lang="en-US" sz="1100" dirty="0">
                <a:latin typeface="Calibri" panose="020F0502020204030204" pitchFamily="34" charset="0"/>
                <a:ea typeface="Georgia" panose="02040502050405020303" pitchFamily="18" charset="0"/>
              </a:rPr>
              <a:t>G.</a:t>
            </a:r>
            <a:r>
              <a:rPr lang="en-US" sz="1100" spc="10" dirty="0">
                <a:latin typeface="Calibri" panose="020F0502020204030204" pitchFamily="34" charset="0"/>
                <a:ea typeface="Georgia" panose="02040502050405020303" pitchFamily="18" charset="0"/>
              </a:rPr>
              <a:t> </a:t>
            </a:r>
            <a:r>
              <a:rPr lang="en-US" sz="1100" dirty="0" err="1">
                <a:latin typeface="Calibri" panose="020F0502020204030204" pitchFamily="34" charset="0"/>
                <a:ea typeface="Georgia" panose="02040502050405020303" pitchFamily="18" charset="0"/>
              </a:rPr>
              <a:t>Landolt</a:t>
            </a:r>
            <a:r>
              <a:rPr lang="en-US" sz="1100" dirty="0">
                <a:latin typeface="Calibri" panose="020F0502020204030204" pitchFamily="34" charset="0"/>
                <a:ea typeface="Georgia" panose="02040502050405020303" pitchFamily="18" charset="0"/>
              </a:rPr>
              <a:t>, </a:t>
            </a:r>
            <a:r>
              <a:rPr lang="en-US" sz="1100" i="1" dirty="0">
                <a:latin typeface="Calibri" panose="020F0502020204030204" pitchFamily="34" charset="0"/>
                <a:ea typeface="Georgia" panose="02040502050405020303" pitchFamily="18" charset="0"/>
              </a:rPr>
              <a:t>Desalination</a:t>
            </a:r>
            <a:r>
              <a:rPr lang="en-US" sz="1100" dirty="0">
                <a:latin typeface="Calibri" panose="020F0502020204030204" pitchFamily="34" charset="0"/>
                <a:ea typeface="Georgia" panose="02040502050405020303" pitchFamily="18" charset="0"/>
              </a:rPr>
              <a:t>, 2009, </a:t>
            </a:r>
            <a:r>
              <a:rPr lang="en-US" sz="1100" b="1" dirty="0">
                <a:latin typeface="Calibri" panose="020F0502020204030204" pitchFamily="34" charset="0"/>
                <a:ea typeface="Georgia" panose="02040502050405020303" pitchFamily="18" charset="0"/>
              </a:rPr>
              <a:t>248</a:t>
            </a:r>
            <a:r>
              <a:rPr lang="en-US" sz="1100" dirty="0">
                <a:latin typeface="Calibri" panose="020F0502020204030204" pitchFamily="34" charset="0"/>
                <a:ea typeface="Georgia" panose="02040502050405020303" pitchFamily="18" charset="0"/>
              </a:rPr>
              <a:t>,</a:t>
            </a:r>
            <a:r>
              <a:rPr lang="en-US" sz="1100" spc="220" dirty="0">
                <a:latin typeface="Calibri" panose="020F0502020204030204" pitchFamily="34" charset="0"/>
                <a:ea typeface="Georgia" panose="02040502050405020303" pitchFamily="18" charset="0"/>
              </a:rPr>
              <a:t> </a:t>
            </a:r>
            <a:r>
              <a:rPr lang="en-US" sz="1100" dirty="0">
                <a:latin typeface="Calibri" panose="020F0502020204030204" pitchFamily="34" charset="0"/>
                <a:ea typeface="Georgia" panose="02040502050405020303" pitchFamily="18" charset="0"/>
              </a:rPr>
              <a:t>144–151</a:t>
            </a:r>
            <a:endParaRPr lang="en-GB" sz="1100" dirty="0"/>
          </a:p>
        </p:txBody>
      </p:sp>
    </p:spTree>
    <p:extLst>
      <p:ext uri="{BB962C8B-B14F-4D97-AF65-F5344CB8AC3E}">
        <p14:creationId xmlns:p14="http://schemas.microsoft.com/office/powerpoint/2010/main" val="27833279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415" y="84883"/>
            <a:ext cx="5300126" cy="852922"/>
          </a:xfrm>
          <a:prstGeom prst="rect">
            <a:avLst/>
          </a:prstGeom>
        </p:spPr>
      </p:pic>
      <p:cxnSp>
        <p:nvCxnSpPr>
          <p:cNvPr id="8" name="Straight Connector 7"/>
          <p:cNvCxnSpPr/>
          <p:nvPr/>
        </p:nvCxnSpPr>
        <p:spPr>
          <a:xfrm flipV="1">
            <a:off x="557731" y="974950"/>
            <a:ext cx="11076538" cy="23264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 flipV="1">
            <a:off x="557731" y="6445853"/>
            <a:ext cx="11076538" cy="23264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3"/>
          <a:srcRect l="60395" t="64280" r="5585" b="29535"/>
          <a:stretch/>
        </p:blipFill>
        <p:spPr>
          <a:xfrm>
            <a:off x="8714503" y="6506262"/>
            <a:ext cx="2919766" cy="298575"/>
          </a:xfrm>
          <a:prstGeom prst="rect">
            <a:avLst/>
          </a:prstGeom>
        </p:spPr>
      </p:pic>
      <p:sp>
        <p:nvSpPr>
          <p:cNvPr id="12" name="Title 1"/>
          <p:cNvSpPr>
            <a:spLocks noGrp="1"/>
          </p:cNvSpPr>
          <p:nvPr>
            <p:ph type="ctrTitle"/>
          </p:nvPr>
        </p:nvSpPr>
        <p:spPr>
          <a:xfrm>
            <a:off x="557731" y="1151054"/>
            <a:ext cx="8077200" cy="576262"/>
          </a:xfrm>
        </p:spPr>
        <p:txBody>
          <a:bodyPr>
            <a:noAutofit/>
          </a:bodyPr>
          <a:lstStyle/>
          <a:p>
            <a:pPr algn="l">
              <a:defRPr/>
            </a:pPr>
            <a:r>
              <a:rPr lang="en-GB" sz="4800" b="1" i="1" dirty="0">
                <a:solidFill>
                  <a:schemeClr val="tx2">
                    <a:lumMod val="75000"/>
                  </a:schemeClr>
                </a:solidFill>
              </a:rPr>
              <a:t>The Photocatalysis Process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471F1B4C-19E0-4D1C-870C-ACC83AB51F99}"/>
              </a:ext>
            </a:extLst>
          </p:cNvPr>
          <p:cNvSpPr txBox="1"/>
          <p:nvPr/>
        </p:nvSpPr>
        <p:spPr>
          <a:xfrm>
            <a:off x="4184639" y="2036476"/>
            <a:ext cx="445029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altLang="en-US" sz="3200" b="1" dirty="0"/>
              <a:t>TiO</a:t>
            </a:r>
            <a:r>
              <a:rPr lang="en-GB" altLang="en-US" sz="3200" b="1" baseline="-25000" dirty="0"/>
              <a:t>2</a:t>
            </a:r>
            <a:r>
              <a:rPr lang="en-GB" altLang="en-US" sz="3200" b="1" dirty="0"/>
              <a:t> + </a:t>
            </a:r>
            <a:r>
              <a:rPr lang="en-GB" altLang="en-US" sz="3200" b="1" dirty="0">
                <a:solidFill>
                  <a:schemeClr val="tx2">
                    <a:lumMod val="75000"/>
                  </a:schemeClr>
                </a:solidFill>
              </a:rPr>
              <a:t>h</a:t>
            </a:r>
            <a:r>
              <a:rPr lang="el-GR" altLang="en-US" sz="3200" b="1" dirty="0">
                <a:solidFill>
                  <a:schemeClr val="tx2">
                    <a:lumMod val="75000"/>
                  </a:schemeClr>
                </a:solidFill>
              </a:rPr>
              <a:t>υ</a:t>
            </a:r>
            <a:r>
              <a:rPr lang="en-GB" altLang="en-US" sz="3200" b="1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GB" altLang="en-US" sz="3200" b="1" dirty="0">
                <a:sym typeface="Wingdings" panose="05000000000000000000" pitchFamily="2" charset="2"/>
              </a:rPr>
              <a:t></a:t>
            </a:r>
            <a:r>
              <a:rPr lang="en-GB" altLang="en-US" sz="3200" b="1" dirty="0"/>
              <a:t> TiO</a:t>
            </a:r>
            <a:r>
              <a:rPr lang="en-GB" altLang="en-US" sz="3200" b="1" baseline="-25000" dirty="0"/>
              <a:t>2</a:t>
            </a:r>
            <a:r>
              <a:rPr lang="en-GB" altLang="en-US" sz="3200" b="1" dirty="0"/>
              <a:t> (e</a:t>
            </a:r>
            <a:r>
              <a:rPr lang="en-GB" altLang="en-US" sz="3200" b="1" baseline="30000" dirty="0"/>
              <a:t>-</a:t>
            </a:r>
            <a:r>
              <a:rPr lang="en-GB" altLang="en-US" sz="3200" b="1" dirty="0"/>
              <a:t> + h</a:t>
            </a:r>
            <a:r>
              <a:rPr lang="en-GB" altLang="en-US" sz="3200" b="1" baseline="30000" dirty="0"/>
              <a:t>+</a:t>
            </a:r>
            <a:r>
              <a:rPr lang="en-GB" altLang="en-US" sz="3200" b="1" dirty="0"/>
              <a:t>)</a:t>
            </a:r>
          </a:p>
          <a:p>
            <a:endParaRPr lang="en-GB" sz="2800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2C4C609D-16A0-4A60-84FD-18723FEDF8EC}"/>
              </a:ext>
            </a:extLst>
          </p:cNvPr>
          <p:cNvSpPr txBox="1"/>
          <p:nvPr/>
        </p:nvSpPr>
        <p:spPr>
          <a:xfrm>
            <a:off x="708318" y="2956326"/>
            <a:ext cx="4110421" cy="209288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eaLnBrk="1" hangingPunct="1"/>
            <a:r>
              <a:rPr lang="en-GB" altLang="en-US" sz="2800" dirty="0"/>
              <a:t>e</a:t>
            </a:r>
            <a:r>
              <a:rPr lang="en-GB" altLang="en-US" sz="2800" baseline="30000" dirty="0"/>
              <a:t>-</a:t>
            </a:r>
            <a:r>
              <a:rPr lang="en-GB" altLang="en-US" sz="2800" dirty="0"/>
              <a:t> + M</a:t>
            </a:r>
            <a:r>
              <a:rPr lang="en-GB" altLang="en-US" sz="2800" baseline="30000" dirty="0"/>
              <a:t>n+</a:t>
            </a:r>
            <a:r>
              <a:rPr lang="en-GB" altLang="en-US" sz="2800" dirty="0"/>
              <a:t> </a:t>
            </a:r>
            <a:r>
              <a:rPr lang="en-GB" altLang="en-US" sz="2800" dirty="0">
                <a:sym typeface="Wingdings" panose="05000000000000000000" pitchFamily="2" charset="2"/>
              </a:rPr>
              <a:t></a:t>
            </a:r>
            <a:r>
              <a:rPr lang="en-GB" altLang="en-US" sz="2800" dirty="0"/>
              <a:t> </a:t>
            </a:r>
            <a:r>
              <a:rPr lang="en-GB" altLang="en-US" sz="2800" b="1" dirty="0">
                <a:solidFill>
                  <a:schemeClr val="bg2">
                    <a:lumMod val="25000"/>
                  </a:schemeClr>
                </a:solidFill>
              </a:rPr>
              <a:t>M</a:t>
            </a:r>
            <a:r>
              <a:rPr lang="en-GB" altLang="en-US" sz="2800" b="1" baseline="30000" dirty="0">
                <a:solidFill>
                  <a:schemeClr val="bg2">
                    <a:lumMod val="25000"/>
                  </a:schemeClr>
                </a:solidFill>
              </a:rPr>
              <a:t>(n-1)+</a:t>
            </a:r>
          </a:p>
          <a:p>
            <a:pPr algn="ctr" eaLnBrk="1" hangingPunct="1"/>
            <a:r>
              <a:rPr lang="en-GB" altLang="en-US" sz="2800" dirty="0"/>
              <a:t>O</a:t>
            </a:r>
            <a:r>
              <a:rPr lang="en-GB" altLang="en-US" sz="2800" baseline="-25000" dirty="0"/>
              <a:t>2 </a:t>
            </a:r>
            <a:r>
              <a:rPr lang="en-GB" altLang="en-US" sz="2800" dirty="0"/>
              <a:t>+ e</a:t>
            </a:r>
            <a:r>
              <a:rPr lang="en-GB" altLang="en-US" sz="2800" baseline="30000" dirty="0"/>
              <a:t>-</a:t>
            </a:r>
            <a:r>
              <a:rPr lang="en-GB" altLang="en-US" sz="2800" dirty="0"/>
              <a:t> </a:t>
            </a:r>
            <a:r>
              <a:rPr lang="en-GB" altLang="en-US" sz="2800" dirty="0">
                <a:sym typeface="Wingdings" panose="05000000000000000000" pitchFamily="2" charset="2"/>
              </a:rPr>
              <a:t> O</a:t>
            </a:r>
            <a:r>
              <a:rPr lang="en-GB" altLang="en-US" sz="2800" baseline="-25000" dirty="0">
                <a:sym typeface="Wingdings" panose="05000000000000000000" pitchFamily="2" charset="2"/>
              </a:rPr>
              <a:t>2</a:t>
            </a:r>
            <a:r>
              <a:rPr lang="en-GB" altLang="en-US" sz="2800" baseline="30000" dirty="0">
                <a:sym typeface="Wingdings" panose="05000000000000000000" pitchFamily="2" charset="2"/>
              </a:rPr>
              <a:t>-</a:t>
            </a:r>
          </a:p>
          <a:p>
            <a:pPr algn="ctr" eaLnBrk="1" hangingPunct="1"/>
            <a:r>
              <a:rPr lang="en-GB" altLang="en-US" sz="2800" dirty="0">
                <a:sym typeface="Wingdings" panose="05000000000000000000" pitchFamily="2" charset="2"/>
              </a:rPr>
              <a:t>O</a:t>
            </a:r>
            <a:r>
              <a:rPr lang="en-GB" altLang="en-US" sz="2800" baseline="-25000" dirty="0">
                <a:sym typeface="Wingdings" panose="05000000000000000000" pitchFamily="2" charset="2"/>
              </a:rPr>
              <a:t>2</a:t>
            </a:r>
            <a:r>
              <a:rPr lang="en-GB" altLang="en-US" sz="2800" dirty="0">
                <a:sym typeface="Wingdings" panose="05000000000000000000" pitchFamily="2" charset="2"/>
              </a:rPr>
              <a:t> + 2e</a:t>
            </a:r>
            <a:r>
              <a:rPr lang="en-GB" altLang="en-US" sz="2800" baseline="30000" dirty="0">
                <a:sym typeface="Wingdings" panose="05000000000000000000" pitchFamily="2" charset="2"/>
              </a:rPr>
              <a:t>-</a:t>
            </a:r>
            <a:r>
              <a:rPr lang="en-GB" altLang="en-US" sz="2800" dirty="0">
                <a:sym typeface="Wingdings" panose="05000000000000000000" pitchFamily="2" charset="2"/>
              </a:rPr>
              <a:t> + 2H</a:t>
            </a:r>
            <a:r>
              <a:rPr lang="en-GB" altLang="en-US" sz="2800" baseline="30000" dirty="0">
                <a:sym typeface="Wingdings" panose="05000000000000000000" pitchFamily="2" charset="2"/>
              </a:rPr>
              <a:t>+</a:t>
            </a:r>
            <a:r>
              <a:rPr lang="en-GB" altLang="en-US" sz="2800" dirty="0">
                <a:sym typeface="Wingdings" panose="05000000000000000000" pitchFamily="2" charset="2"/>
              </a:rPr>
              <a:t>  </a:t>
            </a:r>
            <a:r>
              <a:rPr lang="en-GB" altLang="en-US" sz="2800" b="1" dirty="0">
                <a:solidFill>
                  <a:schemeClr val="bg2">
                    <a:lumMod val="25000"/>
                  </a:schemeClr>
                </a:solidFill>
                <a:sym typeface="Wingdings" panose="05000000000000000000" pitchFamily="2" charset="2"/>
              </a:rPr>
              <a:t>H</a:t>
            </a:r>
            <a:r>
              <a:rPr lang="en-GB" altLang="en-US" sz="2800" b="1" baseline="-25000" dirty="0">
                <a:solidFill>
                  <a:schemeClr val="bg2">
                    <a:lumMod val="25000"/>
                  </a:schemeClr>
                </a:solidFill>
                <a:sym typeface="Wingdings" panose="05000000000000000000" pitchFamily="2" charset="2"/>
              </a:rPr>
              <a:t>2</a:t>
            </a:r>
            <a:r>
              <a:rPr lang="en-GB" altLang="en-US" sz="2800" b="1" dirty="0">
                <a:solidFill>
                  <a:schemeClr val="bg2">
                    <a:lumMod val="25000"/>
                  </a:schemeClr>
                </a:solidFill>
                <a:sym typeface="Wingdings" panose="05000000000000000000" pitchFamily="2" charset="2"/>
              </a:rPr>
              <a:t>O</a:t>
            </a:r>
            <a:r>
              <a:rPr lang="en-GB" altLang="en-US" sz="2800" b="1" baseline="-25000" dirty="0">
                <a:solidFill>
                  <a:schemeClr val="bg2">
                    <a:lumMod val="25000"/>
                  </a:schemeClr>
                </a:solidFill>
                <a:sym typeface="Wingdings" panose="05000000000000000000" pitchFamily="2" charset="2"/>
              </a:rPr>
              <a:t>2</a:t>
            </a:r>
          </a:p>
          <a:p>
            <a:pPr algn="ctr" eaLnBrk="1" hangingPunct="1"/>
            <a:r>
              <a:rPr lang="en-GB" altLang="en-US" sz="2800" b="1" dirty="0">
                <a:solidFill>
                  <a:schemeClr val="tx2">
                    <a:lumMod val="75000"/>
                  </a:schemeClr>
                </a:solidFill>
                <a:sym typeface="Wingdings" panose="05000000000000000000" pitchFamily="2" charset="2"/>
              </a:rPr>
              <a:t>H</a:t>
            </a:r>
            <a:r>
              <a:rPr lang="en-GB" altLang="en-US" sz="2800" b="1" baseline="-25000" dirty="0">
                <a:solidFill>
                  <a:schemeClr val="tx2">
                    <a:lumMod val="75000"/>
                  </a:schemeClr>
                </a:solidFill>
                <a:sym typeface="Wingdings" panose="05000000000000000000" pitchFamily="2" charset="2"/>
              </a:rPr>
              <a:t>2</a:t>
            </a:r>
            <a:r>
              <a:rPr lang="en-GB" altLang="en-US" sz="2800" b="1" dirty="0">
                <a:solidFill>
                  <a:schemeClr val="tx2">
                    <a:lumMod val="75000"/>
                  </a:schemeClr>
                </a:solidFill>
                <a:sym typeface="Wingdings" panose="05000000000000000000" pitchFamily="2" charset="2"/>
              </a:rPr>
              <a:t>O</a:t>
            </a:r>
            <a:r>
              <a:rPr lang="en-GB" altLang="en-US" sz="2800" b="1" baseline="-25000" dirty="0">
                <a:solidFill>
                  <a:schemeClr val="tx2">
                    <a:lumMod val="75000"/>
                  </a:schemeClr>
                </a:solidFill>
                <a:sym typeface="Wingdings" panose="05000000000000000000" pitchFamily="2" charset="2"/>
              </a:rPr>
              <a:t>2</a:t>
            </a:r>
            <a:r>
              <a:rPr lang="en-GB" altLang="en-US" sz="2800" baseline="-25000" dirty="0">
                <a:sym typeface="Wingdings" panose="05000000000000000000" pitchFamily="2" charset="2"/>
              </a:rPr>
              <a:t> </a:t>
            </a:r>
            <a:r>
              <a:rPr lang="en-GB" altLang="en-US" sz="2800" dirty="0">
                <a:sym typeface="Wingdings" panose="05000000000000000000" pitchFamily="2" charset="2"/>
              </a:rPr>
              <a:t>+ H</a:t>
            </a:r>
            <a:r>
              <a:rPr lang="en-GB" altLang="en-US" sz="2800" baseline="30000" dirty="0">
                <a:sym typeface="Wingdings" panose="05000000000000000000" pitchFamily="2" charset="2"/>
              </a:rPr>
              <a:t>+</a:t>
            </a:r>
            <a:r>
              <a:rPr lang="en-GB" altLang="en-US" sz="2800" dirty="0">
                <a:sym typeface="Wingdings" panose="05000000000000000000" pitchFamily="2" charset="2"/>
              </a:rPr>
              <a:t> + e</a:t>
            </a:r>
            <a:r>
              <a:rPr lang="en-GB" altLang="en-US" sz="2800" baseline="30000" dirty="0">
                <a:sym typeface="Wingdings" panose="05000000000000000000" pitchFamily="2" charset="2"/>
              </a:rPr>
              <a:t>-</a:t>
            </a:r>
            <a:r>
              <a:rPr lang="en-GB" altLang="en-US" sz="2800" dirty="0">
                <a:sym typeface="Wingdings" panose="05000000000000000000" pitchFamily="2" charset="2"/>
              </a:rPr>
              <a:t>  </a:t>
            </a:r>
            <a:r>
              <a:rPr lang="en-GB" altLang="en-US" sz="2800" b="1" baseline="30000" dirty="0">
                <a:solidFill>
                  <a:schemeClr val="tx2">
                    <a:lumMod val="75000"/>
                  </a:schemeClr>
                </a:solidFill>
                <a:sym typeface="Wingdings" panose="05000000000000000000" pitchFamily="2" charset="2"/>
              </a:rPr>
              <a:t>.</a:t>
            </a:r>
            <a:r>
              <a:rPr lang="en-GB" altLang="en-US" sz="2800" b="1" dirty="0">
                <a:solidFill>
                  <a:schemeClr val="tx2">
                    <a:lumMod val="75000"/>
                  </a:schemeClr>
                </a:solidFill>
                <a:sym typeface="Wingdings" panose="05000000000000000000" pitchFamily="2" charset="2"/>
              </a:rPr>
              <a:t>OH </a:t>
            </a:r>
            <a:r>
              <a:rPr lang="en-GB" altLang="en-US" sz="2800" dirty="0">
                <a:sym typeface="Wingdings" panose="05000000000000000000" pitchFamily="2" charset="2"/>
              </a:rPr>
              <a:t>+ H</a:t>
            </a:r>
            <a:r>
              <a:rPr lang="en-GB" altLang="en-US" sz="2800" baseline="-25000" dirty="0">
                <a:sym typeface="Wingdings" panose="05000000000000000000" pitchFamily="2" charset="2"/>
              </a:rPr>
              <a:t>2</a:t>
            </a:r>
            <a:r>
              <a:rPr lang="en-GB" altLang="en-US" sz="2800" dirty="0">
                <a:sym typeface="Wingdings" panose="05000000000000000000" pitchFamily="2" charset="2"/>
              </a:rPr>
              <a:t>O</a:t>
            </a:r>
            <a:endParaRPr lang="en-GB" altLang="en-US" sz="2800" dirty="0"/>
          </a:p>
          <a:p>
            <a:endParaRPr lang="en-GB" dirty="0"/>
          </a:p>
        </p:txBody>
      </p:sp>
      <p:sp>
        <p:nvSpPr>
          <p:cNvPr id="18" name="Content Placeholder 2"/>
          <p:cNvSpPr txBox="1">
            <a:spLocks/>
          </p:cNvSpPr>
          <p:nvPr/>
        </p:nvSpPr>
        <p:spPr>
          <a:xfrm>
            <a:off x="7171009" y="3185799"/>
            <a:ext cx="5138057" cy="173211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altLang="en-US" sz="2800" dirty="0"/>
              <a:t>h</a:t>
            </a:r>
            <a:r>
              <a:rPr lang="en-GB" altLang="en-US" sz="2800" baseline="30000" dirty="0"/>
              <a:t>+</a:t>
            </a:r>
            <a:r>
              <a:rPr lang="en-GB" altLang="en-US" sz="2800" dirty="0"/>
              <a:t> + H</a:t>
            </a:r>
            <a:r>
              <a:rPr lang="en-GB" altLang="en-US" sz="2800" baseline="-25000" dirty="0"/>
              <a:t>2</a:t>
            </a:r>
            <a:r>
              <a:rPr lang="en-GB" altLang="en-US" sz="2800" dirty="0"/>
              <a:t>O </a:t>
            </a:r>
            <a:r>
              <a:rPr lang="en-GB" altLang="en-US" sz="2800" dirty="0">
                <a:sym typeface="Wingdings" panose="05000000000000000000" pitchFamily="2" charset="2"/>
              </a:rPr>
              <a:t></a:t>
            </a:r>
            <a:r>
              <a:rPr lang="en-GB" altLang="en-US" sz="2800" b="1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GB" altLang="en-US" sz="2800" b="1" baseline="30000" dirty="0">
                <a:solidFill>
                  <a:schemeClr val="tx2">
                    <a:lumMod val="75000"/>
                  </a:schemeClr>
                </a:solidFill>
              </a:rPr>
              <a:t>.</a:t>
            </a:r>
            <a:r>
              <a:rPr lang="en-GB" altLang="en-US" sz="2800" b="1" dirty="0">
                <a:solidFill>
                  <a:schemeClr val="tx2">
                    <a:lumMod val="75000"/>
                  </a:schemeClr>
                </a:solidFill>
              </a:rPr>
              <a:t>OH </a:t>
            </a:r>
            <a:r>
              <a:rPr lang="en-GB" altLang="en-US" sz="2800" dirty="0"/>
              <a:t>+ H</a:t>
            </a:r>
            <a:r>
              <a:rPr lang="en-GB" altLang="en-US" sz="2800" baseline="30000" dirty="0"/>
              <a:t>+</a:t>
            </a:r>
          </a:p>
          <a:p>
            <a:r>
              <a:rPr lang="en-GB" altLang="en-US" sz="2800" dirty="0"/>
              <a:t>h</a:t>
            </a:r>
            <a:r>
              <a:rPr lang="en-GB" altLang="en-US" sz="2800" baseline="30000" dirty="0"/>
              <a:t>+</a:t>
            </a:r>
            <a:r>
              <a:rPr lang="en-GB" altLang="en-US" sz="2800" dirty="0"/>
              <a:t> + OH</a:t>
            </a:r>
            <a:r>
              <a:rPr lang="en-GB" altLang="en-US" sz="2800" baseline="30000" dirty="0"/>
              <a:t>-</a:t>
            </a:r>
            <a:r>
              <a:rPr lang="en-GB" altLang="en-US" sz="2800" dirty="0"/>
              <a:t> </a:t>
            </a:r>
            <a:r>
              <a:rPr lang="en-GB" altLang="en-US" sz="2800" dirty="0">
                <a:sym typeface="Wingdings" panose="05000000000000000000" pitchFamily="2" charset="2"/>
              </a:rPr>
              <a:t></a:t>
            </a:r>
            <a:r>
              <a:rPr lang="en-GB" altLang="en-US" sz="2800" dirty="0"/>
              <a:t> </a:t>
            </a:r>
            <a:r>
              <a:rPr lang="en-GB" altLang="en-US" sz="2800" b="1" baseline="30000" dirty="0">
                <a:solidFill>
                  <a:schemeClr val="tx2">
                    <a:lumMod val="75000"/>
                  </a:schemeClr>
                </a:solidFill>
              </a:rPr>
              <a:t>.</a:t>
            </a:r>
            <a:r>
              <a:rPr lang="en-GB" altLang="en-US" sz="2800" b="1" dirty="0">
                <a:solidFill>
                  <a:schemeClr val="tx2">
                    <a:lumMod val="75000"/>
                  </a:schemeClr>
                </a:solidFill>
              </a:rPr>
              <a:t>OH </a:t>
            </a:r>
            <a:endParaRPr lang="en-GB" altLang="en-US" sz="2800" b="1" baseline="30000" dirty="0">
              <a:solidFill>
                <a:schemeClr val="tx2">
                  <a:lumMod val="75000"/>
                </a:schemeClr>
              </a:solidFill>
            </a:endParaRPr>
          </a:p>
          <a:p>
            <a:r>
              <a:rPr lang="en-GB" altLang="en-US" sz="2800" b="1" baseline="30000" dirty="0">
                <a:solidFill>
                  <a:schemeClr val="tx2">
                    <a:lumMod val="75000"/>
                  </a:schemeClr>
                </a:solidFill>
              </a:rPr>
              <a:t>.</a:t>
            </a:r>
            <a:r>
              <a:rPr lang="en-GB" altLang="en-US" sz="2800" b="1" dirty="0">
                <a:solidFill>
                  <a:schemeClr val="tx2">
                    <a:lumMod val="75000"/>
                  </a:schemeClr>
                </a:solidFill>
              </a:rPr>
              <a:t>OH </a:t>
            </a:r>
            <a:r>
              <a:rPr lang="en-GB" altLang="en-US" sz="2800" dirty="0"/>
              <a:t>+ R</a:t>
            </a:r>
            <a:r>
              <a:rPr lang="en-GB" altLang="en-US" sz="2800" baseline="-25000" dirty="0"/>
              <a:t>(ads)</a:t>
            </a:r>
            <a:r>
              <a:rPr lang="en-GB" altLang="en-US" sz="2800" dirty="0"/>
              <a:t> </a:t>
            </a:r>
            <a:r>
              <a:rPr lang="en-GB" altLang="en-US" sz="2800" dirty="0">
                <a:sym typeface="Wingdings" panose="05000000000000000000" pitchFamily="2" charset="2"/>
              </a:rPr>
              <a:t> </a:t>
            </a:r>
            <a:r>
              <a:rPr lang="en-GB" altLang="en-US" sz="2800" b="1" baseline="30000" dirty="0">
                <a:sym typeface="Wingdings" panose="05000000000000000000" pitchFamily="2" charset="2"/>
              </a:rPr>
              <a:t>.</a:t>
            </a:r>
            <a:r>
              <a:rPr lang="en-GB" altLang="en-US" sz="2800" dirty="0"/>
              <a:t>R</a:t>
            </a:r>
            <a:r>
              <a:rPr lang="en-GB" altLang="en-US" sz="2800" baseline="-25000" dirty="0"/>
              <a:t>(ads)</a:t>
            </a:r>
            <a:r>
              <a:rPr lang="en-GB" altLang="en-US" sz="2800" dirty="0"/>
              <a:t> + H</a:t>
            </a:r>
            <a:r>
              <a:rPr lang="en-GB" altLang="en-US" sz="2800" baseline="-25000" dirty="0"/>
              <a:t>2</a:t>
            </a:r>
            <a:r>
              <a:rPr lang="en-GB" altLang="en-US" sz="2800" dirty="0"/>
              <a:t>O 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CF980BE3-130B-4EAA-9F62-AF575E005935}"/>
              </a:ext>
            </a:extLst>
          </p:cNvPr>
          <p:cNvSpPr txBox="1"/>
          <p:nvPr/>
        </p:nvSpPr>
        <p:spPr>
          <a:xfrm>
            <a:off x="1510586" y="5210066"/>
            <a:ext cx="9420564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b="1" i="1" dirty="0">
                <a:solidFill>
                  <a:schemeClr val="tx2">
                    <a:lumMod val="75000"/>
                  </a:schemeClr>
                </a:solidFill>
              </a:rPr>
              <a:t>Highly oxidising species </a:t>
            </a:r>
            <a:r>
              <a:rPr lang="en-GB" sz="2400" dirty="0"/>
              <a:t>– lead to advanced oxidation processes</a:t>
            </a:r>
            <a:endParaRPr lang="en-GB" sz="2800" dirty="0"/>
          </a:p>
          <a:p>
            <a:pPr algn="ctr"/>
            <a:r>
              <a:rPr lang="en-GB" sz="2800" b="1" dirty="0">
                <a:solidFill>
                  <a:schemeClr val="tx2">
                    <a:lumMod val="75000"/>
                  </a:schemeClr>
                </a:solidFill>
              </a:rPr>
              <a:t>Hazardous molecules </a:t>
            </a:r>
            <a:r>
              <a:rPr lang="en-GB" sz="2800" b="1" dirty="0">
                <a:solidFill>
                  <a:schemeClr val="tx2">
                    <a:lumMod val="75000"/>
                  </a:schemeClr>
                </a:solidFill>
                <a:sym typeface="Wingdings" panose="05000000000000000000" pitchFamily="2" charset="2"/>
              </a:rPr>
              <a:t> CO</a:t>
            </a:r>
            <a:r>
              <a:rPr lang="en-GB" sz="2800" b="1" baseline="-25000" dirty="0">
                <a:solidFill>
                  <a:schemeClr val="tx2">
                    <a:lumMod val="75000"/>
                  </a:schemeClr>
                </a:solidFill>
                <a:sym typeface="Wingdings" panose="05000000000000000000" pitchFamily="2" charset="2"/>
              </a:rPr>
              <a:t>2</a:t>
            </a:r>
            <a:r>
              <a:rPr lang="en-GB" sz="2800" b="1" dirty="0">
                <a:solidFill>
                  <a:schemeClr val="tx2">
                    <a:lumMod val="75000"/>
                  </a:schemeClr>
                </a:solidFill>
                <a:sym typeface="Wingdings" panose="05000000000000000000" pitchFamily="2" charset="2"/>
              </a:rPr>
              <a:t> + H</a:t>
            </a:r>
            <a:r>
              <a:rPr lang="en-GB" sz="2800" b="1" baseline="-25000" dirty="0">
                <a:solidFill>
                  <a:schemeClr val="tx2">
                    <a:lumMod val="75000"/>
                  </a:schemeClr>
                </a:solidFill>
                <a:sym typeface="Wingdings" panose="05000000000000000000" pitchFamily="2" charset="2"/>
              </a:rPr>
              <a:t>2</a:t>
            </a:r>
            <a:r>
              <a:rPr lang="en-GB" sz="2800" b="1" dirty="0">
                <a:solidFill>
                  <a:schemeClr val="tx2">
                    <a:lumMod val="75000"/>
                  </a:schemeClr>
                </a:solidFill>
                <a:sym typeface="Wingdings" panose="05000000000000000000" pitchFamily="2" charset="2"/>
              </a:rPr>
              <a:t>O</a:t>
            </a:r>
            <a:endParaRPr lang="en-GB" sz="28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37AA9844-E2FD-4570-9AC4-08870A7DF33C}"/>
              </a:ext>
            </a:extLst>
          </p:cNvPr>
          <p:cNvSpPr txBox="1"/>
          <p:nvPr/>
        </p:nvSpPr>
        <p:spPr>
          <a:xfrm>
            <a:off x="531616" y="6445853"/>
            <a:ext cx="6837128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100" i="1" dirty="0" err="1"/>
              <a:t>Encyclopedia</a:t>
            </a:r>
            <a:r>
              <a:rPr lang="en-GB" sz="1100" i="1" dirty="0"/>
              <a:t> of Nanoscience and Nanotechnology</a:t>
            </a:r>
            <a:r>
              <a:rPr lang="en-GB" sz="1100" dirty="0"/>
              <a:t>, Yamashita and Takeuchi, American </a:t>
            </a:r>
            <a:r>
              <a:rPr lang="en-GB" sz="1100" dirty="0" err="1"/>
              <a:t>Scientificc</a:t>
            </a:r>
            <a:r>
              <a:rPr lang="en-GB" sz="1100" dirty="0"/>
              <a:t> Publishers, </a:t>
            </a:r>
            <a:r>
              <a:rPr lang="en-GB" sz="1100" b="1" dirty="0"/>
              <a:t>9</a:t>
            </a:r>
            <a:r>
              <a:rPr lang="en-GB" sz="1100" dirty="0"/>
              <a:t>, 2004</a:t>
            </a:r>
          </a:p>
        </p:txBody>
      </p:sp>
      <p:cxnSp>
        <p:nvCxnSpPr>
          <p:cNvPr id="21" name="Straight Arrow Connector 20"/>
          <p:cNvCxnSpPr/>
          <p:nvPr/>
        </p:nvCxnSpPr>
        <p:spPr>
          <a:xfrm flipH="1">
            <a:off x="4673668" y="2648659"/>
            <a:ext cx="2695076" cy="1359569"/>
          </a:xfrm>
          <a:prstGeom prst="straightConnector1">
            <a:avLst/>
          </a:prstGeom>
          <a:ln w="76200">
            <a:solidFill>
              <a:schemeClr val="tx2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/>
          <p:nvPr/>
        </p:nvCxnSpPr>
        <p:spPr>
          <a:xfrm>
            <a:off x="8233485" y="2655704"/>
            <a:ext cx="147145" cy="557294"/>
          </a:xfrm>
          <a:prstGeom prst="straightConnector1">
            <a:avLst/>
          </a:prstGeom>
          <a:ln w="76200">
            <a:solidFill>
              <a:schemeClr val="tx2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060416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8" grpId="0"/>
      <p:bldP spid="1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/>
          <p:cNvSpPr/>
          <p:nvPr/>
        </p:nvSpPr>
        <p:spPr>
          <a:xfrm>
            <a:off x="1363377" y="1944595"/>
            <a:ext cx="3964065" cy="402609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415" y="84883"/>
            <a:ext cx="5300126" cy="852922"/>
          </a:xfrm>
          <a:prstGeom prst="rect">
            <a:avLst/>
          </a:prstGeom>
        </p:spPr>
      </p:pic>
      <p:cxnSp>
        <p:nvCxnSpPr>
          <p:cNvPr id="8" name="Straight Connector 7"/>
          <p:cNvCxnSpPr/>
          <p:nvPr/>
        </p:nvCxnSpPr>
        <p:spPr>
          <a:xfrm flipV="1">
            <a:off x="557731" y="974950"/>
            <a:ext cx="11076538" cy="23264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 flipV="1">
            <a:off x="557731" y="6445853"/>
            <a:ext cx="11076538" cy="23264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3"/>
          <a:srcRect l="60395" t="64280" r="5585" b="29535"/>
          <a:stretch/>
        </p:blipFill>
        <p:spPr>
          <a:xfrm>
            <a:off x="8714503" y="6506262"/>
            <a:ext cx="2919766" cy="298575"/>
          </a:xfrm>
          <a:prstGeom prst="rect">
            <a:avLst/>
          </a:prstGeom>
        </p:spPr>
      </p:pic>
      <p:sp>
        <p:nvSpPr>
          <p:cNvPr id="36" name="Content Placeholder 32">
            <a:extLst>
              <a:ext uri="{FF2B5EF4-FFF2-40B4-BE49-F238E27FC236}">
                <a16:creationId xmlns:a16="http://schemas.microsoft.com/office/drawing/2014/main" id="{3FE85606-5585-4CA3-9807-723CFD1F0239}"/>
              </a:ext>
            </a:extLst>
          </p:cNvPr>
          <p:cNvSpPr txBox="1">
            <a:spLocks/>
          </p:cNvSpPr>
          <p:nvPr/>
        </p:nvSpPr>
        <p:spPr>
          <a:xfrm>
            <a:off x="6952016" y="1992847"/>
            <a:ext cx="4785059" cy="1762317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/>
              <a:t>Size of band gap important for the photon energy required to initiate the chemical processes involved.</a:t>
            </a:r>
          </a:p>
          <a:p>
            <a:r>
              <a:rPr lang="en-GB" dirty="0"/>
              <a:t>For titania, </a:t>
            </a:r>
            <a:r>
              <a:rPr lang="en-GB" b="1" dirty="0">
                <a:solidFill>
                  <a:schemeClr val="tx2">
                    <a:lumMod val="75000"/>
                  </a:schemeClr>
                </a:solidFill>
              </a:rPr>
              <a:t>ΔE</a:t>
            </a:r>
            <a:r>
              <a:rPr lang="en-GB" b="1" baseline="-25000" dirty="0">
                <a:solidFill>
                  <a:schemeClr val="tx2">
                    <a:lumMod val="75000"/>
                  </a:schemeClr>
                </a:solidFill>
              </a:rPr>
              <a:t>TiO2</a:t>
            </a:r>
            <a:r>
              <a:rPr lang="en-GB" b="1" dirty="0">
                <a:solidFill>
                  <a:schemeClr val="tx2">
                    <a:lumMod val="75000"/>
                  </a:schemeClr>
                </a:solidFill>
              </a:rPr>
              <a:t> = 3.2 eV ~ 390 nm</a:t>
            </a:r>
          </a:p>
          <a:p>
            <a:r>
              <a:rPr lang="en-GB" dirty="0"/>
              <a:t> </a:t>
            </a:r>
          </a:p>
        </p:txBody>
      </p:sp>
      <p:sp>
        <p:nvSpPr>
          <p:cNvPr id="66" name="TextBox 65">
            <a:extLst>
              <a:ext uri="{FF2B5EF4-FFF2-40B4-BE49-F238E27FC236}">
                <a16:creationId xmlns:a16="http://schemas.microsoft.com/office/drawing/2014/main" id="{064502CE-7F62-4887-916B-7B9BD96C4365}"/>
              </a:ext>
            </a:extLst>
          </p:cNvPr>
          <p:cNvSpPr txBox="1"/>
          <p:nvPr/>
        </p:nvSpPr>
        <p:spPr>
          <a:xfrm>
            <a:off x="6475997" y="5716751"/>
            <a:ext cx="515827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AutoNum type="arabicParenBoth"/>
            </a:pPr>
            <a:r>
              <a:rPr lang="en-GB" b="1" dirty="0"/>
              <a:t>- Excitation of an electron from the VB to the CB</a:t>
            </a:r>
          </a:p>
          <a:p>
            <a:pPr marL="342900" indent="-342900">
              <a:buAutoNum type="arabicParenBoth"/>
            </a:pPr>
            <a:r>
              <a:rPr lang="en-GB" b="1" dirty="0"/>
              <a:t>- Charge recombination</a:t>
            </a:r>
          </a:p>
        </p:txBody>
      </p:sp>
      <p:grpSp>
        <p:nvGrpSpPr>
          <p:cNvPr id="76" name="Group 75"/>
          <p:cNvGrpSpPr/>
          <p:nvPr/>
        </p:nvGrpSpPr>
        <p:grpSpPr>
          <a:xfrm>
            <a:off x="1363377" y="1628344"/>
            <a:ext cx="4326498" cy="4616012"/>
            <a:chOff x="1363377" y="1628344"/>
            <a:chExt cx="4326498" cy="4616012"/>
          </a:xfrm>
        </p:grpSpPr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CFC9B21D-24CC-4AD6-8B41-3E18726128FD}"/>
                </a:ext>
              </a:extLst>
            </p:cNvPr>
            <p:cNvSpPr txBox="1"/>
            <p:nvPr/>
          </p:nvSpPr>
          <p:spPr>
            <a:xfrm>
              <a:off x="4817155" y="1628344"/>
              <a:ext cx="37061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b="1" dirty="0"/>
                <a:t>A</a:t>
              </a:r>
              <a:r>
                <a:rPr lang="en-GB" b="1" baseline="30000" dirty="0"/>
                <a:t>-</a:t>
              </a:r>
              <a:endParaRPr lang="en-GB" b="1" dirty="0"/>
            </a:p>
          </p:txBody>
        </p:sp>
        <p:grpSp>
          <p:nvGrpSpPr>
            <p:cNvPr id="74" name="Group 73"/>
            <p:cNvGrpSpPr/>
            <p:nvPr/>
          </p:nvGrpSpPr>
          <p:grpSpPr>
            <a:xfrm>
              <a:off x="1363377" y="2080447"/>
              <a:ext cx="4326498" cy="4163909"/>
              <a:chOff x="1375732" y="2082704"/>
              <a:chExt cx="4326498" cy="4163909"/>
            </a:xfrm>
          </p:grpSpPr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381ADA7B-7338-4655-93F1-52BA715F3E38}"/>
                  </a:ext>
                </a:extLst>
              </p:cNvPr>
              <p:cNvSpPr txBox="1"/>
              <p:nvPr/>
            </p:nvSpPr>
            <p:spPr>
              <a:xfrm>
                <a:off x="1787398" y="4068377"/>
                <a:ext cx="431528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GB" b="1" dirty="0"/>
                  <a:t>hυ</a:t>
                </a:r>
              </a:p>
            </p:txBody>
          </p:sp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419541C8-CF1F-44C6-8A98-24045DEE1775}"/>
                  </a:ext>
                </a:extLst>
              </p:cNvPr>
              <p:cNvSpPr txBox="1"/>
              <p:nvPr/>
            </p:nvSpPr>
            <p:spPr>
              <a:xfrm>
                <a:off x="4836623" y="5877281"/>
                <a:ext cx="330540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GB" b="1" dirty="0"/>
                  <a:t>D</a:t>
                </a:r>
              </a:p>
            </p:txBody>
          </p:sp>
          <p:cxnSp>
            <p:nvCxnSpPr>
              <p:cNvPr id="21" name="Straight Connector 20">
                <a:extLst>
                  <a:ext uri="{FF2B5EF4-FFF2-40B4-BE49-F238E27FC236}">
                    <a16:creationId xmlns:a16="http://schemas.microsoft.com/office/drawing/2014/main" id="{5620678E-FC76-4EBE-B4FF-DCBE8C41C927}"/>
                  </a:ext>
                </a:extLst>
              </p:cNvPr>
              <p:cNvCxnSpPr>
                <a:stCxn id="4" idx="3"/>
                <a:endCxn id="4" idx="5"/>
              </p:cNvCxnSpPr>
              <p:nvPr/>
            </p:nvCxnSpPr>
            <p:spPr>
              <a:xfrm>
                <a:off x="1943901" y="5381078"/>
                <a:ext cx="2803017" cy="0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" name="Straight Arrow Connector 21">
                <a:extLst>
                  <a:ext uri="{FF2B5EF4-FFF2-40B4-BE49-F238E27FC236}">
                    <a16:creationId xmlns:a16="http://schemas.microsoft.com/office/drawing/2014/main" id="{EFBFFC53-BBF3-4B68-BABA-4F6AA2AF92AA}"/>
                  </a:ext>
                </a:extLst>
              </p:cNvPr>
              <p:cNvCxnSpPr/>
              <p:nvPr/>
            </p:nvCxnSpPr>
            <p:spPr>
              <a:xfrm flipV="1">
                <a:off x="2676106" y="2513273"/>
                <a:ext cx="16486" cy="2853115"/>
              </a:xfrm>
              <a:prstGeom prst="straightConnector1">
                <a:avLst/>
              </a:prstGeom>
              <a:ln w="38100">
                <a:solidFill>
                  <a:srgbClr val="FF0000"/>
                </a:solidFill>
                <a:tailEnd type="triangle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" name="Straight Arrow Connector 22">
                <a:extLst>
                  <a:ext uri="{FF2B5EF4-FFF2-40B4-BE49-F238E27FC236}">
                    <a16:creationId xmlns:a16="http://schemas.microsoft.com/office/drawing/2014/main" id="{45DDE187-6497-40A1-8C0E-8FD0324EF156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3453594" y="2513273"/>
                <a:ext cx="755" cy="2839753"/>
              </a:xfrm>
              <a:prstGeom prst="straightConnector1">
                <a:avLst/>
              </a:prstGeom>
              <a:ln w="38100">
                <a:solidFill>
                  <a:srgbClr val="7030A0"/>
                </a:solidFill>
                <a:tailEnd type="triangle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" name="Connector: Curved 13">
                <a:extLst>
                  <a:ext uri="{FF2B5EF4-FFF2-40B4-BE49-F238E27FC236}">
                    <a16:creationId xmlns:a16="http://schemas.microsoft.com/office/drawing/2014/main" id="{6A6D5F34-6610-4E05-B0F4-879C5B3CA5A8}"/>
                  </a:ext>
                </a:extLst>
              </p:cNvPr>
              <p:cNvCxnSpPr/>
              <p:nvPr/>
            </p:nvCxnSpPr>
            <p:spPr>
              <a:xfrm rot="16200000" flipH="1">
                <a:off x="1834868" y="4606004"/>
                <a:ext cx="915318" cy="578729"/>
              </a:xfrm>
              <a:prstGeom prst="curvedConnector3">
                <a:avLst>
                  <a:gd name="adj1" fmla="val 50000"/>
                </a:avLst>
              </a:prstGeom>
              <a:ln>
                <a:solidFill>
                  <a:schemeClr val="tx2">
                    <a:lumMod val="75000"/>
                  </a:schemeClr>
                </a:solidFill>
                <a:tailEnd type="triangle"/>
              </a:ln>
            </p:spPr>
            <p:style>
              <a:lnRef idx="2">
                <a:schemeClr val="accent5"/>
              </a:lnRef>
              <a:fillRef idx="0">
                <a:schemeClr val="accent5"/>
              </a:fillRef>
              <a:effectRef idx="1">
                <a:schemeClr val="accent5"/>
              </a:effectRef>
              <a:fontRef idx="minor">
                <a:schemeClr val="tx1"/>
              </a:fontRef>
            </p:style>
          </p:cxnSp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064502CE-7F62-4887-916B-7B9BD96C4365}"/>
                  </a:ext>
                </a:extLst>
              </p:cNvPr>
              <p:cNvSpPr txBox="1"/>
              <p:nvPr/>
            </p:nvSpPr>
            <p:spPr>
              <a:xfrm>
                <a:off x="1375970" y="2328608"/>
                <a:ext cx="43313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GB" b="1" dirty="0"/>
                  <a:t>CB</a:t>
                </a:r>
              </a:p>
            </p:txBody>
          </p:sp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E4C27EB0-B927-42FF-B172-5F2498F57178}"/>
                  </a:ext>
                </a:extLst>
              </p:cNvPr>
              <p:cNvSpPr txBox="1"/>
              <p:nvPr/>
            </p:nvSpPr>
            <p:spPr>
              <a:xfrm>
                <a:off x="1375732" y="5195081"/>
                <a:ext cx="45076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GB" b="1" dirty="0"/>
                  <a:t>VB</a:t>
                </a:r>
              </a:p>
            </p:txBody>
          </p:sp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6587AD45-F081-4C20-8FFF-378921B63007}"/>
                  </a:ext>
                </a:extLst>
              </p:cNvPr>
              <p:cNvSpPr txBox="1"/>
              <p:nvPr/>
            </p:nvSpPr>
            <p:spPr>
              <a:xfrm>
                <a:off x="5378102" y="2355328"/>
                <a:ext cx="324128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GB" b="1" dirty="0"/>
                  <a:t>A</a:t>
                </a:r>
              </a:p>
            </p:txBody>
          </p:sp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215FF691-D1DB-4EDD-9736-3C6308B3E853}"/>
                  </a:ext>
                </a:extLst>
              </p:cNvPr>
              <p:cNvSpPr txBox="1"/>
              <p:nvPr/>
            </p:nvSpPr>
            <p:spPr>
              <a:xfrm>
                <a:off x="5249755" y="5081888"/>
                <a:ext cx="404278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GB" b="1" dirty="0"/>
                  <a:t>D</a:t>
                </a:r>
                <a:r>
                  <a:rPr lang="en-GB" b="1" baseline="30000" dirty="0"/>
                  <a:t>+</a:t>
                </a:r>
                <a:endParaRPr lang="en-GB" b="1" dirty="0"/>
              </a:p>
            </p:txBody>
          </p:sp>
          <p:cxnSp>
            <p:nvCxnSpPr>
              <p:cNvPr id="34" name="Straight Arrow Connector 33">
                <a:extLst>
                  <a:ext uri="{FF2B5EF4-FFF2-40B4-BE49-F238E27FC236}">
                    <a16:creationId xmlns:a16="http://schemas.microsoft.com/office/drawing/2014/main" id="{5CD5158D-DAB4-40DB-9915-8189FA754D59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4229777" y="2513273"/>
                <a:ext cx="1030" cy="2882496"/>
              </a:xfrm>
              <a:prstGeom prst="straightConnector1">
                <a:avLst/>
              </a:prstGeom>
              <a:ln w="38100">
                <a:solidFill>
                  <a:schemeClr val="tx1"/>
                </a:solidFill>
                <a:headEnd type="triangle"/>
                <a:tailEnd type="triangle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id="{636A0BA6-0261-4A24-BB66-C9B145BF341F}"/>
                  </a:ext>
                </a:extLst>
              </p:cNvPr>
              <p:cNvSpPr txBox="1"/>
              <p:nvPr/>
            </p:nvSpPr>
            <p:spPr>
              <a:xfrm>
                <a:off x="4215351" y="3755164"/>
                <a:ext cx="426720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GB" b="1" dirty="0"/>
                  <a:t>ΔE</a:t>
                </a:r>
              </a:p>
            </p:txBody>
          </p:sp>
          <p:cxnSp>
            <p:nvCxnSpPr>
              <p:cNvPr id="47" name="Straight Connector 46">
                <a:extLst>
                  <a:ext uri="{FF2B5EF4-FFF2-40B4-BE49-F238E27FC236}">
                    <a16:creationId xmlns:a16="http://schemas.microsoft.com/office/drawing/2014/main" id="{5620678E-FC76-4EBE-B4FF-DCBE8C41C927}"/>
                  </a:ext>
                </a:extLst>
              </p:cNvPr>
              <p:cNvCxnSpPr>
                <a:stCxn id="4" idx="1"/>
              </p:cNvCxnSpPr>
              <p:nvPr/>
            </p:nvCxnSpPr>
            <p:spPr>
              <a:xfrm flipV="1">
                <a:off x="1943901" y="2513274"/>
                <a:ext cx="2803018" cy="20928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pic>
            <p:nvPicPr>
              <p:cNvPr id="49" name="Picture 48"/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13167394">
                <a:off x="4538004" y="2082704"/>
                <a:ext cx="951058" cy="615749"/>
              </a:xfrm>
              <a:prstGeom prst="rect">
                <a:avLst/>
              </a:prstGeom>
            </p:spPr>
          </p:pic>
          <p:pic>
            <p:nvPicPr>
              <p:cNvPr id="50" name="Picture 49"/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17014313">
                <a:off x="4466376" y="5296191"/>
                <a:ext cx="951058" cy="615749"/>
              </a:xfrm>
              <a:prstGeom prst="rect">
                <a:avLst/>
              </a:prstGeom>
            </p:spPr>
          </p:pic>
          <p:sp>
            <p:nvSpPr>
              <p:cNvPr id="64" name="TextBox 63">
                <a:extLst>
                  <a:ext uri="{FF2B5EF4-FFF2-40B4-BE49-F238E27FC236}">
                    <a16:creationId xmlns:a16="http://schemas.microsoft.com/office/drawing/2014/main" id="{064502CE-7F62-4887-916B-7B9BD96C4365}"/>
                  </a:ext>
                </a:extLst>
              </p:cNvPr>
              <p:cNvSpPr txBox="1"/>
              <p:nvPr/>
            </p:nvSpPr>
            <p:spPr>
              <a:xfrm>
                <a:off x="2283873" y="3193176"/>
                <a:ext cx="44595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GB" b="1" dirty="0"/>
                  <a:t>(1)</a:t>
                </a:r>
              </a:p>
            </p:txBody>
          </p:sp>
          <p:sp>
            <p:nvSpPr>
              <p:cNvPr id="65" name="TextBox 64">
                <a:extLst>
                  <a:ext uri="{FF2B5EF4-FFF2-40B4-BE49-F238E27FC236}">
                    <a16:creationId xmlns:a16="http://schemas.microsoft.com/office/drawing/2014/main" id="{064502CE-7F62-4887-916B-7B9BD96C4365}"/>
                  </a:ext>
                </a:extLst>
              </p:cNvPr>
              <p:cNvSpPr txBox="1"/>
              <p:nvPr/>
            </p:nvSpPr>
            <p:spPr>
              <a:xfrm>
                <a:off x="3018390" y="3193176"/>
                <a:ext cx="44595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GB" b="1" dirty="0"/>
                  <a:t>(2)</a:t>
                </a:r>
              </a:p>
            </p:txBody>
          </p:sp>
          <p:sp>
            <p:nvSpPr>
              <p:cNvPr id="67" name="TextBox 66">
                <a:extLst>
                  <a:ext uri="{FF2B5EF4-FFF2-40B4-BE49-F238E27FC236}">
                    <a16:creationId xmlns:a16="http://schemas.microsoft.com/office/drawing/2014/main" id="{064502CE-7F62-4887-916B-7B9BD96C4365}"/>
                  </a:ext>
                </a:extLst>
              </p:cNvPr>
              <p:cNvSpPr txBox="1"/>
              <p:nvPr/>
            </p:nvSpPr>
            <p:spPr>
              <a:xfrm>
                <a:off x="2578611" y="2158808"/>
                <a:ext cx="346570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GB" b="1" dirty="0"/>
                  <a:t>e</a:t>
                </a:r>
                <a:r>
                  <a:rPr lang="en-GB" b="1" baseline="30000" dirty="0"/>
                  <a:t>-</a:t>
                </a:r>
                <a:endParaRPr lang="en-GB" b="1" dirty="0"/>
              </a:p>
            </p:txBody>
          </p:sp>
          <p:sp>
            <p:nvSpPr>
              <p:cNvPr id="68" name="TextBox 67">
                <a:extLst>
                  <a:ext uri="{FF2B5EF4-FFF2-40B4-BE49-F238E27FC236}">
                    <a16:creationId xmlns:a16="http://schemas.microsoft.com/office/drawing/2014/main" id="{064502CE-7F62-4887-916B-7B9BD96C4365}"/>
                  </a:ext>
                </a:extLst>
              </p:cNvPr>
              <p:cNvSpPr txBox="1"/>
              <p:nvPr/>
            </p:nvSpPr>
            <p:spPr>
              <a:xfrm>
                <a:off x="3315027" y="5366388"/>
                <a:ext cx="38504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GB" b="1" dirty="0"/>
                  <a:t>h</a:t>
                </a:r>
                <a:r>
                  <a:rPr lang="en-GB" b="1" baseline="30000" dirty="0"/>
                  <a:t>+</a:t>
                </a:r>
                <a:endParaRPr lang="en-GB" b="1" dirty="0"/>
              </a:p>
            </p:txBody>
          </p:sp>
        </p:grpSp>
      </p:grpSp>
      <p:sp>
        <p:nvSpPr>
          <p:cNvPr id="69" name="Content Placeholder 32">
            <a:extLst>
              <a:ext uri="{FF2B5EF4-FFF2-40B4-BE49-F238E27FC236}">
                <a16:creationId xmlns:a16="http://schemas.microsoft.com/office/drawing/2014/main" id="{3FE85606-5585-4CA3-9807-723CFD1F0239}"/>
              </a:ext>
            </a:extLst>
          </p:cNvPr>
          <p:cNvSpPr txBox="1">
            <a:spLocks/>
          </p:cNvSpPr>
          <p:nvPr/>
        </p:nvSpPr>
        <p:spPr>
          <a:xfrm>
            <a:off x="7132607" y="4636280"/>
            <a:ext cx="4604468" cy="1045225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b="1" i="1" dirty="0">
                <a:solidFill>
                  <a:schemeClr val="tx2">
                    <a:lumMod val="75000"/>
                  </a:schemeClr>
                </a:solidFill>
              </a:rPr>
              <a:t>Problem of UV light being necessary to activate titania</a:t>
            </a:r>
          </a:p>
          <a:p>
            <a:r>
              <a:rPr lang="en-GB" dirty="0"/>
              <a:t> </a:t>
            </a:r>
          </a:p>
        </p:txBody>
      </p:sp>
      <p:cxnSp>
        <p:nvCxnSpPr>
          <p:cNvPr id="70" name="Straight Arrow Connector 69"/>
          <p:cNvCxnSpPr/>
          <p:nvPr/>
        </p:nvCxnSpPr>
        <p:spPr>
          <a:xfrm>
            <a:off x="9457899" y="3384645"/>
            <a:ext cx="0" cy="1050807"/>
          </a:xfrm>
          <a:prstGeom prst="straightConnector1">
            <a:avLst/>
          </a:prstGeom>
          <a:ln w="76200">
            <a:solidFill>
              <a:schemeClr val="tx2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Title 1">
            <a:extLst>
              <a:ext uri="{FF2B5EF4-FFF2-40B4-BE49-F238E27FC236}">
                <a16:creationId xmlns:a16="http://schemas.microsoft.com/office/drawing/2014/main" id="{719E79D9-CB77-405E-B8CF-1DC0A7DA7D90}"/>
              </a:ext>
            </a:extLst>
          </p:cNvPr>
          <p:cNvSpPr txBox="1">
            <a:spLocks/>
          </p:cNvSpPr>
          <p:nvPr/>
        </p:nvSpPr>
        <p:spPr>
          <a:xfrm>
            <a:off x="557731" y="1151054"/>
            <a:ext cx="8077200" cy="576262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defRPr/>
            </a:pPr>
            <a:r>
              <a:rPr lang="en-GB" sz="4800" b="1" i="1">
                <a:solidFill>
                  <a:schemeClr val="tx2">
                    <a:lumMod val="75000"/>
                  </a:schemeClr>
                </a:solidFill>
              </a:rPr>
              <a:t>The Photocatalysis Process</a:t>
            </a:r>
            <a:endParaRPr lang="en-GB" sz="4800" b="1" i="1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48048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415" y="84883"/>
            <a:ext cx="5300126" cy="852922"/>
          </a:xfrm>
          <a:prstGeom prst="rect">
            <a:avLst/>
          </a:prstGeom>
        </p:spPr>
      </p:pic>
      <p:cxnSp>
        <p:nvCxnSpPr>
          <p:cNvPr id="8" name="Straight Connector 7"/>
          <p:cNvCxnSpPr/>
          <p:nvPr/>
        </p:nvCxnSpPr>
        <p:spPr>
          <a:xfrm flipV="1">
            <a:off x="557731" y="974950"/>
            <a:ext cx="11076538" cy="23264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 flipV="1">
            <a:off x="557731" y="6445853"/>
            <a:ext cx="11076538" cy="23264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3"/>
          <a:srcRect l="60395" t="64280" r="5585" b="29535"/>
          <a:stretch/>
        </p:blipFill>
        <p:spPr>
          <a:xfrm>
            <a:off x="8714503" y="6506262"/>
            <a:ext cx="2919766" cy="298575"/>
          </a:xfrm>
          <a:prstGeom prst="rect">
            <a:avLst/>
          </a:prstGeom>
        </p:spPr>
      </p:pic>
      <p:sp>
        <p:nvSpPr>
          <p:cNvPr id="12" name="Title 1"/>
          <p:cNvSpPr>
            <a:spLocks noGrp="1"/>
          </p:cNvSpPr>
          <p:nvPr>
            <p:ph type="ctrTitle"/>
          </p:nvPr>
        </p:nvSpPr>
        <p:spPr>
          <a:xfrm>
            <a:off x="557730" y="1151054"/>
            <a:ext cx="10524251" cy="576262"/>
          </a:xfrm>
        </p:spPr>
        <p:txBody>
          <a:bodyPr>
            <a:noAutofit/>
          </a:bodyPr>
          <a:lstStyle/>
          <a:p>
            <a:pPr algn="l">
              <a:defRPr/>
            </a:pPr>
            <a:r>
              <a:rPr lang="en-GB" sz="4800" b="1" i="1" dirty="0">
                <a:solidFill>
                  <a:schemeClr val="tx2">
                    <a:lumMod val="75000"/>
                  </a:schemeClr>
                </a:solidFill>
              </a:rPr>
              <a:t>Photocatalysis for Water Purification</a:t>
            </a:r>
          </a:p>
        </p:txBody>
      </p:sp>
      <p:graphicFrame>
        <p:nvGraphicFramePr>
          <p:cNvPr id="10" name="Content Placeholder 7">
            <a:extLst>
              <a:ext uri="{FF2B5EF4-FFF2-40B4-BE49-F238E27FC236}">
                <a16:creationId xmlns:a16="http://schemas.microsoft.com/office/drawing/2014/main" id="{CBB3959C-85EA-4431-9FDB-6A862CAC186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621976164"/>
              </p:ext>
            </p:extLst>
          </p:nvPr>
        </p:nvGraphicFramePr>
        <p:xfrm>
          <a:off x="557729" y="2244461"/>
          <a:ext cx="10319536" cy="1872756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5406343">
                  <a:extLst>
                    <a:ext uri="{9D8B030D-6E8A-4147-A177-3AD203B41FA5}">
                      <a16:colId xmlns:a16="http://schemas.microsoft.com/office/drawing/2014/main" val="3557682892"/>
                    </a:ext>
                  </a:extLst>
                </a:gridCol>
                <a:gridCol w="4913193">
                  <a:extLst>
                    <a:ext uri="{9D8B030D-6E8A-4147-A177-3AD203B41FA5}">
                      <a16:colId xmlns:a16="http://schemas.microsoft.com/office/drawing/2014/main" val="3534854193"/>
                    </a:ext>
                  </a:extLst>
                </a:gridCol>
              </a:tblGrid>
              <a:tr h="366286">
                <a:tc>
                  <a:txBody>
                    <a:bodyPr/>
                    <a:lstStyle/>
                    <a:p>
                      <a:r>
                        <a:rPr lang="en-GB" dirty="0"/>
                        <a:t>Advantage</a:t>
                      </a:r>
                    </a:p>
                  </a:txBody>
                  <a:tcPr>
                    <a:solidFill>
                      <a:schemeClr val="tx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Disadvantage</a:t>
                      </a:r>
                    </a:p>
                  </a:txBody>
                  <a:tcPr>
                    <a:solidFill>
                      <a:schemeClr val="tx2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6287269"/>
                  </a:ext>
                </a:extLst>
              </a:tr>
              <a:tr h="366286">
                <a:tc>
                  <a:txBody>
                    <a:bodyPr/>
                    <a:lstStyle/>
                    <a:p>
                      <a:r>
                        <a:rPr lang="en-GB" dirty="0"/>
                        <a:t>Low operational and installation cost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High energy lamps needed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43657294"/>
                  </a:ext>
                </a:extLst>
              </a:tr>
              <a:tr h="407612">
                <a:tc>
                  <a:txBody>
                    <a:bodyPr/>
                    <a:lstStyle/>
                    <a:p>
                      <a:r>
                        <a:rPr lang="en-GB" dirty="0"/>
                        <a:t>Non-professional and unmanned operation is possible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Catalyst recovery from water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57261267"/>
                  </a:ext>
                </a:extLst>
              </a:tr>
              <a:tr h="366286">
                <a:tc>
                  <a:txBody>
                    <a:bodyPr/>
                    <a:lstStyle/>
                    <a:p>
                      <a:r>
                        <a:rPr lang="en-GB" dirty="0"/>
                        <a:t>Can avoid use of dangerous chemicals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09101753"/>
                  </a:ext>
                </a:extLst>
              </a:tr>
              <a:tr h="366286">
                <a:tc>
                  <a:txBody>
                    <a:bodyPr/>
                    <a:lstStyle/>
                    <a:p>
                      <a:r>
                        <a:rPr lang="en-GB" dirty="0"/>
                        <a:t>Can work on small and large scale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4832007"/>
                  </a:ext>
                </a:extLst>
              </a:tr>
            </a:tbl>
          </a:graphicData>
        </a:graphic>
      </p:graphicFrame>
      <p:sp>
        <p:nvSpPr>
          <p:cNvPr id="13" name="Right Brace 12">
            <a:extLst>
              <a:ext uri="{FF2B5EF4-FFF2-40B4-BE49-F238E27FC236}">
                <a16:creationId xmlns:a16="http://schemas.microsoft.com/office/drawing/2014/main" id="{561C59E3-CC8D-46BA-A0A4-63A635402398}"/>
              </a:ext>
            </a:extLst>
          </p:cNvPr>
          <p:cNvSpPr/>
          <p:nvPr/>
        </p:nvSpPr>
        <p:spPr>
          <a:xfrm rot="5400000">
            <a:off x="8189573" y="1784644"/>
            <a:ext cx="491733" cy="5231169"/>
          </a:xfrm>
          <a:prstGeom prst="rightBrac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EAA7E604-76B8-4328-B27A-40F5364FF6DB}"/>
              </a:ext>
            </a:extLst>
          </p:cNvPr>
          <p:cNvSpPr txBox="1"/>
          <p:nvPr/>
        </p:nvSpPr>
        <p:spPr>
          <a:xfrm>
            <a:off x="6121194" y="4855632"/>
            <a:ext cx="4628490" cy="1015663"/>
          </a:xfrm>
          <a:prstGeom prst="rect">
            <a:avLst/>
          </a:prstGeom>
          <a:noFill/>
          <a:ln>
            <a:solidFill>
              <a:schemeClr val="tx2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GB" sz="2000" b="1" dirty="0">
                <a:solidFill>
                  <a:schemeClr val="tx2">
                    <a:lumMod val="75000"/>
                  </a:schemeClr>
                </a:solidFill>
              </a:rPr>
              <a:t>Tackle with: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b="1" i="1" dirty="0">
                <a:solidFill>
                  <a:schemeClr val="tx2">
                    <a:lumMod val="75000"/>
                  </a:schemeClr>
                </a:solidFill>
              </a:rPr>
              <a:t>Solar</a:t>
            </a:r>
            <a:r>
              <a:rPr lang="en-GB" sz="2000" b="1" dirty="0">
                <a:solidFill>
                  <a:schemeClr val="tx2">
                    <a:lumMod val="75000"/>
                  </a:schemeClr>
                </a:solidFill>
              </a:rPr>
              <a:t> photocatalysis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b="1" i="1" dirty="0">
                <a:solidFill>
                  <a:schemeClr val="tx2">
                    <a:lumMod val="75000"/>
                  </a:schemeClr>
                </a:solidFill>
              </a:rPr>
              <a:t>Immobilising</a:t>
            </a:r>
            <a:r>
              <a:rPr lang="en-GB" sz="2000" b="1" dirty="0">
                <a:solidFill>
                  <a:schemeClr val="tx2">
                    <a:lumMod val="75000"/>
                  </a:schemeClr>
                </a:solidFill>
              </a:rPr>
              <a:t> the catalyst on a support</a:t>
            </a:r>
          </a:p>
        </p:txBody>
      </p:sp>
    </p:spTree>
    <p:extLst>
      <p:ext uri="{BB962C8B-B14F-4D97-AF65-F5344CB8AC3E}">
        <p14:creationId xmlns:p14="http://schemas.microsoft.com/office/powerpoint/2010/main" val="17770878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415" y="84883"/>
            <a:ext cx="5300126" cy="852922"/>
          </a:xfrm>
          <a:prstGeom prst="rect">
            <a:avLst/>
          </a:prstGeom>
        </p:spPr>
      </p:pic>
      <p:cxnSp>
        <p:nvCxnSpPr>
          <p:cNvPr id="8" name="Straight Connector 7"/>
          <p:cNvCxnSpPr/>
          <p:nvPr/>
        </p:nvCxnSpPr>
        <p:spPr>
          <a:xfrm flipV="1">
            <a:off x="557731" y="974950"/>
            <a:ext cx="11076538" cy="23264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 flipV="1">
            <a:off x="557731" y="6445853"/>
            <a:ext cx="11076538" cy="23264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3"/>
          <a:srcRect l="60395" t="64280" r="5585" b="29535"/>
          <a:stretch/>
        </p:blipFill>
        <p:spPr>
          <a:xfrm>
            <a:off x="8714503" y="6506262"/>
            <a:ext cx="2919766" cy="298575"/>
          </a:xfrm>
          <a:prstGeom prst="rect">
            <a:avLst/>
          </a:prstGeom>
        </p:spPr>
      </p:pic>
      <p:sp>
        <p:nvSpPr>
          <p:cNvPr id="37" name="Title 1">
            <a:extLst>
              <a:ext uri="{FF2B5EF4-FFF2-40B4-BE49-F238E27FC236}">
                <a16:creationId xmlns:a16="http://schemas.microsoft.com/office/drawing/2014/main" id="{719E79D9-CB77-405E-B8CF-1DC0A7DA7D90}"/>
              </a:ext>
            </a:extLst>
          </p:cNvPr>
          <p:cNvSpPr txBox="1">
            <a:spLocks/>
          </p:cNvSpPr>
          <p:nvPr/>
        </p:nvSpPr>
        <p:spPr>
          <a:xfrm>
            <a:off x="557731" y="955914"/>
            <a:ext cx="12267282" cy="761952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defRPr/>
            </a:pPr>
            <a:r>
              <a:rPr lang="en-GB" sz="4800" b="1" i="1" dirty="0">
                <a:solidFill>
                  <a:schemeClr val="tx2">
                    <a:lumMod val="75000"/>
                  </a:schemeClr>
                </a:solidFill>
              </a:rPr>
              <a:t>Theoretical Restrictions on Photocatalysis</a:t>
            </a:r>
          </a:p>
        </p:txBody>
      </p:sp>
      <p:grpSp>
        <p:nvGrpSpPr>
          <p:cNvPr id="38" name="Group 37">
            <a:extLst>
              <a:ext uri="{FF2B5EF4-FFF2-40B4-BE49-F238E27FC236}">
                <a16:creationId xmlns:a16="http://schemas.microsoft.com/office/drawing/2014/main" id="{2080495B-9C55-4DCF-B1C9-11C6DDA25374}"/>
              </a:ext>
            </a:extLst>
          </p:cNvPr>
          <p:cNvGrpSpPr/>
          <p:nvPr/>
        </p:nvGrpSpPr>
        <p:grpSpPr>
          <a:xfrm>
            <a:off x="2072411" y="1847332"/>
            <a:ext cx="7067265" cy="4462421"/>
            <a:chOff x="241104" y="419031"/>
            <a:chExt cx="8294616" cy="5244106"/>
          </a:xfrm>
        </p:grpSpPr>
        <p:sp>
          <p:nvSpPr>
            <p:cNvPr id="39" name="Oval 38">
              <a:extLst>
                <a:ext uri="{FF2B5EF4-FFF2-40B4-BE49-F238E27FC236}">
                  <a16:creationId xmlns:a16="http://schemas.microsoft.com/office/drawing/2014/main" id="{A63F1C38-0E1D-4A99-9E7B-1EF0F333AD89}"/>
                </a:ext>
              </a:extLst>
            </p:cNvPr>
            <p:cNvSpPr/>
            <p:nvPr/>
          </p:nvSpPr>
          <p:spPr>
            <a:xfrm>
              <a:off x="1985964" y="1828799"/>
              <a:ext cx="3429000" cy="3448050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grpSp>
          <p:nvGrpSpPr>
            <p:cNvPr id="40" name="Group 39">
              <a:extLst>
                <a:ext uri="{FF2B5EF4-FFF2-40B4-BE49-F238E27FC236}">
                  <a16:creationId xmlns:a16="http://schemas.microsoft.com/office/drawing/2014/main" id="{42CC8D1F-CECD-417E-8D1B-0C71C8D814D4}"/>
                </a:ext>
              </a:extLst>
            </p:cNvPr>
            <p:cNvGrpSpPr/>
            <p:nvPr/>
          </p:nvGrpSpPr>
          <p:grpSpPr>
            <a:xfrm>
              <a:off x="241104" y="419031"/>
              <a:ext cx="8294616" cy="5244106"/>
              <a:chOff x="279204" y="438081"/>
              <a:chExt cx="8294616" cy="5244106"/>
            </a:xfrm>
          </p:grpSpPr>
          <p:sp>
            <p:nvSpPr>
              <p:cNvPr id="41" name="Oval 40">
                <a:extLst>
                  <a:ext uri="{FF2B5EF4-FFF2-40B4-BE49-F238E27FC236}">
                    <a16:creationId xmlns:a16="http://schemas.microsoft.com/office/drawing/2014/main" id="{7D0D327B-62BB-495B-A8FF-E42EF65AA220}"/>
                  </a:ext>
                </a:extLst>
              </p:cNvPr>
              <p:cNvSpPr/>
              <p:nvPr/>
            </p:nvSpPr>
            <p:spPr>
              <a:xfrm>
                <a:off x="5505450" y="2271712"/>
                <a:ext cx="1695450" cy="2562225"/>
              </a:xfrm>
              <a:prstGeom prst="ellipse">
                <a:avLst/>
              </a:prstGeom>
              <a:solidFill>
                <a:schemeClr val="bg1"/>
              </a:solidFill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  <p:cxnSp>
            <p:nvCxnSpPr>
              <p:cNvPr id="46" name="Straight Arrow Connector 45">
                <a:extLst>
                  <a:ext uri="{FF2B5EF4-FFF2-40B4-BE49-F238E27FC236}">
                    <a16:creationId xmlns:a16="http://schemas.microsoft.com/office/drawing/2014/main" id="{79367FFF-BD4B-4F2A-813A-A345D36F6A07}"/>
                  </a:ext>
                </a:extLst>
              </p:cNvPr>
              <p:cNvCxnSpPr>
                <a:cxnSpLocks/>
              </p:cNvCxnSpPr>
              <p:nvPr/>
            </p:nvCxnSpPr>
            <p:spPr>
              <a:xfrm flipH="1" flipV="1">
                <a:off x="3711180" y="2696742"/>
                <a:ext cx="27885" cy="1799494"/>
              </a:xfrm>
              <a:prstGeom prst="straightConnector1">
                <a:avLst/>
              </a:prstGeom>
              <a:ln w="28575">
                <a:solidFill>
                  <a:srgbClr val="FF0000"/>
                </a:solidFill>
                <a:headEnd type="triangle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8" name="Straight Arrow Connector 47">
                <a:extLst>
                  <a:ext uri="{FF2B5EF4-FFF2-40B4-BE49-F238E27FC236}">
                    <a16:creationId xmlns:a16="http://schemas.microsoft.com/office/drawing/2014/main" id="{900EF796-EE73-4F39-8D4D-72DD4B0677E4}"/>
                  </a:ext>
                </a:extLst>
              </p:cNvPr>
              <p:cNvCxnSpPr/>
              <p:nvPr/>
            </p:nvCxnSpPr>
            <p:spPr>
              <a:xfrm flipV="1">
                <a:off x="6353175" y="3009901"/>
                <a:ext cx="0" cy="1085849"/>
              </a:xfrm>
              <a:prstGeom prst="straightConnector1">
                <a:avLst/>
              </a:prstGeom>
              <a:ln w="28575">
                <a:solidFill>
                  <a:srgbClr val="FF0000"/>
                </a:solidFill>
                <a:headEnd type="triangle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1" name="TextBox 50">
                <a:extLst>
                  <a:ext uri="{FF2B5EF4-FFF2-40B4-BE49-F238E27FC236}">
                    <a16:creationId xmlns:a16="http://schemas.microsoft.com/office/drawing/2014/main" id="{D3F58465-59F4-4D48-A26A-EDD942826F76}"/>
                  </a:ext>
                </a:extLst>
              </p:cNvPr>
              <p:cNvSpPr txBox="1"/>
              <p:nvPr/>
            </p:nvSpPr>
            <p:spPr>
              <a:xfrm>
                <a:off x="6369136" y="3166756"/>
                <a:ext cx="762000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l-GR" sz="2800" b="1" dirty="0"/>
                  <a:t>Δ</a:t>
                </a:r>
                <a:r>
                  <a:rPr lang="en-GB" sz="2800" b="1" dirty="0"/>
                  <a:t>E </a:t>
                </a:r>
              </a:p>
            </p:txBody>
          </p:sp>
          <p:sp>
            <p:nvSpPr>
              <p:cNvPr id="52" name="TextBox 51">
                <a:extLst>
                  <a:ext uri="{FF2B5EF4-FFF2-40B4-BE49-F238E27FC236}">
                    <a16:creationId xmlns:a16="http://schemas.microsoft.com/office/drawing/2014/main" id="{DEB38A82-CB12-4AEE-956E-AE242770E80B}"/>
                  </a:ext>
                </a:extLst>
              </p:cNvPr>
              <p:cNvSpPr txBox="1"/>
              <p:nvPr/>
            </p:nvSpPr>
            <p:spPr>
              <a:xfrm>
                <a:off x="3876676" y="3291214"/>
                <a:ext cx="762000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2800" b="1" dirty="0"/>
                  <a:t>E</a:t>
                </a:r>
                <a:r>
                  <a:rPr lang="en-GB" sz="2800" b="1" baseline="-25000" dirty="0"/>
                  <a:t>g</a:t>
                </a:r>
                <a:r>
                  <a:rPr lang="en-GB" b="1" dirty="0"/>
                  <a:t> </a:t>
                </a:r>
              </a:p>
            </p:txBody>
          </p:sp>
          <p:pic>
            <p:nvPicPr>
              <p:cNvPr id="53" name="Picture 52">
                <a:extLst>
                  <a:ext uri="{FF2B5EF4-FFF2-40B4-BE49-F238E27FC236}">
                    <a16:creationId xmlns:a16="http://schemas.microsoft.com/office/drawing/2014/main" id="{C094CA19-F52E-4EDD-9706-E04483DD6F4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14757809">
                <a:off x="6926776" y="2527823"/>
                <a:ext cx="951058" cy="615749"/>
              </a:xfrm>
              <a:prstGeom prst="rect">
                <a:avLst/>
              </a:prstGeom>
            </p:spPr>
          </p:pic>
          <p:pic>
            <p:nvPicPr>
              <p:cNvPr id="54" name="Picture 53">
                <a:extLst>
                  <a:ext uri="{FF2B5EF4-FFF2-40B4-BE49-F238E27FC236}">
                    <a16:creationId xmlns:a16="http://schemas.microsoft.com/office/drawing/2014/main" id="{C5D596D4-655F-4911-9EAC-0E428C8E066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17090195">
                <a:off x="6926777" y="3934278"/>
                <a:ext cx="951058" cy="621282"/>
              </a:xfrm>
              <a:prstGeom prst="rect">
                <a:avLst/>
              </a:prstGeom>
            </p:spPr>
          </p:pic>
          <p:sp>
            <p:nvSpPr>
              <p:cNvPr id="55" name="TextBox 54">
                <a:extLst>
                  <a:ext uri="{FF2B5EF4-FFF2-40B4-BE49-F238E27FC236}">
                    <a16:creationId xmlns:a16="http://schemas.microsoft.com/office/drawing/2014/main" id="{641878B7-5B34-4C99-B558-D344D9825387}"/>
                  </a:ext>
                </a:extLst>
              </p:cNvPr>
              <p:cNvSpPr txBox="1"/>
              <p:nvPr/>
            </p:nvSpPr>
            <p:spPr>
              <a:xfrm>
                <a:off x="7673722" y="2836517"/>
                <a:ext cx="845722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2800" b="1" dirty="0"/>
                  <a:t>O</a:t>
                </a:r>
                <a:r>
                  <a:rPr lang="en-GB" sz="2800" b="1" baseline="-25000" dirty="0"/>
                  <a:t>2</a:t>
                </a:r>
                <a:endParaRPr lang="en-GB" sz="2800" b="1" dirty="0"/>
              </a:p>
            </p:txBody>
          </p:sp>
          <p:sp>
            <p:nvSpPr>
              <p:cNvPr id="56" name="TextBox 55">
                <a:extLst>
                  <a:ext uri="{FF2B5EF4-FFF2-40B4-BE49-F238E27FC236}">
                    <a16:creationId xmlns:a16="http://schemas.microsoft.com/office/drawing/2014/main" id="{07ECDBF1-5A90-4698-BCE1-3D9B8C29B355}"/>
                  </a:ext>
                </a:extLst>
              </p:cNvPr>
              <p:cNvSpPr txBox="1"/>
              <p:nvPr/>
            </p:nvSpPr>
            <p:spPr>
              <a:xfrm>
                <a:off x="7573754" y="1964275"/>
                <a:ext cx="845722" cy="61487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2800" b="1" baseline="30000" dirty="0"/>
                  <a:t>-</a:t>
                </a:r>
                <a:r>
                  <a:rPr lang="en-GB" sz="2800" b="1" dirty="0"/>
                  <a:t>O</a:t>
                </a:r>
                <a:r>
                  <a:rPr lang="en-GB" sz="2800" b="1" baseline="-25000" dirty="0"/>
                  <a:t>2</a:t>
                </a:r>
                <a:endParaRPr lang="en-GB" sz="2800" b="1" dirty="0"/>
              </a:p>
            </p:txBody>
          </p:sp>
          <p:sp>
            <p:nvSpPr>
              <p:cNvPr id="57" name="TextBox 56">
                <a:extLst>
                  <a:ext uri="{FF2B5EF4-FFF2-40B4-BE49-F238E27FC236}">
                    <a16:creationId xmlns:a16="http://schemas.microsoft.com/office/drawing/2014/main" id="{6946A1A4-0E2B-4334-A921-D3C61032025B}"/>
                  </a:ext>
                </a:extLst>
              </p:cNvPr>
              <p:cNvSpPr txBox="1"/>
              <p:nvPr/>
            </p:nvSpPr>
            <p:spPr>
              <a:xfrm>
                <a:off x="7253285" y="4509850"/>
                <a:ext cx="845722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2800" b="1" dirty="0"/>
                  <a:t>OH</a:t>
                </a:r>
                <a:r>
                  <a:rPr lang="en-GB" sz="2800" b="1" baseline="30000" dirty="0"/>
                  <a:t>-</a:t>
                </a:r>
                <a:endParaRPr lang="en-GB" sz="2800" b="1" dirty="0"/>
              </a:p>
            </p:txBody>
          </p:sp>
          <p:sp>
            <p:nvSpPr>
              <p:cNvPr id="58" name="TextBox 57">
                <a:extLst>
                  <a:ext uri="{FF2B5EF4-FFF2-40B4-BE49-F238E27FC236}">
                    <a16:creationId xmlns:a16="http://schemas.microsoft.com/office/drawing/2014/main" id="{181F66FD-2469-4F92-A91F-096ADA5F1FF4}"/>
                  </a:ext>
                </a:extLst>
              </p:cNvPr>
              <p:cNvSpPr txBox="1"/>
              <p:nvPr/>
            </p:nvSpPr>
            <p:spPr>
              <a:xfrm>
                <a:off x="7728098" y="3607135"/>
                <a:ext cx="845722" cy="61487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2800" b="1" baseline="30000" dirty="0"/>
                  <a:t>.</a:t>
                </a:r>
                <a:r>
                  <a:rPr lang="en-GB" sz="2800" b="1" dirty="0"/>
                  <a:t>OH</a:t>
                </a:r>
              </a:p>
            </p:txBody>
          </p:sp>
          <p:sp>
            <p:nvSpPr>
              <p:cNvPr id="59" name="TextBox 58">
                <a:extLst>
                  <a:ext uri="{FF2B5EF4-FFF2-40B4-BE49-F238E27FC236}">
                    <a16:creationId xmlns:a16="http://schemas.microsoft.com/office/drawing/2014/main" id="{104A38DA-1EE0-40FF-8F47-2FF5990D0944}"/>
                  </a:ext>
                </a:extLst>
              </p:cNvPr>
              <p:cNvSpPr txBox="1"/>
              <p:nvPr/>
            </p:nvSpPr>
            <p:spPr>
              <a:xfrm>
                <a:off x="6556246" y="2511161"/>
                <a:ext cx="838201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2800" b="1" dirty="0"/>
                  <a:t>e</a:t>
                </a:r>
                <a:r>
                  <a:rPr lang="en-GB" sz="2800" b="1" baseline="30000" dirty="0"/>
                  <a:t>-</a:t>
                </a:r>
                <a:endParaRPr lang="en-GB" sz="2800" b="1" dirty="0"/>
              </a:p>
            </p:txBody>
          </p:sp>
          <p:sp>
            <p:nvSpPr>
              <p:cNvPr id="60" name="TextBox 59">
                <a:extLst>
                  <a:ext uri="{FF2B5EF4-FFF2-40B4-BE49-F238E27FC236}">
                    <a16:creationId xmlns:a16="http://schemas.microsoft.com/office/drawing/2014/main" id="{546190F3-1036-4011-A565-DBD620FD8B2F}"/>
                  </a:ext>
                </a:extLst>
              </p:cNvPr>
              <p:cNvSpPr txBox="1"/>
              <p:nvPr/>
            </p:nvSpPr>
            <p:spPr>
              <a:xfrm>
                <a:off x="6588168" y="3660308"/>
                <a:ext cx="838201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2800" b="1" dirty="0"/>
                  <a:t>h</a:t>
                </a:r>
                <a:r>
                  <a:rPr lang="en-GB" sz="2800" b="1" baseline="30000" dirty="0"/>
                  <a:t>+</a:t>
                </a:r>
                <a:endParaRPr lang="en-GB" sz="2800" b="1" dirty="0"/>
              </a:p>
            </p:txBody>
          </p:sp>
          <p:cxnSp>
            <p:nvCxnSpPr>
              <p:cNvPr id="61" name="Straight Arrow Connector 60">
                <a:extLst>
                  <a:ext uri="{FF2B5EF4-FFF2-40B4-BE49-F238E27FC236}">
                    <a16:creationId xmlns:a16="http://schemas.microsoft.com/office/drawing/2014/main" id="{7E2230B0-7481-45CC-ADD5-6FB10AD8DF38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1552264" y="1023672"/>
                <a:ext cx="0" cy="4658515"/>
              </a:xfrm>
              <a:prstGeom prst="straightConnector1">
                <a:avLst/>
              </a:prstGeom>
              <a:ln w="28575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62" name="TextBox 61">
                <a:extLst>
                  <a:ext uri="{FF2B5EF4-FFF2-40B4-BE49-F238E27FC236}">
                    <a16:creationId xmlns:a16="http://schemas.microsoft.com/office/drawing/2014/main" id="{6F0DBAED-AC96-48B8-8DF8-B1EE81025A29}"/>
                  </a:ext>
                </a:extLst>
              </p:cNvPr>
              <p:cNvSpPr txBox="1"/>
              <p:nvPr/>
            </p:nvSpPr>
            <p:spPr>
              <a:xfrm>
                <a:off x="1663994" y="2271712"/>
                <a:ext cx="838201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2800" b="1" dirty="0"/>
                  <a:t>CB</a:t>
                </a:r>
              </a:p>
            </p:txBody>
          </p:sp>
          <p:sp>
            <p:nvSpPr>
              <p:cNvPr id="63" name="TextBox 62">
                <a:extLst>
                  <a:ext uri="{FF2B5EF4-FFF2-40B4-BE49-F238E27FC236}">
                    <a16:creationId xmlns:a16="http://schemas.microsoft.com/office/drawing/2014/main" id="{F66753A7-B76D-4ADD-BAD3-3CE98BA608E4}"/>
                  </a:ext>
                </a:extLst>
              </p:cNvPr>
              <p:cNvSpPr txBox="1"/>
              <p:nvPr/>
            </p:nvSpPr>
            <p:spPr>
              <a:xfrm>
                <a:off x="1662207" y="4419600"/>
                <a:ext cx="838201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2800" b="1" dirty="0"/>
                  <a:t>VB</a:t>
                </a:r>
              </a:p>
            </p:txBody>
          </p:sp>
          <p:cxnSp>
            <p:nvCxnSpPr>
              <p:cNvPr id="71" name="Straight Connector 70">
                <a:extLst>
                  <a:ext uri="{FF2B5EF4-FFF2-40B4-BE49-F238E27FC236}">
                    <a16:creationId xmlns:a16="http://schemas.microsoft.com/office/drawing/2014/main" id="{1E365761-4C13-4443-9635-D98DEF7FDA00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1492642" y="4133851"/>
                <a:ext cx="4098534" cy="0"/>
              </a:xfrm>
              <a:prstGeom prst="line">
                <a:avLst/>
              </a:prstGeom>
              <a:ln w="28575">
                <a:solidFill>
                  <a:schemeClr val="tx1"/>
                </a:solidFill>
                <a:prstDash val="lg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73" name="TextBox 72">
                <a:extLst>
                  <a:ext uri="{FF2B5EF4-FFF2-40B4-BE49-F238E27FC236}">
                    <a16:creationId xmlns:a16="http://schemas.microsoft.com/office/drawing/2014/main" id="{46CA84AE-42A1-4694-A374-EFDC2DA399C3}"/>
                  </a:ext>
                </a:extLst>
              </p:cNvPr>
              <p:cNvSpPr txBox="1"/>
              <p:nvPr/>
            </p:nvSpPr>
            <p:spPr>
              <a:xfrm>
                <a:off x="279204" y="3950602"/>
                <a:ext cx="1413946" cy="4701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2000" b="1" dirty="0"/>
                  <a:t>-2.17 eV</a:t>
                </a:r>
              </a:p>
            </p:txBody>
          </p:sp>
          <p:sp>
            <p:nvSpPr>
              <p:cNvPr id="75" name="TextBox 74">
                <a:extLst>
                  <a:ext uri="{FF2B5EF4-FFF2-40B4-BE49-F238E27FC236}">
                    <a16:creationId xmlns:a16="http://schemas.microsoft.com/office/drawing/2014/main" id="{D9461D30-22BC-4FE8-9D08-1792372899E9}"/>
                  </a:ext>
                </a:extLst>
              </p:cNvPr>
              <p:cNvSpPr txBox="1"/>
              <p:nvPr/>
            </p:nvSpPr>
            <p:spPr>
              <a:xfrm>
                <a:off x="350367" y="2786330"/>
                <a:ext cx="1157193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2000" b="1" dirty="0"/>
                  <a:t>0.09 eV</a:t>
                </a:r>
              </a:p>
            </p:txBody>
          </p:sp>
          <p:sp>
            <p:nvSpPr>
              <p:cNvPr id="77" name="TextBox 76">
                <a:extLst>
                  <a:ext uri="{FF2B5EF4-FFF2-40B4-BE49-F238E27FC236}">
                    <a16:creationId xmlns:a16="http://schemas.microsoft.com/office/drawing/2014/main" id="{D53949BE-C899-4C3A-8961-18758DC1364D}"/>
                  </a:ext>
                </a:extLst>
              </p:cNvPr>
              <p:cNvSpPr txBox="1"/>
              <p:nvPr/>
            </p:nvSpPr>
            <p:spPr>
              <a:xfrm>
                <a:off x="1033972" y="438081"/>
                <a:ext cx="1157193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2000" b="1" dirty="0"/>
                  <a:t>Energy</a:t>
                </a:r>
              </a:p>
            </p:txBody>
          </p:sp>
        </p:grpSp>
      </p:grpSp>
      <p:cxnSp>
        <p:nvCxnSpPr>
          <p:cNvPr id="78" name="Straight Connector 77">
            <a:extLst>
              <a:ext uri="{FF2B5EF4-FFF2-40B4-BE49-F238E27FC236}">
                <a16:creationId xmlns:a16="http://schemas.microsoft.com/office/drawing/2014/main" id="{50E6B2E1-64B9-475B-9239-A18EABC3F914}"/>
              </a:ext>
            </a:extLst>
          </p:cNvPr>
          <p:cNvCxnSpPr>
            <a:cxnSpLocks/>
          </p:cNvCxnSpPr>
          <p:nvPr/>
        </p:nvCxnSpPr>
        <p:spPr>
          <a:xfrm flipH="1">
            <a:off x="3106296" y="4035796"/>
            <a:ext cx="3492075" cy="0"/>
          </a:xfrm>
          <a:prstGeom prst="line">
            <a:avLst/>
          </a:prstGeom>
          <a:ln w="28575">
            <a:solidFill>
              <a:schemeClr val="tx1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58DD8CA1-4224-4108-A29C-364D6BFC791D}"/>
              </a:ext>
            </a:extLst>
          </p:cNvPr>
          <p:cNvCxnSpPr>
            <a:cxnSpLocks/>
          </p:cNvCxnSpPr>
          <p:nvPr/>
        </p:nvCxnSpPr>
        <p:spPr>
          <a:xfrm flipV="1">
            <a:off x="3786548" y="5301174"/>
            <a:ext cx="2467541" cy="10992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" name="Straight Connector 79">
            <a:extLst>
              <a:ext uri="{FF2B5EF4-FFF2-40B4-BE49-F238E27FC236}">
                <a16:creationId xmlns:a16="http://schemas.microsoft.com/office/drawing/2014/main" id="{22B04D64-9F32-45C9-8B39-8BCB563C7E4D}"/>
              </a:ext>
            </a:extLst>
          </p:cNvPr>
          <p:cNvCxnSpPr>
            <a:cxnSpLocks/>
          </p:cNvCxnSpPr>
          <p:nvPr/>
        </p:nvCxnSpPr>
        <p:spPr>
          <a:xfrm flipV="1">
            <a:off x="3790827" y="3730830"/>
            <a:ext cx="2467541" cy="10992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4" name="Straight Connector 83">
            <a:extLst>
              <a:ext uri="{FF2B5EF4-FFF2-40B4-BE49-F238E27FC236}">
                <a16:creationId xmlns:a16="http://schemas.microsoft.com/office/drawing/2014/main" id="{8D96D774-211A-4E1F-B8FB-2FB28144F580}"/>
              </a:ext>
            </a:extLst>
          </p:cNvPr>
          <p:cNvCxnSpPr/>
          <p:nvPr/>
        </p:nvCxnSpPr>
        <p:spPr>
          <a:xfrm>
            <a:off x="6598371" y="4035796"/>
            <a:ext cx="1312094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5" name="Straight Connector 84">
            <a:extLst>
              <a:ext uri="{FF2B5EF4-FFF2-40B4-BE49-F238E27FC236}">
                <a16:creationId xmlns:a16="http://schemas.microsoft.com/office/drawing/2014/main" id="{16768D2E-9FF9-42E2-A785-3DCB1A90B72A}"/>
              </a:ext>
            </a:extLst>
          </p:cNvPr>
          <p:cNvCxnSpPr/>
          <p:nvPr/>
        </p:nvCxnSpPr>
        <p:spPr>
          <a:xfrm>
            <a:off x="6605171" y="4992722"/>
            <a:ext cx="1312094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7" name="TextBox 86">
            <a:extLst>
              <a:ext uri="{FF2B5EF4-FFF2-40B4-BE49-F238E27FC236}">
                <a16:creationId xmlns:a16="http://schemas.microsoft.com/office/drawing/2014/main" id="{EAC632BF-1FE3-4B35-8FAB-8B7BA4485E9B}"/>
              </a:ext>
            </a:extLst>
          </p:cNvPr>
          <p:cNvSpPr txBox="1"/>
          <p:nvPr/>
        </p:nvSpPr>
        <p:spPr>
          <a:xfrm>
            <a:off x="2133044" y="3468503"/>
            <a:ext cx="110891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1" dirty="0">
                <a:solidFill>
                  <a:srgbClr val="FF0000"/>
                </a:solidFill>
              </a:rPr>
              <a:t>0.27 eV</a:t>
            </a:r>
          </a:p>
        </p:txBody>
      </p:sp>
      <p:sp>
        <p:nvSpPr>
          <p:cNvPr id="88" name="TextBox 87">
            <a:extLst>
              <a:ext uri="{FF2B5EF4-FFF2-40B4-BE49-F238E27FC236}">
                <a16:creationId xmlns:a16="http://schemas.microsoft.com/office/drawing/2014/main" id="{A75396A2-B76E-4E14-9B8E-31B6291DD82E}"/>
              </a:ext>
            </a:extLst>
          </p:cNvPr>
          <p:cNvSpPr txBox="1"/>
          <p:nvPr/>
        </p:nvSpPr>
        <p:spPr>
          <a:xfrm>
            <a:off x="2079781" y="5192268"/>
            <a:ext cx="110891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1" dirty="0">
                <a:solidFill>
                  <a:srgbClr val="FF0000"/>
                </a:solidFill>
              </a:rPr>
              <a:t>-2.86 eV</a:t>
            </a:r>
          </a:p>
        </p:txBody>
      </p:sp>
    </p:spTree>
    <p:extLst>
      <p:ext uri="{BB962C8B-B14F-4D97-AF65-F5344CB8AC3E}">
        <p14:creationId xmlns:p14="http://schemas.microsoft.com/office/powerpoint/2010/main" val="32535654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3" name="Straight Arrow Connector 22"/>
          <p:cNvCxnSpPr/>
          <p:nvPr/>
        </p:nvCxnSpPr>
        <p:spPr>
          <a:xfrm>
            <a:off x="8809487" y="5456527"/>
            <a:ext cx="350522" cy="0"/>
          </a:xfrm>
          <a:prstGeom prst="straightConnector1">
            <a:avLst/>
          </a:prstGeom>
          <a:ln w="28575">
            <a:solidFill>
              <a:schemeClr val="tx2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415" y="84883"/>
            <a:ext cx="5300126" cy="852922"/>
          </a:xfrm>
          <a:prstGeom prst="rect">
            <a:avLst/>
          </a:prstGeom>
        </p:spPr>
      </p:pic>
      <p:cxnSp>
        <p:nvCxnSpPr>
          <p:cNvPr id="8" name="Straight Connector 7"/>
          <p:cNvCxnSpPr/>
          <p:nvPr/>
        </p:nvCxnSpPr>
        <p:spPr>
          <a:xfrm flipV="1">
            <a:off x="557731" y="974950"/>
            <a:ext cx="11076538" cy="23264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 flipV="1">
            <a:off x="557731" y="6445853"/>
            <a:ext cx="11076538" cy="23264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3"/>
          <a:srcRect l="60395" t="64280" r="5585" b="29535"/>
          <a:stretch/>
        </p:blipFill>
        <p:spPr>
          <a:xfrm>
            <a:off x="8714503" y="6506262"/>
            <a:ext cx="2919766" cy="298575"/>
          </a:xfrm>
          <a:prstGeom prst="rect">
            <a:avLst/>
          </a:prstGeom>
        </p:spPr>
      </p:pic>
      <p:sp>
        <p:nvSpPr>
          <p:cNvPr id="12" name="Title 1"/>
          <p:cNvSpPr>
            <a:spLocks noGrp="1"/>
          </p:cNvSpPr>
          <p:nvPr>
            <p:ph type="ctrTitle"/>
          </p:nvPr>
        </p:nvSpPr>
        <p:spPr>
          <a:xfrm>
            <a:off x="557730" y="1151054"/>
            <a:ext cx="10524251" cy="576262"/>
          </a:xfrm>
        </p:spPr>
        <p:txBody>
          <a:bodyPr>
            <a:noAutofit/>
          </a:bodyPr>
          <a:lstStyle/>
          <a:p>
            <a:pPr algn="l">
              <a:defRPr/>
            </a:pPr>
            <a:r>
              <a:rPr lang="en-GB" sz="4800" b="1" i="1" dirty="0">
                <a:solidFill>
                  <a:schemeClr val="tx2">
                    <a:lumMod val="75000"/>
                  </a:schemeClr>
                </a:solidFill>
              </a:rPr>
              <a:t>Previous Work in The Robertson Group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4"/>
          <a:srcRect l="25024" t="66742" r="53152" b="9290"/>
          <a:stretch/>
        </p:blipFill>
        <p:spPr>
          <a:xfrm>
            <a:off x="9160009" y="4267169"/>
            <a:ext cx="2748212" cy="1697784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5"/>
          <a:srcRect l="56210" t="42246" r="25896" b="39380"/>
          <a:stretch/>
        </p:blipFill>
        <p:spPr>
          <a:xfrm>
            <a:off x="420201" y="4267169"/>
            <a:ext cx="2618503" cy="1512370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6"/>
          <a:srcRect l="51023" t="41710" r="25925" b="25622"/>
          <a:stretch/>
        </p:blipFill>
        <p:spPr>
          <a:xfrm>
            <a:off x="164613" y="1827846"/>
            <a:ext cx="2874091" cy="2291139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 rotWithShape="1">
          <a:blip r:embed="rId7"/>
          <a:srcRect l="22959" t="32115" r="23118" b="38302"/>
          <a:stretch/>
        </p:blipFill>
        <p:spPr>
          <a:xfrm>
            <a:off x="3641147" y="1685358"/>
            <a:ext cx="4927812" cy="1520692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3462337" y="3780234"/>
            <a:ext cx="5401833" cy="29546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G. </a:t>
            </a:r>
            <a:r>
              <a:rPr lang="en-US" sz="1400" dirty="0" err="1"/>
              <a:t>Odling</a:t>
            </a:r>
            <a:r>
              <a:rPr lang="en-US" sz="1400" dirty="0"/>
              <a:t> and N. Robertson, </a:t>
            </a:r>
            <a:r>
              <a:rPr lang="en-US" sz="1400" i="1" dirty="0" err="1"/>
              <a:t>ChemPhysChem</a:t>
            </a:r>
            <a:r>
              <a:rPr lang="en-US" sz="1400" dirty="0"/>
              <a:t>, 2016, </a:t>
            </a:r>
            <a:r>
              <a:rPr lang="en-US" sz="1400" b="1" dirty="0"/>
              <a:t>17</a:t>
            </a:r>
            <a:r>
              <a:rPr lang="en-US" sz="1400" dirty="0"/>
              <a:t>, 2872-2880</a:t>
            </a:r>
            <a:br>
              <a:rPr lang="en-US" sz="1400" dirty="0"/>
            </a:br>
            <a:endParaRPr lang="en-US" sz="1400" dirty="0"/>
          </a:p>
          <a:p>
            <a:r>
              <a:rPr lang="en-US" sz="1400" dirty="0"/>
              <a:t>G. </a:t>
            </a:r>
            <a:r>
              <a:rPr lang="en-US" sz="1400" dirty="0" err="1"/>
              <a:t>Odling</a:t>
            </a:r>
            <a:r>
              <a:rPr lang="en-US" sz="1400" dirty="0"/>
              <a:t> and N. </a:t>
            </a:r>
            <a:r>
              <a:rPr lang="en-US" sz="1400" dirty="0" err="1"/>
              <a:t>Roberston</a:t>
            </a:r>
            <a:r>
              <a:rPr lang="en-US" sz="1400" dirty="0"/>
              <a:t>, </a:t>
            </a:r>
            <a:r>
              <a:rPr lang="en-US" sz="1400" i="1" dirty="0" err="1"/>
              <a:t>ChemPhysChem</a:t>
            </a:r>
            <a:r>
              <a:rPr lang="en-US" sz="1400" dirty="0"/>
              <a:t>, 2017, </a:t>
            </a:r>
            <a:r>
              <a:rPr lang="en-US" sz="1400" b="1" dirty="0"/>
              <a:t>18</a:t>
            </a:r>
            <a:r>
              <a:rPr lang="en-US" sz="1400" dirty="0"/>
              <a:t>, 728-735</a:t>
            </a:r>
            <a:br>
              <a:rPr lang="en-US" sz="1400" dirty="0"/>
            </a:br>
            <a:endParaRPr lang="en-US" sz="1400" dirty="0"/>
          </a:p>
          <a:p>
            <a:r>
              <a:rPr lang="en-US" sz="1400" dirty="0"/>
              <a:t>G. </a:t>
            </a:r>
            <a:r>
              <a:rPr lang="en-US" sz="1400" dirty="0" err="1"/>
              <a:t>Odling</a:t>
            </a:r>
            <a:r>
              <a:rPr lang="en-US" sz="1400" dirty="0"/>
              <a:t>, E. </a:t>
            </a:r>
            <a:r>
              <a:rPr lang="en-US" sz="1400" dirty="0" err="1"/>
              <a:t>Chatzisymeon</a:t>
            </a:r>
            <a:r>
              <a:rPr lang="en-US" sz="1400" dirty="0"/>
              <a:t> and N. Robertson, </a:t>
            </a:r>
            <a:r>
              <a:rPr lang="en-US" sz="1400" i="1" dirty="0"/>
              <a:t>Cat. Sci. Technol.</a:t>
            </a:r>
            <a:r>
              <a:rPr lang="en-US" sz="1400" dirty="0"/>
              <a:t>, 2018, </a:t>
            </a:r>
            <a:r>
              <a:rPr lang="en-US" sz="1400" b="1" dirty="0"/>
              <a:t>8</a:t>
            </a:r>
            <a:r>
              <a:rPr lang="en-US" sz="1400" dirty="0"/>
              <a:t>, 829–839.</a:t>
            </a:r>
            <a:br>
              <a:rPr lang="en-US" sz="1400" dirty="0"/>
            </a:br>
            <a:endParaRPr lang="en-US" sz="1400" dirty="0"/>
          </a:p>
          <a:p>
            <a:r>
              <a:rPr lang="en-US" sz="1400" dirty="0"/>
              <a:t>G. </a:t>
            </a:r>
            <a:r>
              <a:rPr lang="en-US" sz="1400" dirty="0" err="1"/>
              <a:t>Odling</a:t>
            </a:r>
            <a:r>
              <a:rPr lang="en-US" sz="1400" dirty="0"/>
              <a:t>, A. </a:t>
            </a:r>
            <a:r>
              <a:rPr lang="en-US" sz="1400" dirty="0" err="1"/>
              <a:t>Ivaturi</a:t>
            </a:r>
            <a:r>
              <a:rPr lang="en-US" sz="1400" dirty="0"/>
              <a:t>,  E. </a:t>
            </a:r>
            <a:r>
              <a:rPr lang="en-US" sz="1400" dirty="0" err="1"/>
              <a:t>Chatzisymeon</a:t>
            </a:r>
            <a:r>
              <a:rPr lang="en-US" sz="1400" dirty="0"/>
              <a:t> and N. Robertson, </a:t>
            </a:r>
            <a:r>
              <a:rPr lang="en-US" sz="1400" i="1" dirty="0" err="1"/>
              <a:t>ChemCatChem</a:t>
            </a:r>
            <a:r>
              <a:rPr lang="en-US" sz="1400" dirty="0"/>
              <a:t>, 2017, </a:t>
            </a:r>
            <a:r>
              <a:rPr lang="en-US" sz="1400" b="1" dirty="0"/>
              <a:t>9</a:t>
            </a:r>
            <a:r>
              <a:rPr lang="en-US" sz="1400" dirty="0"/>
              <a:t>, 1–11</a:t>
            </a:r>
            <a:br>
              <a:rPr lang="en-US" sz="1400" dirty="0"/>
            </a:br>
            <a:endParaRPr lang="en-US" sz="1400" dirty="0"/>
          </a:p>
          <a:p>
            <a:r>
              <a:rPr lang="en-US" sz="1400" dirty="0"/>
              <a:t>G. </a:t>
            </a:r>
            <a:r>
              <a:rPr lang="en-US" sz="1400" dirty="0" err="1"/>
              <a:t>Odling</a:t>
            </a:r>
            <a:r>
              <a:rPr lang="en-US" sz="1400" dirty="0"/>
              <a:t>, Z. Y. Pong, G. Gilfillan, C. R. </a:t>
            </a:r>
            <a:r>
              <a:rPr lang="en-US" sz="1400" dirty="0" err="1"/>
              <a:t>Pulham</a:t>
            </a:r>
            <a:r>
              <a:rPr lang="en-US" sz="1400" dirty="0"/>
              <a:t> and N. Robertson, </a:t>
            </a:r>
            <a:r>
              <a:rPr lang="en-US" sz="1400" i="1" dirty="0"/>
              <a:t>Environ. Sci.: Water Res. Technol.</a:t>
            </a:r>
            <a:r>
              <a:rPr lang="en-US" sz="1400" dirty="0"/>
              <a:t>, 2018, </a:t>
            </a:r>
            <a:r>
              <a:rPr lang="en-US" sz="1400" b="1" dirty="0"/>
              <a:t>4</a:t>
            </a:r>
            <a:r>
              <a:rPr lang="en-US" sz="1400" dirty="0"/>
              <a:t>, 2170–2178</a:t>
            </a:r>
          </a:p>
          <a:p>
            <a:r>
              <a:rPr lang="en-US" dirty="0"/>
              <a:t> </a:t>
            </a:r>
            <a:endParaRPr lang="en-GB" dirty="0"/>
          </a:p>
        </p:txBody>
      </p:sp>
      <p:cxnSp>
        <p:nvCxnSpPr>
          <p:cNvPr id="19" name="Straight Arrow Connector 18"/>
          <p:cNvCxnSpPr/>
          <p:nvPr/>
        </p:nvCxnSpPr>
        <p:spPr>
          <a:xfrm flipH="1" flipV="1">
            <a:off x="3041923" y="4477020"/>
            <a:ext cx="420414" cy="387"/>
          </a:xfrm>
          <a:prstGeom prst="straightConnector1">
            <a:avLst/>
          </a:prstGeom>
          <a:ln w="28575">
            <a:solidFill>
              <a:schemeClr val="tx2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 flipV="1">
            <a:off x="5948855" y="3176119"/>
            <a:ext cx="9763" cy="588301"/>
          </a:xfrm>
          <a:prstGeom prst="straightConnector1">
            <a:avLst/>
          </a:prstGeom>
          <a:ln w="28575">
            <a:solidFill>
              <a:schemeClr val="tx2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8" name="Picture 17"/>
          <p:cNvPicPr>
            <a:picLocks noChangeAspect="1"/>
          </p:cNvPicPr>
          <p:nvPr/>
        </p:nvPicPr>
        <p:blipFill rotWithShape="1">
          <a:blip r:embed="rId8"/>
          <a:srcRect l="52503" t="35475" r="26219" b="35396"/>
          <a:stretch/>
        </p:blipFill>
        <p:spPr>
          <a:xfrm>
            <a:off x="8864170" y="1589413"/>
            <a:ext cx="3242813" cy="24971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76208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1137</TotalTime>
  <Words>1160</Words>
  <Application>Microsoft Office PowerPoint</Application>
  <PresentationFormat>Widescreen</PresentationFormat>
  <Paragraphs>169</Paragraphs>
  <Slides>22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9" baseType="lpstr">
      <vt:lpstr>Arial</vt:lpstr>
      <vt:lpstr>Calibri</vt:lpstr>
      <vt:lpstr>Calibri Light</vt:lpstr>
      <vt:lpstr>Cambria Math</vt:lpstr>
      <vt:lpstr>Georgia</vt:lpstr>
      <vt:lpstr>Wingdings</vt:lpstr>
      <vt:lpstr>Office Theme</vt:lpstr>
      <vt:lpstr>PowerPoint Presentation</vt:lpstr>
      <vt:lpstr>Water as a Critical Resource</vt:lpstr>
      <vt:lpstr>Addressing the Problem</vt:lpstr>
      <vt:lpstr>Solar Disinfection (SODIS)</vt:lpstr>
      <vt:lpstr>The Photocatalysis Process</vt:lpstr>
      <vt:lpstr>PowerPoint Presentation</vt:lpstr>
      <vt:lpstr>Photocatalysis for Water Purification</vt:lpstr>
      <vt:lpstr>PowerPoint Presentation</vt:lpstr>
      <vt:lpstr>Previous Work in The Robertson Group</vt:lpstr>
      <vt:lpstr>Immobilising the Photocatalysts</vt:lpstr>
      <vt:lpstr>Solar Photocatalysis</vt:lpstr>
      <vt:lpstr>Real-world Testing in India</vt:lpstr>
      <vt:lpstr>Methodology</vt:lpstr>
      <vt:lpstr>Water Sources</vt:lpstr>
      <vt:lpstr>Results – General Observations</vt:lpstr>
      <vt:lpstr>Results – TDS, Salt and Conductivity Levels</vt:lpstr>
      <vt:lpstr>Results – Bacterial Colony Counts</vt:lpstr>
      <vt:lpstr>Results – Bacterial Colony Counts</vt:lpstr>
      <vt:lpstr>Results – Bacterial Colony Counts</vt:lpstr>
      <vt:lpstr>Further Interesting Findings</vt:lpstr>
      <vt:lpstr>Conclusions</vt:lpstr>
      <vt:lpstr>Acknowledgements</vt:lpstr>
    </vt:vector>
  </TitlesOfParts>
  <Company>University of Edinburgh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PORLEY Victoria</dc:creator>
  <cp:lastModifiedBy>PORLEY Victoria</cp:lastModifiedBy>
  <cp:revision>77</cp:revision>
  <dcterms:created xsi:type="dcterms:W3CDTF">2019-05-22T09:08:02Z</dcterms:created>
  <dcterms:modified xsi:type="dcterms:W3CDTF">2019-06-20T16:07:23Z</dcterms:modified>
</cp:coreProperties>
</file>