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588FC42-463C-4688-96DC-4EFB78386E6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B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884" y="-10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3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2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13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78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5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1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3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6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5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9F67-2E2C-4D4B-85F3-642926497124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5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8640" y="107504"/>
            <a:ext cx="6480720" cy="1524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chemeClr val="bg1"/>
                </a:solidFill>
              </a:rPr>
              <a:t>Water Purification in Rural India using Sunlight and Low-cost Materials</a:t>
            </a:r>
            <a:br>
              <a:rPr lang="en-GB" sz="2400" dirty="0">
                <a:solidFill>
                  <a:schemeClr val="bg1"/>
                </a:solidFill>
              </a:rPr>
            </a:br>
            <a:br>
              <a:rPr lang="en-GB" sz="700" dirty="0">
                <a:solidFill>
                  <a:schemeClr val="bg1"/>
                </a:solidFill>
              </a:rPr>
            </a:br>
            <a:r>
              <a:rPr lang="en-GB" sz="900" dirty="0"/>
              <a:t>Victoria Porley</a:t>
            </a:r>
            <a:br>
              <a:rPr lang="en-GB" sz="900" dirty="0"/>
            </a:br>
            <a:r>
              <a:rPr lang="en-GB" sz="900" dirty="0"/>
              <a:t>School of Chemistry, University of Edinburgh</a:t>
            </a:r>
            <a:br>
              <a:rPr lang="en-GB" sz="900" dirty="0"/>
            </a:br>
            <a:r>
              <a:rPr lang="en-GB" sz="900" dirty="0"/>
              <a:t>v.e.porley@sms.ed.ac.uk</a:t>
            </a:r>
            <a:br>
              <a:rPr lang="en-GB" sz="900" dirty="0"/>
            </a:br>
            <a:r>
              <a:rPr lang="en-GB" sz="900" dirty="0"/>
              <a:t>www.hydronationscholars.scot</a:t>
            </a:r>
            <a:br>
              <a:rPr lang="en-GB" sz="1050" dirty="0"/>
            </a:b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640" y="1727202"/>
            <a:ext cx="3124742" cy="269009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Introduction</a:t>
            </a:r>
            <a:br>
              <a:rPr lang="en-GB" b="1" dirty="0">
                <a:solidFill>
                  <a:srgbClr val="0070C0"/>
                </a:solidFill>
              </a:rPr>
            </a:br>
            <a:endParaRPr lang="en-GB" sz="800" b="1" dirty="0">
              <a:solidFill>
                <a:srgbClr val="0070C0"/>
              </a:solidFill>
            </a:endParaRPr>
          </a:p>
          <a:p>
            <a:r>
              <a:rPr lang="en-GB" sz="1400" dirty="0"/>
              <a:t>In order to find a method </a:t>
            </a:r>
            <a:r>
              <a:rPr lang="en-GB" sz="1400" b="1" dirty="0"/>
              <a:t>of water purification </a:t>
            </a:r>
            <a:r>
              <a:rPr lang="en-GB" sz="1400" dirty="0"/>
              <a:t>that allows water to be accessible to those who are most in need, that system must be </a:t>
            </a:r>
            <a:r>
              <a:rPr lang="en-GB" sz="1400" b="1" dirty="0"/>
              <a:t>low cost</a:t>
            </a:r>
            <a:r>
              <a:rPr lang="en-GB" sz="1400" dirty="0"/>
              <a:t>, </a:t>
            </a:r>
            <a:r>
              <a:rPr lang="en-GB" sz="1400" b="1" dirty="0"/>
              <a:t>robust</a:t>
            </a:r>
            <a:r>
              <a:rPr lang="en-GB" sz="1400" dirty="0"/>
              <a:t>, and </a:t>
            </a:r>
            <a:r>
              <a:rPr lang="en-GB" sz="1400" b="1" dirty="0"/>
              <a:t>simple</a:t>
            </a:r>
            <a:r>
              <a:rPr lang="en-GB" sz="1400" dirty="0"/>
              <a:t>.</a:t>
            </a:r>
            <a:br>
              <a:rPr lang="en-GB" sz="1400" dirty="0"/>
            </a:br>
            <a:endParaRPr lang="en-GB" sz="1400" dirty="0"/>
          </a:p>
          <a:p>
            <a:r>
              <a:rPr lang="en-GB" sz="1400" b="1" dirty="0"/>
              <a:t>Photocatalysis</a:t>
            </a:r>
            <a:r>
              <a:rPr lang="en-GB" sz="1400" dirty="0"/>
              <a:t> is a potential candidate for this system, if it can be suitably </a:t>
            </a:r>
            <a:r>
              <a:rPr lang="en-GB" sz="1400" b="1" dirty="0"/>
              <a:t>optimised</a:t>
            </a:r>
            <a:r>
              <a:rPr lang="en-GB" sz="1400" dirty="0"/>
              <a:t>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73016" y="1747123"/>
            <a:ext cx="3096344" cy="265604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Methods</a:t>
            </a:r>
          </a:p>
          <a:p>
            <a:endParaRPr lang="en-GB" sz="800" b="1" dirty="0">
              <a:solidFill>
                <a:srgbClr val="0070C0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</a:rPr>
              <a:t>Improve </a:t>
            </a:r>
            <a:r>
              <a:rPr lang="en-GB" sz="1400" b="1" dirty="0">
                <a:solidFill>
                  <a:schemeClr val="bg1"/>
                </a:solidFill>
              </a:rPr>
              <a:t>photocatalysis</a:t>
            </a:r>
            <a:r>
              <a:rPr lang="en-GB" sz="1400" dirty="0">
                <a:solidFill>
                  <a:schemeClr val="bg1"/>
                </a:solidFill>
              </a:rPr>
              <a:t> with </a:t>
            </a:r>
            <a:r>
              <a:rPr lang="en-GB" sz="1400" b="1" dirty="0">
                <a:solidFill>
                  <a:schemeClr val="bg1"/>
                </a:solidFill>
              </a:rPr>
              <a:t>TiO</a:t>
            </a:r>
            <a:r>
              <a:rPr lang="en-GB" sz="1400" b="1" baseline="-25000" dirty="0">
                <a:solidFill>
                  <a:schemeClr val="bg1"/>
                </a:solidFill>
              </a:rPr>
              <a:t>2</a:t>
            </a:r>
            <a:r>
              <a:rPr lang="en-GB" sz="1400" dirty="0">
                <a:solidFill>
                  <a:schemeClr val="bg1"/>
                </a:solidFill>
              </a:rPr>
              <a:t> by investigating the best </a:t>
            </a:r>
            <a:r>
              <a:rPr lang="en-GB" sz="1400" b="1" dirty="0">
                <a:solidFill>
                  <a:schemeClr val="bg1"/>
                </a:solidFill>
              </a:rPr>
              <a:t>supports</a:t>
            </a:r>
            <a:r>
              <a:rPr lang="en-GB" sz="1400" dirty="0">
                <a:solidFill>
                  <a:schemeClr val="bg1"/>
                </a:solidFill>
              </a:rPr>
              <a:t>, including glass, stainless steel, titanium, plastics and fabrics. </a:t>
            </a:r>
          </a:p>
          <a:p>
            <a:endParaRPr lang="en-GB" sz="1100" dirty="0"/>
          </a:p>
          <a:p>
            <a:r>
              <a:rPr lang="en-GB" sz="1400" dirty="0"/>
              <a:t>Use </a:t>
            </a:r>
            <a:r>
              <a:rPr lang="en-GB" sz="1400" b="1" dirty="0"/>
              <a:t>model organic pollutants </a:t>
            </a:r>
            <a:r>
              <a:rPr lang="en-GB" sz="1400" dirty="0"/>
              <a:t>and cultures of </a:t>
            </a:r>
            <a:r>
              <a:rPr lang="en-GB" sz="1400" b="1" dirty="0" err="1"/>
              <a:t>E.Coli</a:t>
            </a:r>
            <a:r>
              <a:rPr lang="en-GB" sz="1400" b="1" dirty="0"/>
              <a:t> </a:t>
            </a:r>
            <a:r>
              <a:rPr lang="en-GB" sz="1400" dirty="0"/>
              <a:t>to test purification </a:t>
            </a:r>
            <a:r>
              <a:rPr lang="en-GB" sz="1400" b="1" dirty="0"/>
              <a:t>activity</a:t>
            </a:r>
            <a:r>
              <a:rPr lang="en-GB" sz="1400" dirty="0"/>
              <a:t> of prepared </a:t>
            </a:r>
            <a:r>
              <a:rPr lang="en-GB" sz="1400" b="1" dirty="0"/>
              <a:t>catalytic films </a:t>
            </a:r>
            <a:r>
              <a:rPr lang="en-GB" sz="1400" dirty="0"/>
              <a:t>using various reaction conditions.</a:t>
            </a:r>
            <a:endParaRPr lang="en-GB" dirty="0"/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188638" y="4512998"/>
            <a:ext cx="6480721" cy="1524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="1" dirty="0">
                <a:solidFill>
                  <a:schemeClr val="bg1"/>
                </a:solidFill>
              </a:rPr>
              <a:t>Results</a:t>
            </a:r>
            <a:endParaRPr lang="en-GB" sz="1400" b="1" dirty="0">
              <a:solidFill>
                <a:schemeClr val="bg1"/>
              </a:solidFill>
            </a:endParaRPr>
          </a:p>
          <a:p>
            <a:pPr algn="l"/>
            <a:endParaRPr lang="en-GB" sz="700" b="1" dirty="0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</a:rPr>
              <a:t>Adhesion</a:t>
            </a:r>
            <a:r>
              <a:rPr lang="en-GB" sz="1400" dirty="0">
                <a:solidFill>
                  <a:schemeClr val="bg1"/>
                </a:solidFill>
              </a:rPr>
              <a:t> of the catalyst to the support is greatly </a:t>
            </a:r>
            <a:r>
              <a:rPr lang="en-GB" sz="1400" b="1" dirty="0">
                <a:solidFill>
                  <a:schemeClr val="bg1"/>
                </a:solidFill>
              </a:rPr>
              <a:t>improved</a:t>
            </a:r>
            <a:r>
              <a:rPr lang="en-GB" sz="1400" dirty="0">
                <a:solidFill>
                  <a:schemeClr val="bg1"/>
                </a:solidFill>
              </a:rPr>
              <a:t> when mixed with a </a:t>
            </a:r>
            <a:r>
              <a:rPr lang="en-GB" sz="1400" b="1" dirty="0">
                <a:solidFill>
                  <a:schemeClr val="bg1"/>
                </a:solidFill>
              </a:rPr>
              <a:t>polymer</a:t>
            </a:r>
            <a:r>
              <a:rPr lang="en-GB" sz="1400" dirty="0">
                <a:solidFill>
                  <a:schemeClr val="bg1"/>
                </a:solidFill>
              </a:rPr>
              <a:t> and when the support is roughened through </a:t>
            </a:r>
            <a:r>
              <a:rPr lang="en-GB" sz="1400" b="1" dirty="0">
                <a:solidFill>
                  <a:schemeClr val="bg1"/>
                </a:solidFill>
              </a:rPr>
              <a:t>pre-treatments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en-GB" sz="800" dirty="0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Testing on real-world sample showed the process </a:t>
            </a:r>
            <a:r>
              <a:rPr lang="en-GB" sz="1400" b="1" dirty="0">
                <a:solidFill>
                  <a:schemeClr val="bg1"/>
                </a:solidFill>
              </a:rPr>
              <a:t>degraded aromatics </a:t>
            </a:r>
            <a:r>
              <a:rPr lang="en-GB" sz="1400" dirty="0">
                <a:solidFill>
                  <a:schemeClr val="bg1"/>
                </a:solidFill>
              </a:rPr>
              <a:t>to </a:t>
            </a:r>
            <a:r>
              <a:rPr lang="en-GB" sz="1400" b="1" dirty="0" err="1">
                <a:solidFill>
                  <a:schemeClr val="bg1"/>
                </a:solidFill>
              </a:rPr>
              <a:t>aliphatics</a:t>
            </a:r>
            <a:r>
              <a:rPr lang="en-GB" sz="1400" dirty="0">
                <a:solidFill>
                  <a:schemeClr val="bg1"/>
                </a:solidFill>
              </a:rPr>
              <a:t> when using TiO</a:t>
            </a:r>
            <a:r>
              <a:rPr lang="en-GB" sz="1400" baseline="-25000" dirty="0">
                <a:solidFill>
                  <a:schemeClr val="bg1"/>
                </a:solidFill>
              </a:rPr>
              <a:t>2</a:t>
            </a:r>
            <a:r>
              <a:rPr lang="en-GB" sz="1400" dirty="0">
                <a:solidFill>
                  <a:schemeClr val="bg1"/>
                </a:solidFill>
              </a:rPr>
              <a:t> modified with </a:t>
            </a:r>
            <a:r>
              <a:rPr lang="en-GB" sz="1400" b="1" dirty="0">
                <a:solidFill>
                  <a:schemeClr val="bg1"/>
                </a:solidFill>
              </a:rPr>
              <a:t>bismuth </a:t>
            </a:r>
            <a:r>
              <a:rPr lang="en-GB" sz="1400" b="1" dirty="0" err="1">
                <a:solidFill>
                  <a:schemeClr val="bg1"/>
                </a:solidFill>
              </a:rPr>
              <a:t>titanate</a:t>
            </a:r>
            <a:r>
              <a:rPr lang="en-GB" sz="1400" b="1" dirty="0">
                <a:solidFill>
                  <a:schemeClr val="bg1"/>
                </a:solidFill>
              </a:rPr>
              <a:t> </a:t>
            </a:r>
            <a:r>
              <a:rPr lang="en-GB" sz="1400" dirty="0">
                <a:solidFill>
                  <a:schemeClr val="bg1"/>
                </a:solidFill>
              </a:rPr>
              <a:t>(BTO)</a:t>
            </a:r>
          </a:p>
          <a:p>
            <a:pPr algn="l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8639" y="6166039"/>
            <a:ext cx="3168353" cy="20771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Future</a:t>
            </a:r>
          </a:p>
          <a:p>
            <a:endParaRPr lang="en-GB" sz="1400" b="1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70C0"/>
                </a:solidFill>
              </a:rPr>
              <a:t>Will travel to </a:t>
            </a:r>
            <a:r>
              <a:rPr lang="en-GB" sz="1400" b="1" dirty="0">
                <a:solidFill>
                  <a:srgbClr val="0070C0"/>
                </a:solidFill>
              </a:rPr>
              <a:t>India</a:t>
            </a:r>
            <a:r>
              <a:rPr lang="en-GB" sz="1400" dirty="0">
                <a:solidFill>
                  <a:srgbClr val="0070C0"/>
                </a:solidFill>
              </a:rPr>
              <a:t> with catalyst samples to conduct testing in </a:t>
            </a:r>
            <a:r>
              <a:rPr lang="en-GB" sz="1400" b="1" dirty="0">
                <a:solidFill>
                  <a:srgbClr val="0070C0"/>
                </a:solidFill>
              </a:rPr>
              <a:t>real-world conditions</a:t>
            </a:r>
            <a:endParaRPr lang="en-GB" sz="1400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70C0"/>
                </a:solidFill>
              </a:rPr>
              <a:t>This knowledge will be used to continue </a:t>
            </a:r>
            <a:r>
              <a:rPr lang="en-GB" sz="1400" b="1" dirty="0">
                <a:solidFill>
                  <a:srgbClr val="0070C0"/>
                </a:solidFill>
              </a:rPr>
              <a:t>to optimise the material and reactor system </a:t>
            </a:r>
            <a:r>
              <a:rPr lang="en-GB" sz="1400" dirty="0">
                <a:solidFill>
                  <a:srgbClr val="0070C0"/>
                </a:solidFill>
              </a:rPr>
              <a:t>implemented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529406" y="6166039"/>
            <a:ext cx="3096344" cy="2111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b="1" dirty="0">
              <a:solidFill>
                <a:srgbClr val="0070C0"/>
              </a:solidFill>
            </a:endParaRPr>
          </a:p>
          <a:p>
            <a:endParaRPr lang="en-GB" sz="1600" b="1" dirty="0">
              <a:solidFill>
                <a:srgbClr val="0070C0"/>
              </a:solidFill>
            </a:endParaRPr>
          </a:p>
          <a:p>
            <a:endParaRPr lang="en-GB" sz="1600" b="1" dirty="0">
              <a:solidFill>
                <a:srgbClr val="0070C0"/>
              </a:solidFill>
            </a:endParaRPr>
          </a:p>
          <a:p>
            <a:endParaRPr lang="en-GB" sz="1600" b="1" dirty="0">
              <a:solidFill>
                <a:srgbClr val="0070C0"/>
              </a:solidFill>
            </a:endParaRPr>
          </a:p>
          <a:p>
            <a:endParaRPr lang="en-GB" sz="1600" b="1" dirty="0">
              <a:solidFill>
                <a:srgbClr val="0070C0"/>
              </a:solidFill>
            </a:endParaRPr>
          </a:p>
          <a:p>
            <a:endParaRPr lang="en-GB" b="1" dirty="0">
              <a:solidFill>
                <a:srgbClr val="0070C0"/>
              </a:solidFill>
            </a:endParaRPr>
          </a:p>
          <a:p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8639" y="8375910"/>
            <a:ext cx="3672408" cy="6001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Acknowledgements</a:t>
            </a:r>
            <a:r>
              <a:rPr lang="en-GB" sz="1100" dirty="0"/>
              <a:t>: Supervisors Prof. Neil Robertson and Dr </a:t>
            </a:r>
            <a:r>
              <a:rPr lang="en-GB" sz="1100" dirty="0" err="1"/>
              <a:t>Efthalia</a:t>
            </a:r>
            <a:r>
              <a:rPr lang="en-GB" sz="1100" dirty="0"/>
              <a:t> </a:t>
            </a:r>
            <a:r>
              <a:rPr lang="en-US" sz="1100" dirty="0" err="1"/>
              <a:t>Chatzisymeon</a:t>
            </a:r>
            <a:r>
              <a:rPr lang="en-US" sz="1100" dirty="0"/>
              <a:t>, as well as the whole Robertson group, Hydro Nation, IIT Kharagpur, ATREE and IISc Bangalore</a:t>
            </a:r>
            <a:endParaRPr lang="en-GB" sz="1100" dirty="0"/>
          </a:p>
        </p:txBody>
      </p:sp>
      <p:pic>
        <p:nvPicPr>
          <p:cNvPr id="12" name="Picture 11" descr="New HNS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844" y="668055"/>
            <a:ext cx="1844743" cy="731143"/>
          </a:xfrm>
          <a:prstGeom prst="rect">
            <a:avLst/>
          </a:prstGeom>
          <a:noFill/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8C19F26-E146-4FF7-A197-0CE09ACB8E9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073" y="8375910"/>
            <a:ext cx="2535936" cy="606552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7B117C3-BC15-4D04-AA1D-C3EF36C872C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1" r="7129"/>
          <a:stretch/>
        </p:blipFill>
        <p:spPr>
          <a:xfrm>
            <a:off x="5517232" y="6380558"/>
            <a:ext cx="945151" cy="126019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6D7C8D-5393-45CA-9324-9A217D01F52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9" r="3554" b="3004"/>
          <a:stretch/>
        </p:blipFill>
        <p:spPr>
          <a:xfrm>
            <a:off x="3583451" y="6450964"/>
            <a:ext cx="1933781" cy="14345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CF6280-645D-4A9C-B64B-17DC6F1BCDD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9" r="22374"/>
          <a:stretch/>
        </p:blipFill>
        <p:spPr>
          <a:xfrm rot="16200000">
            <a:off x="5675943" y="7348686"/>
            <a:ext cx="415087" cy="114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3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6016</TotalTime>
  <Words>162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Water Purification in Rural India using Sunlight and Low-cost Materials  Victoria Porley School of Chemistry, University of Edinburgh v.e.porley@sms.ed.ac.uk www.hydronationscholars.scot </vt:lpstr>
    </vt:vector>
  </TitlesOfParts>
  <Company>The James Hutton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HNS Poster Template</dc:title>
  <dc:creator>Laura Logie</dc:creator>
  <cp:lastModifiedBy>Victoria Porley</cp:lastModifiedBy>
  <cp:revision>30</cp:revision>
  <dcterms:created xsi:type="dcterms:W3CDTF">2015-03-20T12:17:01Z</dcterms:created>
  <dcterms:modified xsi:type="dcterms:W3CDTF">2019-02-08T14:48:41Z</dcterms:modified>
</cp:coreProperties>
</file>