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588FC42-463C-4688-96DC-4EFB78386E61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EAEAEA"/>
    <a:srgbClr val="FFCC00"/>
    <a:srgbClr val="FBEA0D"/>
    <a:srgbClr val="FFFFFF"/>
    <a:srgbClr val="FFCC99"/>
    <a:srgbClr val="11B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" d="100"/>
          <a:sy n="19" d="100"/>
        </p:scale>
        <p:origin x="-1302" y="-72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A170F-5DE5-4D03-936C-505BEC5BC42D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89640-DAB4-44DF-8CB2-FE799EED9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4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89640-DAB4-44DF-8CB2-FE799EED9D5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010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8"/>
            <a:ext cx="25737979" cy="91760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83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52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2982" y="1714333"/>
            <a:ext cx="6812994" cy="365259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999" y="1714333"/>
            <a:ext cx="19934317" cy="365259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13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78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2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75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9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2320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61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1" y="9582373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1" y="13575850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2373"/>
            <a:ext cx="13384168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5850"/>
            <a:ext cx="13384168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43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46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0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1" y="1704415"/>
            <a:ext cx="9961904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9" cy="3653589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1" y="8958084"/>
            <a:ext cx="9961904" cy="29282225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25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70"/>
            <a:ext cx="18167985" cy="35376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4"/>
            <a:ext cx="18167985" cy="5024051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9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79F67-2E2C-4D4B-85F3-642926497124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5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1867" y="8447762"/>
            <a:ext cx="13989150" cy="132096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64426" tIns="164426" rIns="164426" bIns="164426" rtlCol="0" anchor="t" anchorCtr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Introduction</a:t>
            </a:r>
            <a:endParaRPr lang="en-GB" sz="5000" b="1" dirty="0">
              <a:latin typeface="+mj-lt"/>
              <a:cs typeface="Arial" panose="020B0604020202020204" pitchFamily="34" charset="0"/>
            </a:endParaRPr>
          </a:p>
          <a:p>
            <a:pPr marL="783081" indent="-783081">
              <a:buFont typeface="Arial" panose="020B0604020202020204" pitchFamily="34" charset="0"/>
              <a:buChar char="•"/>
            </a:pPr>
            <a:r>
              <a:rPr lang="en-GB" sz="5000" b="1" dirty="0">
                <a:latin typeface="+mj-lt"/>
                <a:cs typeface="Arial" panose="020B0604020202020204" pitchFamily="34" charset="0"/>
              </a:rPr>
              <a:t>NP production, and thus release in sewage stream is exponentially increasing due to their use in cosmetics, clothing, biomedical applications and industrial catalysts</a:t>
            </a:r>
            <a:r>
              <a:rPr lang="en-GB" sz="5000" b="1" baseline="30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endParaRPr lang="en-GB" sz="5000" b="1" dirty="0">
              <a:latin typeface="+mj-lt"/>
              <a:cs typeface="Arial" panose="020B0604020202020204" pitchFamily="34" charset="0"/>
            </a:endParaRPr>
          </a:p>
          <a:p>
            <a:pPr marL="783081" indent="-783081">
              <a:buFont typeface="Arial" panose="020B0604020202020204" pitchFamily="34" charset="0"/>
              <a:buChar char="•"/>
            </a:pPr>
            <a:r>
              <a:rPr lang="en-GB" sz="5000" b="1" dirty="0">
                <a:latin typeface="+mj-lt"/>
                <a:cs typeface="Arial" panose="020B0604020202020204" pitchFamily="34" charset="0"/>
              </a:rPr>
              <a:t>Problematically, some nanoparticles (</a:t>
            </a:r>
            <a:r>
              <a:rPr lang="en-GB" sz="5000" b="1" dirty="0" err="1">
                <a:latin typeface="+mj-lt"/>
                <a:cs typeface="Arial" panose="020B0604020202020204" pitchFamily="34" charset="0"/>
              </a:rPr>
              <a:t>AgNP</a:t>
            </a:r>
            <a:r>
              <a:rPr lang="en-GB" sz="5000" b="1" dirty="0">
                <a:latin typeface="+mj-lt"/>
                <a:cs typeface="Arial" panose="020B0604020202020204" pitchFamily="34" charset="0"/>
              </a:rPr>
              <a:t>, </a:t>
            </a:r>
            <a:r>
              <a:rPr lang="en-GB" sz="5000" b="1" dirty="0" err="1">
                <a:latin typeface="+mj-lt"/>
                <a:cs typeface="Arial" panose="020B0604020202020204" pitchFamily="34" charset="0"/>
              </a:rPr>
              <a:t>TiNP</a:t>
            </a:r>
            <a:r>
              <a:rPr lang="en-GB" sz="5000" b="1" dirty="0">
                <a:latin typeface="+mj-lt"/>
                <a:cs typeface="Arial" panose="020B0604020202020204" pitchFamily="34" charset="0"/>
              </a:rPr>
              <a:t>, </a:t>
            </a:r>
            <a:r>
              <a:rPr lang="en-GB" sz="5000" b="1" dirty="0" err="1">
                <a:latin typeface="+mj-lt"/>
                <a:cs typeface="Arial" panose="020B0604020202020204" pitchFamily="34" charset="0"/>
              </a:rPr>
              <a:t>AuNP</a:t>
            </a:r>
            <a:r>
              <a:rPr lang="en-GB" sz="5000" b="1" dirty="0">
                <a:latin typeface="+mj-lt"/>
                <a:cs typeface="Arial" panose="020B0604020202020204" pitchFamily="34" charset="0"/>
              </a:rPr>
              <a:t>) are toxic</a:t>
            </a:r>
            <a:r>
              <a:rPr lang="en-GB" sz="5000" b="1" baseline="30000" dirty="0">
                <a:latin typeface="+mj-lt"/>
                <a:cs typeface="Arial" panose="020B0604020202020204" pitchFamily="34" charset="0"/>
              </a:rPr>
              <a:t>2</a:t>
            </a:r>
          </a:p>
          <a:p>
            <a:pPr marL="783081" indent="-783081">
              <a:buFont typeface="Arial" panose="020B0604020202020204" pitchFamily="34" charset="0"/>
              <a:buChar char="•"/>
            </a:pPr>
            <a:r>
              <a:rPr lang="en-GB" sz="5000" b="1" dirty="0">
                <a:latin typeface="+mj-lt"/>
                <a:cs typeface="Arial" panose="020B0604020202020204" pitchFamily="34" charset="0"/>
              </a:rPr>
              <a:t>Significant concern as to how they will impact wastewater treatment processes</a:t>
            </a:r>
            <a:r>
              <a:rPr lang="en-GB" sz="5000" b="1" baseline="30000" dirty="0">
                <a:cs typeface="Arial" panose="020B0604020202020204" pitchFamily="34" charset="0"/>
              </a:rPr>
              <a:t>1</a:t>
            </a:r>
            <a:endParaRPr lang="en-GB" sz="5000" b="1" dirty="0">
              <a:latin typeface="+mj-lt"/>
              <a:cs typeface="Arial" panose="020B0604020202020204" pitchFamily="34" charset="0"/>
            </a:endParaRPr>
          </a:p>
          <a:p>
            <a:pPr marL="783081" indent="-783081">
              <a:buFont typeface="Arial" panose="020B0604020202020204" pitchFamily="34" charset="0"/>
              <a:buChar char="•"/>
            </a:pPr>
            <a:r>
              <a:rPr lang="en-GB" sz="5000" b="1" dirty="0">
                <a:latin typeface="+mj-lt"/>
                <a:cs typeface="Arial" panose="020B0604020202020204" pitchFamily="34" charset="0"/>
              </a:rPr>
              <a:t>NPs may be harmful to essential bacteria in activated sludge (AS)</a:t>
            </a:r>
            <a:r>
              <a:rPr lang="en-GB" sz="5000" b="1" baseline="30000" dirty="0">
                <a:cs typeface="Arial" panose="020B0604020202020204" pitchFamily="34" charset="0"/>
              </a:rPr>
              <a:t> 3</a:t>
            </a:r>
            <a:endParaRPr lang="en-GB" sz="5000" b="1" dirty="0">
              <a:latin typeface="+mj-lt"/>
              <a:cs typeface="Arial" panose="020B0604020202020204" pitchFamily="34" charset="0"/>
            </a:endParaRPr>
          </a:p>
          <a:p>
            <a:pPr marL="783081" indent="-783081">
              <a:buFont typeface="Arial" panose="020B0604020202020204" pitchFamily="34" charset="0"/>
              <a:buChar char="•"/>
            </a:pPr>
            <a:r>
              <a:rPr lang="en-GB" sz="5000" b="1" dirty="0">
                <a:latin typeface="+mj-lt"/>
                <a:cs typeface="Arial" panose="020B0604020202020204" pitchFamily="34" charset="0"/>
              </a:rPr>
              <a:t>Wastewater treatment process may not be able to effectively remove NPs allowing them into the environment</a:t>
            </a:r>
            <a:endParaRPr lang="en-GB" sz="5000" b="1" baseline="30000" dirty="0"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2898" y="503290"/>
            <a:ext cx="28614179" cy="741647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GB" sz="11000" dirty="0">
                <a:solidFill>
                  <a:srgbClr val="FFFF00"/>
                </a:solidFill>
                <a:cs typeface="Arial" panose="020B0604020202020204" pitchFamily="34" charset="0"/>
              </a:rPr>
              <a:t>Can Wastewater Treatment Plants (WWTPs) cope with future nanoparticles (ENPs) loading scenarios?</a:t>
            </a:r>
            <a:br>
              <a:rPr lang="en-GB" sz="11000" dirty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en-GB" sz="7300" b="1" dirty="0">
                <a:solidFill>
                  <a:srgbClr val="FFFF00"/>
                </a:solidFill>
                <a:cs typeface="Arial" panose="020B0604020202020204" pitchFamily="34" charset="0"/>
              </a:rPr>
              <a:t>Valerio </a:t>
            </a:r>
            <a:r>
              <a:rPr lang="en-GB" sz="7300" b="1" dirty="0" err="1">
                <a:solidFill>
                  <a:srgbClr val="FFFF00"/>
                </a:solidFill>
                <a:cs typeface="Arial" panose="020B0604020202020204" pitchFamily="34" charset="0"/>
              </a:rPr>
              <a:t>Cappadona</a:t>
            </a:r>
            <a:r>
              <a:rPr lang="en-GB" sz="7300" b="1" baseline="30000" dirty="0" err="1">
                <a:solidFill>
                  <a:srgbClr val="FFFF00"/>
                </a:solidFill>
                <a:cs typeface="Arial" panose="020B0604020202020204" pitchFamily="34" charset="0"/>
              </a:rPr>
              <a:t>a</a:t>
            </a:r>
            <a:r>
              <a:rPr lang="en-GB" sz="7300" b="1" dirty="0">
                <a:solidFill>
                  <a:srgbClr val="FFFF00"/>
                </a:solidFill>
                <a:cs typeface="Arial" panose="020B0604020202020204" pitchFamily="34" charset="0"/>
              </a:rPr>
              <a:t>, Rebecca </a:t>
            </a:r>
            <a:r>
              <a:rPr lang="en-GB" sz="7300" b="1" dirty="0" err="1">
                <a:solidFill>
                  <a:srgbClr val="FFFF00"/>
                </a:solidFill>
                <a:cs typeface="Arial" panose="020B0604020202020204" pitchFamily="34" charset="0"/>
              </a:rPr>
              <a:t>Skuce</a:t>
            </a:r>
            <a:r>
              <a:rPr lang="en-GB" sz="7300" b="1" baseline="30000" dirty="0" err="1">
                <a:solidFill>
                  <a:srgbClr val="FFFF00"/>
                </a:solidFill>
                <a:cs typeface="Arial" panose="020B0604020202020204" pitchFamily="34" charset="0"/>
              </a:rPr>
              <a:t>b</a:t>
            </a:r>
            <a:r>
              <a:rPr lang="en-GB" sz="7300" b="1" dirty="0">
                <a:solidFill>
                  <a:srgbClr val="FFFF00"/>
                </a:solidFill>
                <a:cs typeface="Arial" panose="020B0604020202020204" pitchFamily="34" charset="0"/>
              </a:rPr>
              <a:t>, Charles </a:t>
            </a:r>
            <a:r>
              <a:rPr lang="en-GB" sz="7300" b="1" dirty="0" err="1">
                <a:solidFill>
                  <a:srgbClr val="FFFF00"/>
                </a:solidFill>
                <a:cs typeface="Arial" panose="020B0604020202020204" pitchFamily="34" charset="0"/>
              </a:rPr>
              <a:t>Knapp</a:t>
            </a:r>
            <a:r>
              <a:rPr lang="en-GB" sz="7300" b="1" baseline="30000" dirty="0" err="1">
                <a:solidFill>
                  <a:srgbClr val="FFFF00"/>
                </a:solidFill>
                <a:cs typeface="Arial" panose="020B0604020202020204" pitchFamily="34" charset="0"/>
              </a:rPr>
              <a:t>a</a:t>
            </a:r>
            <a:r>
              <a:rPr lang="en-GB" sz="7300" b="1" dirty="0">
                <a:solidFill>
                  <a:srgbClr val="FFFF00"/>
                </a:solidFill>
                <a:cs typeface="Arial" panose="020B0604020202020204" pitchFamily="34" charset="0"/>
              </a:rPr>
              <a:t>, Vernon </a:t>
            </a:r>
            <a:r>
              <a:rPr lang="en-GB" sz="7300" b="1" dirty="0" err="1">
                <a:solidFill>
                  <a:srgbClr val="FFFF00"/>
                </a:solidFill>
                <a:cs typeface="Arial" panose="020B0604020202020204" pitchFamily="34" charset="0"/>
              </a:rPr>
              <a:t>Phoenix</a:t>
            </a:r>
            <a:r>
              <a:rPr lang="en-GB" sz="7300" b="1" baseline="30000" dirty="0" err="1">
                <a:solidFill>
                  <a:srgbClr val="FFFF00"/>
                </a:solidFill>
                <a:cs typeface="Arial" panose="020B0604020202020204" pitchFamily="34" charset="0"/>
              </a:rPr>
              <a:t>a</a:t>
            </a:r>
            <a:r>
              <a:rPr lang="en-GB" sz="5900" baseline="30000" dirty="0">
                <a:solidFill>
                  <a:srgbClr val="FFFF00"/>
                </a:solidFill>
                <a:cs typeface="Arial" panose="020B0604020202020204" pitchFamily="34" charset="0"/>
              </a:rPr>
              <a:t/>
            </a:r>
            <a:br>
              <a:rPr lang="en-GB" sz="5900" baseline="30000" dirty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en-GB" sz="5500" b="1" baseline="30000" dirty="0" err="1">
                <a:solidFill>
                  <a:srgbClr val="FFFF00"/>
                </a:solidFill>
                <a:cs typeface="Arial" panose="020B0604020202020204" pitchFamily="34" charset="0"/>
              </a:rPr>
              <a:t>a</a:t>
            </a:r>
            <a:r>
              <a:rPr lang="en-GB" sz="5500" b="1" dirty="0" err="1">
                <a:solidFill>
                  <a:srgbClr val="FFFF00"/>
                </a:solidFill>
                <a:cs typeface="Arial" panose="020B0604020202020204" pitchFamily="34" charset="0"/>
              </a:rPr>
              <a:t>Department</a:t>
            </a:r>
            <a:r>
              <a:rPr lang="en-GB" sz="5500" b="1" dirty="0">
                <a:solidFill>
                  <a:srgbClr val="FFFF00"/>
                </a:solidFill>
                <a:cs typeface="Arial" panose="020B0604020202020204" pitchFamily="34" charset="0"/>
              </a:rPr>
              <a:t> of Civil and Environmental Engineering, University of Strathclyde</a:t>
            </a:r>
            <a:br>
              <a:rPr lang="en-GB" sz="5500" b="1" dirty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en-GB" sz="5500" b="1" baseline="30000" dirty="0">
                <a:solidFill>
                  <a:srgbClr val="FFFF00"/>
                </a:solidFill>
                <a:cs typeface="Arial" panose="020B0604020202020204" pitchFamily="34" charset="0"/>
              </a:rPr>
              <a:t>b </a:t>
            </a:r>
            <a:r>
              <a:rPr lang="en-GB" sz="5500" b="1" dirty="0">
                <a:solidFill>
                  <a:srgbClr val="FFFF00"/>
                </a:solidFill>
                <a:cs typeface="Arial" panose="020B0604020202020204" pitchFamily="34" charset="0"/>
              </a:rPr>
              <a:t>Scottish Water</a:t>
            </a:r>
            <a:br>
              <a:rPr lang="en-GB" sz="5500" b="1" dirty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en-GB" sz="5500" b="1" dirty="0">
                <a:solidFill>
                  <a:srgbClr val="FFFF00"/>
                </a:solidFill>
                <a:cs typeface="Arial" panose="020B0604020202020204" pitchFamily="34" charset="0"/>
              </a:rPr>
              <a:t>valerio.cappadona@strath.ac.uk</a:t>
            </a:r>
            <a:r>
              <a:rPr lang="en-GB" sz="5500" b="1" dirty="0">
                <a:cs typeface="Arial" panose="020B0604020202020204" pitchFamily="34" charset="0"/>
              </a:rPr>
              <a:t/>
            </a:r>
            <a:br>
              <a:rPr lang="en-GB" sz="5500" b="1" dirty="0">
                <a:cs typeface="Arial" panose="020B0604020202020204" pitchFamily="34" charset="0"/>
              </a:rPr>
            </a:br>
            <a:r>
              <a:rPr lang="en-GB" sz="5500" b="1" dirty="0">
                <a:solidFill>
                  <a:srgbClr val="FFFF00"/>
                </a:solidFill>
                <a:cs typeface="Arial" panose="020B0604020202020204" pitchFamily="34" charset="0"/>
              </a:rPr>
              <a:t>www.crew.ac.uk/hydro-nationscholars</a:t>
            </a:r>
          </a:p>
        </p:txBody>
      </p:sp>
      <p:sp>
        <p:nvSpPr>
          <p:cNvPr id="18" name="Title 3"/>
          <p:cNvSpPr txBox="1">
            <a:spLocks/>
          </p:cNvSpPr>
          <p:nvPr/>
        </p:nvSpPr>
        <p:spPr>
          <a:xfrm>
            <a:off x="991867" y="22039930"/>
            <a:ext cx="28103693" cy="636955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417643" tIns="208822" rIns="417643" bIns="20882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08690" algn="l">
              <a:spcBef>
                <a:spcPts val="228"/>
              </a:spcBef>
            </a:pPr>
            <a:r>
              <a:rPr lang="en-GB" sz="8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</a:p>
          <a:p>
            <a:pPr marL="1808690" indent="-1305135" algn="just">
              <a:spcBef>
                <a:spcPts val="228"/>
              </a:spcBef>
              <a:buFont typeface="Wingdings" panose="05000000000000000000" pitchFamily="2" charset="2"/>
              <a:buChar char="ü"/>
            </a:pPr>
            <a:r>
              <a:rPr lang="en-GB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ENP interactions  and movement in real WWTPs </a:t>
            </a:r>
            <a:r>
              <a:rPr lang="en-GB" sz="5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flocs</a:t>
            </a:r>
            <a:endParaRPr lang="en-GB" sz="5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808690" indent="-1305135" algn="l">
              <a:spcBef>
                <a:spcPts val="228"/>
              </a:spcBef>
              <a:buFont typeface="Wingdings" panose="05000000000000000000" pitchFamily="2" charset="2"/>
              <a:buChar char="ü"/>
            </a:pPr>
            <a:r>
              <a:rPr lang="en-GB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Evaluation of WWTPs pollutants removal performances under ENP exposure</a:t>
            </a:r>
          </a:p>
          <a:p>
            <a:pPr marL="1808690" indent="-1305135" algn="l">
              <a:spcBef>
                <a:spcPts val="228"/>
              </a:spcBef>
              <a:buFont typeface="Wingdings" panose="05000000000000000000" pitchFamily="2" charset="2"/>
              <a:buChar char="ü"/>
            </a:pPr>
            <a:r>
              <a:rPr lang="en-GB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Assessment WWTPs capacity to remove ENPs from sewage stream</a:t>
            </a:r>
          </a:p>
          <a:p>
            <a:pPr marL="1808690" indent="-1305135" algn="l">
              <a:spcBef>
                <a:spcPts val="228"/>
              </a:spcBef>
              <a:buFont typeface="Wingdings" panose="05000000000000000000" pitchFamily="2" charset="2"/>
              <a:buChar char="ü"/>
            </a:pPr>
            <a:r>
              <a:rPr lang="en-GB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Monitoring actual and future ENP concentration in WWTPs and in natural water bodies</a:t>
            </a:r>
          </a:p>
          <a:p>
            <a:pPr marL="1808690" indent="-1305135" algn="l">
              <a:spcBef>
                <a:spcPts val="228"/>
              </a:spcBef>
              <a:buFont typeface="Wingdings" panose="05000000000000000000" pitchFamily="2" charset="2"/>
              <a:buChar char="ü"/>
            </a:pPr>
            <a:r>
              <a:rPr lang="en-GB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a predictive tool encompassing ENP-WWT biofilm interactions</a:t>
            </a:r>
            <a:endParaRPr lang="en-GB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1866" y="28946622"/>
            <a:ext cx="13671219" cy="900707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417643" tIns="208822" rIns="417643" bIns="208822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Future</a:t>
            </a:r>
          </a:p>
          <a:p>
            <a:pPr marL="783081" indent="-783081">
              <a:buFont typeface="Wingdings" panose="05000000000000000000" pitchFamily="2" charset="2"/>
              <a:buChar char="Ø"/>
            </a:pPr>
            <a:r>
              <a:rPr lang="en-GB" sz="5000" b="1" dirty="0">
                <a:solidFill>
                  <a:schemeClr val="tx1"/>
                </a:solidFill>
                <a:latin typeface="+mj-lt"/>
              </a:rPr>
              <a:t>Establishment of standard method to asses ENP effects on WWTPs</a:t>
            </a:r>
          </a:p>
          <a:p>
            <a:pPr marL="783081" indent="-783081">
              <a:buFont typeface="Wingdings" panose="05000000000000000000" pitchFamily="2" charset="2"/>
              <a:buChar char="Ø"/>
            </a:pPr>
            <a:r>
              <a:rPr lang="en-GB" sz="5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Improvement of structural innovation to allow WWTPs to cope with future ENP concentrations</a:t>
            </a:r>
          </a:p>
          <a:p>
            <a:pPr marL="783081" indent="-783081">
              <a:buFont typeface="Wingdings" panose="05000000000000000000" pitchFamily="2" charset="2"/>
              <a:buChar char="Ø"/>
            </a:pPr>
            <a:r>
              <a:rPr lang="en-GB" sz="5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Modelling ENPs release rate, movement and environmental effects</a:t>
            </a:r>
          </a:p>
          <a:p>
            <a:pPr marL="783081" indent="-783081">
              <a:buFont typeface="Wingdings" panose="05000000000000000000" pitchFamily="2" charset="2"/>
              <a:buChar char="Ø"/>
            </a:pPr>
            <a:r>
              <a:rPr lang="en-GB" sz="5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Legislative process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424341" y="28862645"/>
            <a:ext cx="13671219" cy="908677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417643" tIns="208822" rIns="417643" bIns="208822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Image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150833" y="38121467"/>
            <a:ext cx="13671219" cy="446674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417643" tIns="208822" rIns="417643" bIns="208822" rtlCol="0">
            <a:spAutoFit/>
          </a:bodyPr>
          <a:lstStyle/>
          <a:p>
            <a:r>
              <a:rPr lang="en-GB" sz="3200" b="1" dirty="0">
                <a:latin typeface="+mj-lt"/>
              </a:rPr>
              <a:t>References</a:t>
            </a:r>
          </a:p>
          <a:p>
            <a:r>
              <a:rPr lang="en-GB" sz="3200" b="1" dirty="0">
                <a:latin typeface="+mj-lt"/>
              </a:rPr>
              <a:t>1)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 err="1">
                <a:latin typeface="+mj-lt"/>
              </a:rPr>
              <a:t>Massarsky</a:t>
            </a:r>
            <a:r>
              <a:rPr lang="en-GB" sz="3200" dirty="0">
                <a:latin typeface="+mj-lt"/>
              </a:rPr>
              <a:t> et al., 2014, predicting the environmental impact of </a:t>
            </a:r>
            <a:r>
              <a:rPr lang="en-GB" sz="3200" dirty="0" err="1">
                <a:latin typeface="+mj-lt"/>
              </a:rPr>
              <a:t>nanosilver</a:t>
            </a:r>
            <a:r>
              <a:rPr lang="en-GB" sz="3200" dirty="0">
                <a:latin typeface="+mj-lt"/>
              </a:rPr>
              <a:t>. Environmental toxicology and pharmacology, 38: 861-873</a:t>
            </a:r>
          </a:p>
          <a:p>
            <a:r>
              <a:rPr lang="en-GB" sz="3200" b="1" dirty="0">
                <a:latin typeface="+mj-lt"/>
              </a:rPr>
              <a:t>2)</a:t>
            </a:r>
            <a:r>
              <a:rPr lang="en-GB" sz="3200" dirty="0">
                <a:latin typeface="+mj-lt"/>
              </a:rPr>
              <a:t> Moore, 2006. Do nanoparticles  present </a:t>
            </a:r>
            <a:r>
              <a:rPr lang="en-GB" sz="3200" dirty="0" err="1">
                <a:latin typeface="+mj-lt"/>
              </a:rPr>
              <a:t>ecotoxicological</a:t>
            </a:r>
            <a:r>
              <a:rPr lang="en-GB" sz="3200" dirty="0">
                <a:latin typeface="+mj-lt"/>
              </a:rPr>
              <a:t> risks for the health of the aquatic environment? Environment International, 32: 967-976.</a:t>
            </a:r>
          </a:p>
          <a:p>
            <a:r>
              <a:rPr lang="en-GB" sz="3200" b="1" dirty="0">
                <a:latin typeface="+mj-lt"/>
              </a:rPr>
              <a:t>3)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 err="1">
                <a:latin typeface="+mj-lt"/>
              </a:rPr>
              <a:t>Ikuma</a:t>
            </a:r>
            <a:r>
              <a:rPr lang="en-GB" sz="3200" dirty="0">
                <a:latin typeface="+mj-lt"/>
              </a:rPr>
              <a:t> et al., 2015. When nanoparticles meet biofilms—interactions guiding the environmental fate and accumulation of nanoparticles. Front. </a:t>
            </a:r>
            <a:r>
              <a:rPr lang="en-GB" sz="3200" dirty="0" err="1">
                <a:latin typeface="+mj-lt"/>
              </a:rPr>
              <a:t>Microbiol</a:t>
            </a:r>
            <a:r>
              <a:rPr lang="en-GB" sz="3200" dirty="0">
                <a:latin typeface="+mj-lt"/>
              </a:rPr>
              <a:t>. 6:591. </a:t>
            </a:r>
            <a:r>
              <a:rPr lang="en-GB" sz="3200" dirty="0" err="1">
                <a:latin typeface="+mj-lt"/>
              </a:rPr>
              <a:t>doi</a:t>
            </a:r>
            <a:r>
              <a:rPr lang="en-GB" sz="3200" dirty="0">
                <a:latin typeface="+mj-lt"/>
              </a:rPr>
              <a:t>: 10.3389/fmicb.2015.00591.</a:t>
            </a:r>
          </a:p>
        </p:txBody>
      </p:sp>
      <p:pic>
        <p:nvPicPr>
          <p:cNvPr id="12" name="Picture 11" descr="New HNS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0435" y="4757551"/>
            <a:ext cx="5722836" cy="2696900"/>
          </a:xfrm>
          <a:prstGeom prst="rect">
            <a:avLst/>
          </a:prstGeom>
          <a:noFill/>
        </p:spPr>
      </p:pic>
      <p:pic>
        <p:nvPicPr>
          <p:cNvPr id="13" name="Picture 12" descr="C:\Users\ekb16155\Desktop\strath logo tiff.tif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1" t="25942" r="23005" b="28381"/>
          <a:stretch/>
        </p:blipFill>
        <p:spPr bwMode="auto">
          <a:xfrm>
            <a:off x="23642424" y="38121467"/>
            <a:ext cx="5570796" cy="43947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5490312" y="8405846"/>
            <a:ext cx="13857210" cy="1306961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417643" tIns="208822" rIns="417643" bIns="208822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70C0"/>
                </a:solidFill>
                <a:latin typeface="+mj-lt"/>
              </a:rPr>
              <a:t>Methods</a:t>
            </a:r>
          </a:p>
          <a:p>
            <a:r>
              <a:rPr lang="en-GB" sz="5000" b="1" u="sng" dirty="0">
                <a:solidFill>
                  <a:schemeClr val="tx1"/>
                </a:solidFill>
                <a:latin typeface="+mj-lt"/>
              </a:rPr>
              <a:t>NP-</a:t>
            </a:r>
            <a:r>
              <a:rPr lang="en-GB" sz="5000" b="1" u="sng" dirty="0" err="1">
                <a:solidFill>
                  <a:schemeClr val="tx1"/>
                </a:solidFill>
                <a:latin typeface="+mj-lt"/>
              </a:rPr>
              <a:t>Flocs</a:t>
            </a:r>
            <a:r>
              <a:rPr lang="en-GB" sz="5000" b="1" u="sng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5000" b="1" u="sng" dirty="0" smtClean="0">
                <a:solidFill>
                  <a:schemeClr val="tx1"/>
                </a:solidFill>
                <a:latin typeface="+mj-lt"/>
              </a:rPr>
              <a:t>Sorption-Desorption-Transport </a:t>
            </a:r>
            <a:endParaRPr lang="en-GB" sz="5000" b="1" u="sng" dirty="0">
              <a:solidFill>
                <a:schemeClr val="tx1"/>
              </a:solidFill>
              <a:latin typeface="+mj-lt"/>
            </a:endParaRPr>
          </a:p>
          <a:p>
            <a:pPr marL="783081" indent="-783081">
              <a:buFont typeface="Courier New" panose="02070309020205020404" pitchFamily="49" charset="0"/>
              <a:buChar char="o"/>
            </a:pPr>
            <a:r>
              <a:rPr lang="en-GB" sz="5000" dirty="0">
                <a:solidFill>
                  <a:schemeClr val="tx1"/>
                </a:solidFill>
                <a:latin typeface="+mj-lt"/>
              </a:rPr>
              <a:t>Lab scale simulated activated sludge</a:t>
            </a:r>
          </a:p>
          <a:p>
            <a:pPr marL="783081" indent="-783081">
              <a:buFont typeface="Courier New" panose="02070309020205020404" pitchFamily="49" charset="0"/>
              <a:buChar char="o"/>
            </a:pPr>
            <a:r>
              <a:rPr lang="en-GB" sz="5000" dirty="0">
                <a:solidFill>
                  <a:schemeClr val="tx1"/>
                </a:solidFill>
                <a:latin typeface="+mj-lt"/>
              </a:rPr>
              <a:t>ICP-AES partitioning analysis to determine uptake of NPs by activated sludge</a:t>
            </a:r>
          </a:p>
          <a:p>
            <a:pPr marL="783081" indent="-783081">
              <a:buFont typeface="Courier New" panose="02070309020205020404" pitchFamily="49" charset="0"/>
              <a:buChar char="o"/>
            </a:pPr>
            <a:r>
              <a:rPr lang="en-GB" sz="5000" dirty="0">
                <a:solidFill>
                  <a:schemeClr val="tx1"/>
                </a:solidFill>
                <a:latin typeface="+mj-lt"/>
              </a:rPr>
              <a:t>Microscopy (TEM-SEM) and fluorescence microscopy to visualize NPs within </a:t>
            </a:r>
            <a:r>
              <a:rPr lang="en-GB" sz="5000" dirty="0" err="1">
                <a:solidFill>
                  <a:schemeClr val="tx1"/>
                </a:solidFill>
                <a:latin typeface="+mj-lt"/>
              </a:rPr>
              <a:t>flocs</a:t>
            </a:r>
            <a:endParaRPr lang="en-GB" sz="5000" dirty="0">
              <a:solidFill>
                <a:schemeClr val="tx1"/>
              </a:solidFill>
              <a:latin typeface="+mj-lt"/>
            </a:endParaRPr>
          </a:p>
          <a:p>
            <a:pPr lvl="0"/>
            <a:r>
              <a:rPr lang="en-GB" sz="5000" b="1" u="sng" dirty="0">
                <a:solidFill>
                  <a:schemeClr val="tx1"/>
                </a:solidFill>
                <a:latin typeface="+mj-lt"/>
              </a:rPr>
              <a:t>NPs impact on </a:t>
            </a:r>
            <a:r>
              <a:rPr lang="en-GB" sz="5000" b="1" u="sng" dirty="0" smtClean="0">
                <a:solidFill>
                  <a:schemeClr val="tx1"/>
                </a:solidFill>
                <a:latin typeface="+mj-lt"/>
              </a:rPr>
              <a:t>sludge </a:t>
            </a:r>
            <a:r>
              <a:rPr lang="en-GB" sz="5000" b="1" u="sng" dirty="0">
                <a:solidFill>
                  <a:schemeClr val="tx1"/>
                </a:solidFill>
                <a:latin typeface="+mj-lt"/>
              </a:rPr>
              <a:t>performance</a:t>
            </a:r>
          </a:p>
          <a:p>
            <a:pPr marL="783081" indent="-783081">
              <a:buFont typeface="Courier New" panose="02070309020205020404" pitchFamily="49" charset="0"/>
              <a:buChar char="o"/>
            </a:pPr>
            <a:r>
              <a:rPr lang="en-GB" sz="5000" dirty="0">
                <a:solidFill>
                  <a:schemeClr val="tx1"/>
                </a:solidFill>
                <a:latin typeface="+mj-lt"/>
              </a:rPr>
              <a:t>Impact of NPs on COD and N-removal</a:t>
            </a:r>
          </a:p>
          <a:p>
            <a:pPr marL="783081" indent="-783081">
              <a:buFont typeface="Courier New" panose="02070309020205020404" pitchFamily="49" charset="0"/>
              <a:buChar char="o"/>
            </a:pPr>
            <a:r>
              <a:rPr lang="en-GB" sz="5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Comparison with </a:t>
            </a:r>
            <a:r>
              <a:rPr lang="en-GB" sz="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Shieldhall</a:t>
            </a:r>
            <a:r>
              <a:rPr lang="en-GB" sz="5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plant</a:t>
            </a:r>
          </a:p>
          <a:p>
            <a:pPr marL="783081" indent="-783081">
              <a:buFont typeface="Courier New" panose="02070309020205020404" pitchFamily="49" charset="0"/>
              <a:buChar char="o"/>
            </a:pPr>
            <a:r>
              <a:rPr lang="en-GB" sz="5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Sub-acute toxicity biomarkers</a:t>
            </a:r>
          </a:p>
          <a:p>
            <a:r>
              <a:rPr lang="en-GB" sz="5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Changes in microbial community</a:t>
            </a:r>
          </a:p>
          <a:p>
            <a:pPr marL="783081" indent="-783081">
              <a:buFont typeface="Courier New" panose="02070309020205020404" pitchFamily="49" charset="0"/>
              <a:buChar char="o"/>
            </a:pPr>
            <a:r>
              <a:rPr lang="en-GB" sz="5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Next-gen genomic analysis</a:t>
            </a:r>
          </a:p>
          <a:p>
            <a:pPr marL="783081" indent="-783081">
              <a:buFont typeface="Courier New" panose="02070309020205020404" pitchFamily="49" charset="0"/>
              <a:buChar char="o"/>
            </a:pPr>
            <a:r>
              <a:rPr lang="en-GB" sz="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Bioinformatics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583310" y="38121467"/>
            <a:ext cx="7187132" cy="439470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417643" tIns="208822" rIns="417643" bIns="208822" rtlCol="0">
            <a:spAutoFit/>
          </a:bodyPr>
          <a:lstStyle/>
          <a:p>
            <a:r>
              <a:rPr lang="en-GB" sz="3200" b="1" dirty="0">
                <a:latin typeface="+mj-lt"/>
              </a:rPr>
              <a:t>Acknowledgement:</a:t>
            </a:r>
          </a:p>
          <a:p>
            <a:r>
              <a:rPr lang="en-GB" sz="3700" dirty="0"/>
              <a:t>Special thanks go to Scottish Government  to fund this project within the Hydro Nation Scholars Programme, Rebecca </a:t>
            </a:r>
            <a:r>
              <a:rPr lang="en-GB" sz="3700" dirty="0" err="1"/>
              <a:t>Skuce</a:t>
            </a:r>
            <a:r>
              <a:rPr lang="en-GB" sz="3700" dirty="0"/>
              <a:t> and of course my supervisors Vernon </a:t>
            </a:r>
          </a:p>
          <a:p>
            <a:r>
              <a:rPr lang="en-GB" sz="3700" dirty="0"/>
              <a:t>Phoenix and Charles Knapp.</a:t>
            </a:r>
            <a:endParaRPr lang="en-GB" sz="3200" b="1" dirty="0">
              <a:latin typeface="+mj-lt"/>
            </a:endParaRPr>
          </a:p>
        </p:txBody>
      </p:sp>
      <p:pic>
        <p:nvPicPr>
          <p:cNvPr id="1027" name="Picture 3" descr="C:\Users\ekb16155\Desktop\AAAA.t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4" t="8826" r="38620" b="35863"/>
          <a:stretch/>
        </p:blipFill>
        <p:spPr bwMode="auto">
          <a:xfrm>
            <a:off x="17575391" y="30693294"/>
            <a:ext cx="9369117" cy="596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220107" y="36657816"/>
            <a:ext cx="12273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Fig a, </a:t>
            </a:r>
            <a:r>
              <a:rPr lang="en-GB" sz="1800" dirty="0" smtClean="0"/>
              <a:t>Activated sludge treatment source Wastewater Study World press. </a:t>
            </a:r>
            <a:r>
              <a:rPr lang="en-GB" sz="1800" b="1" dirty="0" smtClean="0"/>
              <a:t>Fig b, </a:t>
            </a:r>
            <a:r>
              <a:rPr lang="en-GB" sz="1800" dirty="0" smtClean="0"/>
              <a:t>Colorized </a:t>
            </a:r>
            <a:r>
              <a:rPr lang="en-GB" sz="1800" dirty="0"/>
              <a:t>transmission electron micrograph </a:t>
            </a:r>
            <a:r>
              <a:rPr lang="en-GB" sz="1800" dirty="0" smtClean="0"/>
              <a:t>of nanoparticles, source News Medical Life Science. </a:t>
            </a:r>
            <a:r>
              <a:rPr lang="en-GB" sz="1800" b="1" dirty="0" smtClean="0"/>
              <a:t>Fig c, </a:t>
            </a:r>
            <a:r>
              <a:rPr lang="en-GB" sz="1800" dirty="0" smtClean="0"/>
              <a:t>Microorganisms in activated sludge, source Wastewater Processing. </a:t>
            </a:r>
            <a:r>
              <a:rPr lang="en-GB" sz="1800" b="1" dirty="0" smtClean="0"/>
              <a:t>Fig d, </a:t>
            </a:r>
            <a:r>
              <a:rPr lang="en-GB" sz="1800" dirty="0" smtClean="0"/>
              <a:t>Daily products containing nanoparticles</a:t>
            </a:r>
            <a:r>
              <a:rPr lang="en-GB" sz="1800" dirty="0"/>
              <a:t>, source ©2006 David </a:t>
            </a:r>
            <a:r>
              <a:rPr lang="en-GB" sz="1800" dirty="0" err="1"/>
              <a:t>Hawxhurst</a:t>
            </a:r>
            <a:r>
              <a:rPr lang="en-GB" sz="1800" dirty="0"/>
              <a:t>, Woodrow Wilson International </a:t>
            </a:r>
            <a:r>
              <a:rPr lang="en-GB" sz="1800" dirty="0" err="1"/>
              <a:t>Center</a:t>
            </a:r>
            <a:r>
              <a:rPr lang="en-GB" sz="1800" dirty="0"/>
              <a:t> for Scholars.</a:t>
            </a:r>
          </a:p>
        </p:txBody>
      </p:sp>
    </p:spTree>
    <p:extLst>
      <p:ext uri="{BB962C8B-B14F-4D97-AF65-F5344CB8AC3E}">
        <p14:creationId xmlns:p14="http://schemas.microsoft.com/office/powerpoint/2010/main" val="162513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415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Can Wastewater Treatment Plants (WWTPs) cope with future nanoparticles (ENPs) loading scenarios? Valerio Cappadonaa, Rebecca Skuceb, Charles Knappa, Vernon Phoenixa aDepartment of Civil and Environmental Engineering, University of Strathclyde b Scottish Water valerio.cappadona@strath.ac.uk www.crew.ac.uk/hydro-nationscholars</vt:lpstr>
    </vt:vector>
  </TitlesOfParts>
  <Company>The James Hutton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Name of Authors</dc:title>
  <dc:creator>Laura Logie</dc:creator>
  <cp:lastModifiedBy>Valerio Cappadona</cp:lastModifiedBy>
  <cp:revision>57</cp:revision>
  <dcterms:created xsi:type="dcterms:W3CDTF">2015-03-20T12:17:01Z</dcterms:created>
  <dcterms:modified xsi:type="dcterms:W3CDTF">2016-11-07T11:06:25Z</dcterms:modified>
</cp:coreProperties>
</file>