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9890528578175"/>
          <c:y val="5.6910759184744933E-2"/>
          <c:w val="0.83214454352533795"/>
          <c:h val="0.8164564542393180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Trials!$B$20:$B$69</c:f>
              <c:numCache>
                <c:formatCode>General</c:formatCode>
                <c:ptCount val="5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45.22</c:v>
                </c:pt>
                <c:pt idx="4">
                  <c:v>45.379999999999995</c:v>
                </c:pt>
                <c:pt idx="5">
                  <c:v>45.41</c:v>
                </c:pt>
                <c:pt idx="6">
                  <c:v>45.449999999999996</c:v>
                </c:pt>
                <c:pt idx="7">
                  <c:v>45.48</c:v>
                </c:pt>
                <c:pt idx="8">
                  <c:v>45.91</c:v>
                </c:pt>
                <c:pt idx="9">
                  <c:v>45.949999999999996</c:v>
                </c:pt>
                <c:pt idx="10">
                  <c:v>45.98</c:v>
                </c:pt>
                <c:pt idx="11">
                  <c:v>46</c:v>
                </c:pt>
                <c:pt idx="12">
                  <c:v>46.04</c:v>
                </c:pt>
                <c:pt idx="13">
                  <c:v>46.07</c:v>
                </c:pt>
                <c:pt idx="14">
                  <c:v>46.11</c:v>
                </c:pt>
                <c:pt idx="15">
                  <c:v>46.14</c:v>
                </c:pt>
                <c:pt idx="16">
                  <c:v>46.17</c:v>
                </c:pt>
                <c:pt idx="17">
                  <c:v>46.2</c:v>
                </c:pt>
                <c:pt idx="18">
                  <c:v>46.24</c:v>
                </c:pt>
                <c:pt idx="19">
                  <c:v>46.27</c:v>
                </c:pt>
                <c:pt idx="20">
                  <c:v>46.300000000000004</c:v>
                </c:pt>
                <c:pt idx="21">
                  <c:v>46.34</c:v>
                </c:pt>
                <c:pt idx="22">
                  <c:v>46.370000000000005</c:v>
                </c:pt>
                <c:pt idx="23">
                  <c:v>46.410000000000004</c:v>
                </c:pt>
                <c:pt idx="24">
                  <c:v>46.440000000000005</c:v>
                </c:pt>
                <c:pt idx="25">
                  <c:v>46.480000000000004</c:v>
                </c:pt>
                <c:pt idx="26">
                  <c:v>46.510000000000005</c:v>
                </c:pt>
                <c:pt idx="27">
                  <c:v>46.550000000000004</c:v>
                </c:pt>
                <c:pt idx="28">
                  <c:v>46.580000000000005</c:v>
                </c:pt>
                <c:pt idx="29">
                  <c:v>46.620000000000005</c:v>
                </c:pt>
                <c:pt idx="30">
                  <c:v>46.650000000000006</c:v>
                </c:pt>
                <c:pt idx="31">
                  <c:v>46.690000000000005</c:v>
                </c:pt>
                <c:pt idx="32">
                  <c:v>46.730000000000004</c:v>
                </c:pt>
                <c:pt idx="33">
                  <c:v>46.760000000000005</c:v>
                </c:pt>
                <c:pt idx="34">
                  <c:v>46.800000000000004</c:v>
                </c:pt>
                <c:pt idx="35">
                  <c:v>46.830000000000005</c:v>
                </c:pt>
                <c:pt idx="36">
                  <c:v>48.860000000000007</c:v>
                </c:pt>
                <c:pt idx="37">
                  <c:v>49.320000000000007</c:v>
                </c:pt>
                <c:pt idx="38">
                  <c:v>49.350000000000009</c:v>
                </c:pt>
                <c:pt idx="39">
                  <c:v>49.390000000000008</c:v>
                </c:pt>
                <c:pt idx="40">
                  <c:v>49.430000000000007</c:v>
                </c:pt>
                <c:pt idx="41">
                  <c:v>49.460000000000008</c:v>
                </c:pt>
                <c:pt idx="42">
                  <c:v>49.500000000000007</c:v>
                </c:pt>
                <c:pt idx="43">
                  <c:v>49.540000000000006</c:v>
                </c:pt>
                <c:pt idx="44">
                  <c:v>49.580000000000005</c:v>
                </c:pt>
                <c:pt idx="45">
                  <c:v>49.610000000000007</c:v>
                </c:pt>
                <c:pt idx="46">
                  <c:v>49.710000000000008</c:v>
                </c:pt>
                <c:pt idx="47">
                  <c:v>49.730000000000011</c:v>
                </c:pt>
                <c:pt idx="48">
                  <c:v>49.77000000000001</c:v>
                </c:pt>
                <c:pt idx="49">
                  <c:v>90.13000000000001</c:v>
                </c:pt>
              </c:numCache>
            </c:numRef>
          </c:xVal>
          <c:yVal>
            <c:numRef>
              <c:f>Trials!$C$20:$C$69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479.22</c:v>
                </c:pt>
                <c:pt idx="4">
                  <c:v>495.52</c:v>
                </c:pt>
                <c:pt idx="5">
                  <c:v>498.78</c:v>
                </c:pt>
                <c:pt idx="6">
                  <c:v>502.04</c:v>
                </c:pt>
                <c:pt idx="7">
                  <c:v>505.3</c:v>
                </c:pt>
                <c:pt idx="8">
                  <c:v>544.41999999999996</c:v>
                </c:pt>
                <c:pt idx="9">
                  <c:v>547.67999999999995</c:v>
                </c:pt>
                <c:pt idx="10">
                  <c:v>550.94000000000005</c:v>
                </c:pt>
                <c:pt idx="11">
                  <c:v>554.20000000000005</c:v>
                </c:pt>
                <c:pt idx="12">
                  <c:v>557.46</c:v>
                </c:pt>
                <c:pt idx="13">
                  <c:v>560.72</c:v>
                </c:pt>
                <c:pt idx="14">
                  <c:v>563.98</c:v>
                </c:pt>
                <c:pt idx="15">
                  <c:v>567.24</c:v>
                </c:pt>
                <c:pt idx="16">
                  <c:v>570.5</c:v>
                </c:pt>
                <c:pt idx="17">
                  <c:v>573.76</c:v>
                </c:pt>
                <c:pt idx="18">
                  <c:v>577.02</c:v>
                </c:pt>
                <c:pt idx="19">
                  <c:v>580.28</c:v>
                </c:pt>
                <c:pt idx="20">
                  <c:v>583.54</c:v>
                </c:pt>
                <c:pt idx="21">
                  <c:v>586.79999999999995</c:v>
                </c:pt>
                <c:pt idx="22">
                  <c:v>590.05999999999995</c:v>
                </c:pt>
                <c:pt idx="23">
                  <c:v>593.32000000000005</c:v>
                </c:pt>
                <c:pt idx="24">
                  <c:v>596.58000000000004</c:v>
                </c:pt>
                <c:pt idx="25">
                  <c:v>599.86</c:v>
                </c:pt>
                <c:pt idx="26">
                  <c:v>603.12</c:v>
                </c:pt>
                <c:pt idx="27">
                  <c:v>606.36</c:v>
                </c:pt>
                <c:pt idx="28">
                  <c:v>609.62</c:v>
                </c:pt>
                <c:pt idx="29">
                  <c:v>612.88</c:v>
                </c:pt>
                <c:pt idx="30">
                  <c:v>616.14</c:v>
                </c:pt>
                <c:pt idx="31">
                  <c:v>619.4</c:v>
                </c:pt>
                <c:pt idx="32">
                  <c:v>622.66</c:v>
                </c:pt>
                <c:pt idx="33">
                  <c:v>625.91999999999996</c:v>
                </c:pt>
                <c:pt idx="34">
                  <c:v>629.17999999999995</c:v>
                </c:pt>
                <c:pt idx="35">
                  <c:v>632.44000000000005</c:v>
                </c:pt>
                <c:pt idx="36">
                  <c:v>736.76</c:v>
                </c:pt>
                <c:pt idx="37">
                  <c:v>775.88</c:v>
                </c:pt>
                <c:pt idx="38">
                  <c:v>779.14</c:v>
                </c:pt>
                <c:pt idx="39">
                  <c:v>782.4</c:v>
                </c:pt>
                <c:pt idx="40">
                  <c:v>785.66</c:v>
                </c:pt>
                <c:pt idx="41">
                  <c:v>788.92</c:v>
                </c:pt>
                <c:pt idx="42">
                  <c:v>792.18</c:v>
                </c:pt>
                <c:pt idx="43">
                  <c:v>795.44</c:v>
                </c:pt>
                <c:pt idx="44">
                  <c:v>797.7</c:v>
                </c:pt>
                <c:pt idx="45">
                  <c:v>801.96</c:v>
                </c:pt>
                <c:pt idx="46">
                  <c:v>808.48</c:v>
                </c:pt>
                <c:pt idx="47">
                  <c:v>811.74</c:v>
                </c:pt>
                <c:pt idx="48">
                  <c:v>815</c:v>
                </c:pt>
                <c:pt idx="49">
                  <c:v>841.08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A2-41F2-A4A4-474DDF826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313800"/>
        <c:axId val="606311832"/>
      </c:scatterChart>
      <c:valAx>
        <c:axId val="606313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311832"/>
        <c:crosses val="autoZero"/>
        <c:crossBetween val="midCat"/>
      </c:valAx>
      <c:valAx>
        <c:axId val="60631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gas volume (mL)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2814596913235168E-2"/>
              <c:y val="0.21684406544681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313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0190108338679"/>
          <c:y val="5.586348257685151E-2"/>
          <c:w val="0.86383164198338025"/>
          <c:h val="0.801801917390022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chemical oxygen demand TCOD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90.13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3.5840000000000001</c:v>
                </c:pt>
                <c:pt idx="1">
                  <c:v>2.4359999999999999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EF3-4AB4-8937-A9C59190C5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Volatile suspended solids VSS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90.13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0.28571400000000002</c:v>
                </c:pt>
                <c:pt idx="1">
                  <c:v>0.42857139999999999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EF3-4AB4-8937-A9C59190C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181791"/>
        <c:axId val="434184703"/>
      </c:scatterChart>
      <c:valAx>
        <c:axId val="434181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184703"/>
        <c:crosses val="autoZero"/>
        <c:crossBetween val="midCat"/>
      </c:valAx>
      <c:valAx>
        <c:axId val="43418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TCOD</a:t>
                </a:r>
                <a:r>
                  <a:rPr lang="en-US" baseline="0" dirty="0"/>
                  <a:t> and </a:t>
                </a:r>
                <a:r>
                  <a:rPr lang="en-US" baseline="0"/>
                  <a:t>VSS (g</a:t>
                </a:r>
                <a:r>
                  <a:rPr lang="en-US" baseline="0" dirty="0"/>
                  <a:t>/l)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9477246805548882E-3"/>
              <c:y val="0.237221223014589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1817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430915373769849E-2"/>
          <c:y val="7.4352322943906729E-2"/>
          <c:w val="0.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0.73692</cdr:x>
      <cdr:y>0.1469</cdr:y>
    </cdr:from>
    <cdr:to>
      <cdr:x>0.94662</cdr:x>
      <cdr:y>0.27328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51BBB67-5871-45A0-9308-D4686DF62BF4}"/>
            </a:ext>
          </a:extLst>
        </cdr:cNvPr>
        <cdr:cNvSpPr txBox="1"/>
      </cdr:nvSpPr>
      <cdr:spPr>
        <a:xfrm xmlns:a="http://schemas.openxmlformats.org/drawingml/2006/main">
          <a:off x="4073304" y="358142"/>
          <a:ext cx="1159093" cy="3081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accent1">
                  <a:lumMod val="50000"/>
                </a:schemeClr>
              </a:solidFill>
            </a:rPr>
            <a:t>841 mL, pH</a:t>
          </a:r>
          <a:r>
            <a:rPr lang="en-US" sz="800" dirty="0">
              <a:solidFill>
                <a:schemeClr val="accent1">
                  <a:lumMod val="50000"/>
                </a:schemeClr>
              </a:solidFill>
            </a:rPr>
            <a:t>f</a:t>
          </a:r>
          <a:r>
            <a:rPr lang="en-US" sz="1100" dirty="0">
              <a:solidFill>
                <a:schemeClr val="accent1">
                  <a:lumMod val="50000"/>
                </a:schemeClr>
              </a:solidFill>
            </a:rPr>
            <a:t> 5.53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CF0FB-928F-4993-98B8-7763590B9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36410-AD3E-40B0-A49E-BBE0C2AB9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147B9-D86F-40A6-B909-D3C6E9A3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3CF8-030B-40DB-83B9-D2650B49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DACED-C765-4852-8C02-4536EB70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6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E416-FEF2-4933-A31E-1B47B5E7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6899C-C44F-4AF4-B5C1-85DAE5030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4705B-B85A-42B0-B720-E954BB95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FE31E-F336-4732-BA83-13346917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59BB2-EF5F-463C-BB7C-AFB5A8FA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7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E12BF-597E-4C97-BE68-465C9B6BE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5549C-08D9-4285-BE0D-275F06E61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7B294-F0EC-4500-88C1-4DE50489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1529D-DA0C-4101-B6A7-FA7FBE2B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621A7-1FD6-46A4-B798-DECB42DD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B8C3-D417-4987-9CCD-3EC9B916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CDE11-D36F-4C5C-83B7-2DD2BCF8D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B058-2A44-4033-88F8-02CF8B45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A8925-B6A5-4B53-BDB8-D0EC6638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C705C-7B2C-4672-8941-09D77258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3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0561-A147-4014-855E-5954AD945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9C5A8-942A-4AEC-8E03-B7DCBC45F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886C0-C2A4-4795-8718-ACDE2C7C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147C7-0AEA-45D3-B78B-BFE6AEB2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FC88B-8B16-4993-BA33-2E1CAEBF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9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01C2-1A07-4A8B-AA77-61DB894F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C10B4-1430-4692-85DA-E83C4BC31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F8157-C356-4847-81F0-5C69685CF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80E88-0F30-4718-A19B-8BE06747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D4C70-D88B-4958-8518-B67E6491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807FC-9053-44E7-BC2A-536C0FA8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D61D-39C3-4D8C-91F1-2B04BAEC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98C12-393B-48DA-B6CC-E1EBCD4CB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72C5A-D0EF-42AE-9615-03D662995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778C52-01E8-4F49-B304-6C6407104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C9403-799F-4842-9C59-4FEA0A1F8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C5740F-EACA-4E38-87E5-7317CF21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CB338-CF27-41A3-9A81-C7EDF228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14F-3972-4CB7-BCFC-A0B19D8C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3A91-4AC7-4164-93B6-596914F4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59DAC-9F57-4CD2-A00F-72A41039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1CFE3-2040-440A-8D6D-6C1B6688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78D81-1003-45F1-91A0-ABFFDB4B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E604F-3DBF-46CA-A5D1-273886F5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6AC84-1C63-4AC9-82D0-3EE392AC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D9B05-AC1B-4693-8B37-59BE64FB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E08B-AC45-460B-B425-38749A6BB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B1F9-C328-470C-A119-B48FFCA2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7086E-DE02-4ACF-8A45-A9E4866EE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77B11-B3DC-49E5-9B79-AD10BB30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79C08-43FA-4245-B037-1CD5B999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5A495-E5C0-4FDF-9DBC-F4F4ADC8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0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0367-A2C6-4ED0-96B9-798E0C03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8C0949-4AFE-4FFD-9687-001AF1A99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2FD9E-0FBD-4BCC-9FE6-AFF1E22C2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816A1-C283-4A54-9222-53E5D388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61D4C-1513-4443-BFDA-235380F3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C6F8E-2046-4137-9D73-E5ECDB1C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A9321-FD46-48D1-A09B-15E5AE48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01161-48D8-4C26-A7A3-C175720E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B8872-BA22-4C72-AF23-2883AF14C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73D7-697D-4915-A675-43CF86B6515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D1E89-D037-4BBC-BAB6-49D9E27B5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91DDA-42DE-4F3F-ADE7-A706422DC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C4825-154A-4751-8CAD-C72677A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hyperlink" Target="http://www.hydronationscholars.scot/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r.moussa.19@abdn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BD5E38-A195-4058-82F7-02A90A112565}"/>
              </a:ext>
            </a:extLst>
          </p:cNvPr>
          <p:cNvSpPr txBox="1"/>
          <p:nvPr/>
        </p:nvSpPr>
        <p:spPr>
          <a:xfrm>
            <a:off x="76200" y="1425777"/>
            <a:ext cx="5562068" cy="27946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and </a:t>
            </a:r>
            <a:r>
              <a:rPr lang="en-GB" sz="1600" b="1" kern="0" dirty="0">
                <a:solidFill>
                  <a:srgbClr val="0070C0"/>
                </a:solidFill>
                <a:latin typeface="Calibri"/>
              </a:rPr>
              <a:t>Objectives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defTabSz="4174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Biological wastewater treatment is very important for the environment and human health</a:t>
            </a:r>
          </a:p>
          <a:p>
            <a:pPr marL="171450" marR="0" lvl="0" indent="-171450" defTabSz="4174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Aerobic wastewater treatment is energy intensive and do not produce valuable products, unlike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anaerobic digestion (AD)</a:t>
            </a:r>
          </a:p>
          <a:p>
            <a:pPr marL="171450" marR="0" lvl="0" indent="-171450" defTabSz="4174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Objectives</a:t>
            </a:r>
          </a:p>
          <a:p>
            <a:pPr marR="0" lvl="0" defTabSz="4174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    </a:t>
            </a:r>
            <a:r>
              <a:rPr lang="en-GB" sz="1200" b="1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-</a:t>
            </a:r>
            <a:r>
              <a:rPr lang="en-GB" sz="1200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Evaluate the anaerobic digestion of </a:t>
            </a:r>
            <a:r>
              <a:rPr lang="en-GB" sz="1200" b="1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municipal wastewater</a:t>
            </a:r>
          </a:p>
          <a:p>
            <a:pPr marR="0" lvl="0" defTabSz="4174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    - </a:t>
            </a:r>
            <a:r>
              <a:rPr lang="en-GB" sz="1200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Evaluate the effect of experimental parameters on the anaerobic digestion</a:t>
            </a:r>
            <a:endParaRPr lang="en-GB" sz="1200" b="1" kern="0" dirty="0">
              <a:solidFill>
                <a:schemeClr val="accent2">
                  <a:lumMod val="75000"/>
                </a:schemeClr>
              </a:solidFill>
              <a:latin typeface="Calibri"/>
            </a:endParaRPr>
          </a:p>
          <a:p>
            <a:pPr marR="0" lvl="0" defTabSz="4174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    - </a:t>
            </a:r>
            <a:r>
              <a:rPr lang="en-GB" sz="1200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Monitor the production of </a:t>
            </a:r>
            <a:r>
              <a:rPr lang="en-GB" sz="1200" b="1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valuable chemicals</a:t>
            </a:r>
            <a:r>
              <a:rPr lang="en-GB" sz="1200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(e.g. hydrogen, organic acids)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CCCD11-D83F-4CAD-9DDE-D9F6531413C9}"/>
              </a:ext>
            </a:extLst>
          </p:cNvPr>
          <p:cNvSpPr txBox="1"/>
          <p:nvPr/>
        </p:nvSpPr>
        <p:spPr>
          <a:xfrm>
            <a:off x="76200" y="66312"/>
            <a:ext cx="12030071" cy="1259919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  <a:cs typeface="Arabic Typesetting" panose="03020402040406030203" pitchFamily="66" charset="-78"/>
              </a:rPr>
              <a:t>Conversion of Wastewaters and Organic Waste into Chemicals, Energy and Biofertilizer</a:t>
            </a:r>
            <a:br>
              <a:rPr lang="en-GB" sz="1050" b="1" dirty="0">
                <a:solidFill>
                  <a:schemeClr val="bg1"/>
                </a:solidFill>
                <a:latin typeface="+mn-lt"/>
                <a:cs typeface="Arabic Typesetting" panose="03020402040406030203" pitchFamily="66" charset="-78"/>
              </a:rPr>
            </a:br>
            <a:r>
              <a:rPr lang="en-GB" sz="1400" b="1" dirty="0">
                <a:latin typeface="+mn-lt"/>
                <a:cs typeface="Arabic Typesetting" panose="03020402040406030203" pitchFamily="66" charset="-78"/>
              </a:rPr>
              <a:t>MOUSSA Rita Noelle, Dr DIONISI Davide, Pr PATON Graeme </a:t>
            </a:r>
            <a:br>
              <a:rPr lang="en-GB" sz="800" b="1" dirty="0">
                <a:latin typeface="+mn-lt"/>
                <a:cs typeface="Arabic Typesetting" panose="03020402040406030203" pitchFamily="66" charset="-78"/>
              </a:rPr>
            </a:br>
            <a:r>
              <a:rPr lang="en-GB" sz="1000" dirty="0">
                <a:latin typeface="+mn-lt"/>
                <a:cs typeface="Arabic Typesetting" panose="03020402040406030203" pitchFamily="66" charset="-78"/>
              </a:rPr>
              <a:t>University of Aberdeen, Fraser Noble Bldg., AB24 3UE</a:t>
            </a:r>
            <a:br>
              <a:rPr lang="en-GB" sz="1000" dirty="0">
                <a:latin typeface="+mn-lt"/>
                <a:cs typeface="Arabic Typesetting" panose="03020402040406030203" pitchFamily="66" charset="-78"/>
              </a:rPr>
            </a:br>
            <a:r>
              <a:rPr lang="en-GB" sz="1000" b="1" dirty="0">
                <a:latin typeface="+mn-lt"/>
                <a:cs typeface="Arabic Typesetting" panose="03020402040406030203" pitchFamily="66" charset="-78"/>
              </a:rPr>
              <a:t>Email: </a:t>
            </a:r>
            <a:r>
              <a:rPr lang="en-GB" sz="1000" b="1" dirty="0">
                <a:latin typeface="+mn-lt"/>
                <a:cs typeface="Arabic Typesetting" panose="03020402040406030203" pitchFamily="66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r.moussa.19@abdn.ac.uk</a:t>
            </a:r>
            <a:br>
              <a:rPr lang="en-GB" sz="1000" dirty="0">
                <a:latin typeface="+mn-lt"/>
                <a:cs typeface="Arabic Typesetting" panose="03020402040406030203" pitchFamily="66" charset="-78"/>
              </a:rPr>
            </a:br>
            <a:r>
              <a:rPr lang="en-GB" sz="1000" b="1" dirty="0">
                <a:solidFill>
                  <a:srgbClr val="0563C1"/>
                </a:solidFill>
                <a:latin typeface="+mn-lt"/>
                <a:cs typeface="Arabic Typesetting" panose="03020402040406030203" pitchFamily="66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www.hydronationscholars.</a:t>
            </a:r>
            <a:r>
              <a:rPr lang="en-GB" sz="1000" b="1" dirty="0">
                <a:solidFill>
                  <a:srgbClr val="0070C0"/>
                </a:solidFill>
                <a:latin typeface="+mn-lt"/>
                <a:cs typeface="Arabic Typesetting" panose="03020402040406030203" pitchFamily="66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scot</a:t>
            </a:r>
            <a:r>
              <a:rPr lang="en-GB" sz="1000" b="1" dirty="0">
                <a:solidFill>
                  <a:srgbClr val="0070C0"/>
                </a:solidFill>
                <a:latin typeface="+mn-lt"/>
                <a:cs typeface="Arabic Typesetting" panose="03020402040406030203" pitchFamily="66" charset="-78"/>
              </a:rPr>
              <a:t> I LinkedIn</a:t>
            </a:r>
            <a:r>
              <a:rPr lang="en-GB" sz="1000" b="1" dirty="0">
                <a:solidFill>
                  <a:srgbClr val="0070C0"/>
                </a:solidFill>
                <a:cs typeface="Arabic Typesetting" panose="03020402040406030203" pitchFamily="66" charset="-78"/>
              </a:rPr>
              <a:t>: Rita Moussa I Twitter @Rita_NoMoussa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AB40A7-DBB4-4EA4-B8B8-FB301CBCA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098" y="696272"/>
            <a:ext cx="1701262" cy="5519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EA9886-E1BB-4457-AB9D-4E738FDEB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33" y="696272"/>
            <a:ext cx="1601145" cy="5622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2BE0D0-0DC0-406B-B20A-BE7A65320CAA}"/>
              </a:ext>
            </a:extLst>
          </p:cNvPr>
          <p:cNvSpPr txBox="1"/>
          <p:nvPr/>
        </p:nvSpPr>
        <p:spPr>
          <a:xfrm>
            <a:off x="5736241" y="1448734"/>
            <a:ext cx="5700528" cy="53801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kern="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kern="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CE5C03DA-4B23-4850-919A-21B7633CB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34856"/>
              </p:ext>
            </p:extLst>
          </p:nvPr>
        </p:nvGraphicFramePr>
        <p:xfrm>
          <a:off x="5719650" y="4353678"/>
          <a:ext cx="5527470" cy="243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5EF66ED0-2ED5-4AEC-BB9C-7217C052AA2D}"/>
              </a:ext>
            </a:extLst>
          </p:cNvPr>
          <p:cNvSpPr txBox="1"/>
          <p:nvPr/>
        </p:nvSpPr>
        <p:spPr>
          <a:xfrm>
            <a:off x="92792" y="4278539"/>
            <a:ext cx="5562068" cy="25198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 </a:t>
            </a: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Experimental set-up:</a:t>
            </a:r>
          </a:p>
          <a:p>
            <a:pPr marL="171450" marR="0" lvl="0" indent="-17145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>
                <a:solidFill>
                  <a:schemeClr val="tx2"/>
                </a:solidFill>
                <a:latin typeface="Calibri"/>
              </a:rPr>
              <a:t>Bioreactor</a:t>
            </a:r>
          </a:p>
          <a:p>
            <a:pPr marL="171450" marR="0" lvl="0" indent="-17145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>
                <a:solidFill>
                  <a:schemeClr val="tx2"/>
                </a:solidFill>
                <a:latin typeface="Calibri"/>
              </a:rPr>
              <a:t>Gas sensors </a:t>
            </a:r>
          </a:p>
          <a:p>
            <a:pPr marL="171450" marR="0" lvl="0" indent="-17145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>
                <a:solidFill>
                  <a:schemeClr val="tx2"/>
                </a:solidFill>
                <a:latin typeface="Calibri"/>
              </a:rPr>
              <a:t>Software (real-time </a:t>
            </a:r>
          </a:p>
          <a:p>
            <a:pPr marR="0" lvl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kern="0" dirty="0">
                <a:solidFill>
                  <a:schemeClr val="tx2"/>
                </a:solidFill>
                <a:latin typeface="Calibri"/>
              </a:rPr>
              <a:t>     gas monitoring)</a:t>
            </a:r>
          </a:p>
          <a:p>
            <a:pPr marL="171450" marR="0" lvl="0" indent="-17145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>
                <a:solidFill>
                  <a:schemeClr val="tx2"/>
                </a:solidFill>
                <a:latin typeface="Calibri"/>
              </a:rPr>
              <a:t>Milligas counter </a:t>
            </a:r>
          </a:p>
          <a:p>
            <a:pPr marR="0" lvl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kern="0" dirty="0">
                <a:solidFill>
                  <a:schemeClr val="tx2"/>
                </a:solidFill>
                <a:latin typeface="Calibri"/>
              </a:rPr>
              <a:t>    (total gas volume)</a:t>
            </a: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74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0" dirty="0">
              <a:solidFill>
                <a:schemeClr val="accent2">
                  <a:lumMod val="75000"/>
                </a:schemeClr>
              </a:solidFill>
              <a:latin typeface="Calibri"/>
            </a:endParaRPr>
          </a:p>
          <a:p>
            <a:pPr defTabSz="4174876">
              <a:defRPr/>
            </a:pPr>
            <a:r>
              <a:rPr lang="en-GB" sz="1200" b="1" kern="0" dirty="0">
                <a:solidFill>
                  <a:schemeClr val="bg1"/>
                </a:solidFill>
              </a:rPr>
              <a:t>Experimental parameters:</a:t>
            </a:r>
            <a:r>
              <a:rPr lang="en-GB" sz="12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GB" sz="1200" b="1" kern="0" dirty="0">
                <a:solidFill>
                  <a:schemeClr val="bg1"/>
                </a:solidFill>
                <a:latin typeface="Calibri"/>
              </a:rPr>
              <a:t>pH – Temperature – Inoculum – Substrate 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ED4A37A4-1599-4CED-B1B8-2ED391FD2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15" y="4353678"/>
            <a:ext cx="3705081" cy="197731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45AC68-1546-4E05-87E9-9A2D8E2C80D6}"/>
              </a:ext>
            </a:extLst>
          </p:cNvPr>
          <p:cNvSpPr txBox="1"/>
          <p:nvPr/>
        </p:nvSpPr>
        <p:spPr>
          <a:xfrm>
            <a:off x="7156860" y="1813550"/>
            <a:ext cx="3319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2 g/l glucose | 3% inoculum | pH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7.96, 21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EB51F0-E03A-4FFA-8EBD-86CB1A164783}"/>
              </a:ext>
            </a:extLst>
          </p:cNvPr>
          <p:cNvSpPr txBox="1"/>
          <p:nvPr/>
        </p:nvSpPr>
        <p:spPr>
          <a:xfrm>
            <a:off x="9202185" y="5633551"/>
            <a:ext cx="174348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Gas yields (In theory)</a:t>
            </a:r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15% COD H2/ COD fed</a:t>
            </a:r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62% COD CH4/ COD fed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CA1A01-3254-4BA5-AFF3-2C77CEB3FDD6}"/>
              </a:ext>
            </a:extLst>
          </p:cNvPr>
          <p:cNvSpPr txBox="1"/>
          <p:nvPr/>
        </p:nvSpPr>
        <p:spPr>
          <a:xfrm rot="5400000">
            <a:off x="9155651" y="3823488"/>
            <a:ext cx="52765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Akpor, O., Muchie, M.,. Environmental and public health implications of wastewater quality, 2011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Appels, L.,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et 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., Anaerobic digestion in global bio-energy production: Potential and research challenges,  2011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Dionisi, D.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et al.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Calculation of the potential production of methane and chemicals using anaerobic digestion, 2018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Dionisi, D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et al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., Production of ethanol, organic acids and hydrogen: an opportunity for mixed culture biotechnology?, 2016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388C09F-25B8-4D36-9A83-5082966EE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025571"/>
              </p:ext>
            </p:extLst>
          </p:nvPr>
        </p:nvGraphicFramePr>
        <p:xfrm>
          <a:off x="5828977" y="1945076"/>
          <a:ext cx="5308815" cy="257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42754E-1789-4DDE-A582-0AE0E9D76E35}"/>
              </a:ext>
            </a:extLst>
          </p:cNvPr>
          <p:cNvSpPr txBox="1"/>
          <p:nvPr/>
        </p:nvSpPr>
        <p:spPr>
          <a:xfrm rot="524240">
            <a:off x="7140747" y="2521461"/>
            <a:ext cx="1432782" cy="280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32% TCOD removal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BF28CC-1C05-47D6-B041-4C8D0E4DD0B9}"/>
              </a:ext>
            </a:extLst>
          </p:cNvPr>
          <p:cNvSpPr txBox="1"/>
          <p:nvPr/>
        </p:nvSpPr>
        <p:spPr>
          <a:xfrm>
            <a:off x="7043278" y="3727915"/>
            <a:ext cx="1627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54% microbial growth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C1625-250F-4AF1-B7DA-D7605E2342C4}"/>
              </a:ext>
            </a:extLst>
          </p:cNvPr>
          <p:cNvSpPr txBox="1"/>
          <p:nvPr/>
        </p:nvSpPr>
        <p:spPr>
          <a:xfrm>
            <a:off x="4439747" y="6164466"/>
            <a:ext cx="1144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Microsoft Visio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8BEC01-EF28-47F3-B300-9489DB1DA172}"/>
              </a:ext>
            </a:extLst>
          </p:cNvPr>
          <p:cNvSpPr txBox="1"/>
          <p:nvPr/>
        </p:nvSpPr>
        <p:spPr>
          <a:xfrm>
            <a:off x="4048974" y="4519378"/>
            <a:ext cx="543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BlueVis </a:t>
            </a:r>
          </a:p>
        </p:txBody>
      </p:sp>
    </p:spTree>
    <p:extLst>
      <p:ext uri="{BB962C8B-B14F-4D97-AF65-F5344CB8AC3E}">
        <p14:creationId xmlns:p14="http://schemas.microsoft.com/office/powerpoint/2010/main" val="338184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330</Words>
  <Application>Microsoft Office PowerPoint</Application>
  <PresentationFormat>Widescreen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Moussa</dc:creator>
  <cp:lastModifiedBy>Rita Moussa</cp:lastModifiedBy>
  <cp:revision>39</cp:revision>
  <dcterms:created xsi:type="dcterms:W3CDTF">2021-02-08T13:44:12Z</dcterms:created>
  <dcterms:modified xsi:type="dcterms:W3CDTF">2021-03-22T17:13:03Z</dcterms:modified>
</cp:coreProperties>
</file>