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78" r:id="rId4"/>
    <p:sldId id="294" r:id="rId5"/>
    <p:sldId id="273" r:id="rId6"/>
    <p:sldId id="277" r:id="rId7"/>
    <p:sldId id="295" r:id="rId8"/>
    <p:sldId id="276" r:id="rId9"/>
    <p:sldId id="279" r:id="rId10"/>
    <p:sldId id="280" r:id="rId11"/>
    <p:sldId id="283" r:id="rId12"/>
    <p:sldId id="284" r:id="rId13"/>
    <p:sldId id="296" r:id="rId14"/>
    <p:sldId id="287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46FF-CCF0-498B-B8C6-0748756A01AE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04078-8298-4396-B14D-08E784658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3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C64-1B23-4D9C-B27B-5186CBCA9F8D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01E6A-8E79-471E-BFE1-BDDDD6D5C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orbmedia.org/sites/default/files/FinalBottledWaterReport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86197" y="1074779"/>
            <a:ext cx="1061960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Photocatalysis: Addressing the need for novel decentralised water purification systems in rural India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650122" y="5099296"/>
            <a:ext cx="91440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Victoria Porley</a:t>
            </a:r>
            <a:endParaRPr lang="en-US" b="1" dirty="0"/>
          </a:p>
          <a:p>
            <a:pPr>
              <a:defRPr/>
            </a:pPr>
            <a:r>
              <a:rPr lang="en-US" dirty="0"/>
              <a:t>Supervisors:</a:t>
            </a:r>
          </a:p>
          <a:p>
            <a:pPr>
              <a:defRPr/>
            </a:pPr>
            <a:r>
              <a:rPr lang="en-US" dirty="0"/>
              <a:t>Prof. Neil Robertson &amp;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Efthalia</a:t>
            </a:r>
            <a:r>
              <a:rPr lang="en-US" dirty="0"/>
              <a:t> </a:t>
            </a:r>
            <a:r>
              <a:rPr lang="en-US" dirty="0" err="1"/>
              <a:t>Chatzisymeon</a:t>
            </a:r>
            <a:endParaRPr lang="en-US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61A735-2E53-4650-8F5A-BE2D3A99C6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75" y="3921279"/>
            <a:ext cx="2093495" cy="972080"/>
          </a:xfrm>
          <a:prstGeom prst="rect">
            <a:avLst/>
          </a:prstGeom>
        </p:spPr>
      </p:pic>
      <p:pic>
        <p:nvPicPr>
          <p:cNvPr id="14" name="Picture 2" descr="Image result for iit kharagpur">
            <a:extLst>
              <a:ext uri="{FF2B5EF4-FFF2-40B4-BE49-F238E27FC236}">
                <a16:creationId xmlns:a16="http://schemas.microsoft.com/office/drawing/2014/main" id="{25EF910B-FC88-4739-A3AF-7ABCCEA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11" y="3538944"/>
            <a:ext cx="1270333" cy="1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83"/>
          <a:stretch/>
        </p:blipFill>
        <p:spPr>
          <a:xfrm>
            <a:off x="3553885" y="3690534"/>
            <a:ext cx="1474984" cy="12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Water 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7" y="1822624"/>
            <a:ext cx="2655858" cy="1991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674" y="3775137"/>
            <a:ext cx="33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1 – </a:t>
            </a:r>
            <a:r>
              <a:rPr lang="en-GB" dirty="0" err="1"/>
              <a:t>Porapara</a:t>
            </a:r>
            <a:r>
              <a:rPr lang="en-GB" dirty="0"/>
              <a:t>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W1P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4163607"/>
            <a:ext cx="1666377" cy="2221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334" y="5236751"/>
            <a:ext cx="2567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Village well 2 – IIT KGP Boundary Wall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W2B</a:t>
            </a:r>
            <a:r>
              <a:rPr lang="en-GB" dirty="0"/>
              <a:t>)</a:t>
            </a:r>
          </a:p>
          <a:p>
            <a:r>
              <a:rPr lang="en-GB" dirty="0"/>
              <a:t>This source was used for the time interval tests.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0" y="1794187"/>
            <a:ext cx="2742496" cy="20568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5944" y="3786851"/>
            <a:ext cx="2712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Campus Tap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CW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39" y="1771071"/>
            <a:ext cx="2700742" cy="20255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14503" y="3763419"/>
            <a:ext cx="282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Tube Well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TW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06" y="4121624"/>
            <a:ext cx="3035620" cy="22767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32486" y="5721051"/>
            <a:ext cx="2092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Social/Time Water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STW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44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Results – Bacterial Colony Counts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146213" y="2095165"/>
            <a:ext cx="1889759" cy="40856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730" y="1918953"/>
            <a:ext cx="184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W2B had highest raw bacterial count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6675900" y="1918953"/>
            <a:ext cx="3645260" cy="340192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934035" y="1034000"/>
            <a:ext cx="229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BTO showed dip in counts – most effective treatment method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6560" y="5006130"/>
            <a:ext cx="1686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 catalyst and TiO</a:t>
            </a:r>
            <a:r>
              <a:rPr lang="en-GB" sz="1600" baseline="-25000" dirty="0"/>
              <a:t>2</a:t>
            </a:r>
            <a:r>
              <a:rPr lang="en-GB" sz="1600" dirty="0"/>
              <a:t> results often comparable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2146213" y="5326122"/>
            <a:ext cx="3200034" cy="390631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2206747" y="5489555"/>
            <a:ext cx="5637040" cy="22719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8954814" y="2095165"/>
            <a:ext cx="399393" cy="395879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453123" y="3889896"/>
            <a:ext cx="274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After 3 hours treatment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9303" r="10942" b="4319"/>
          <a:stretch/>
        </p:blipFill>
        <p:spPr bwMode="auto">
          <a:xfrm>
            <a:off x="2602043" y="2033675"/>
            <a:ext cx="6156082" cy="4472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629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Results – Bacterial Colony Counts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7730" y="5762029"/>
            <a:ext cx="1107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WHO</a:t>
            </a:r>
            <a:r>
              <a:rPr lang="en-GB" sz="2000" b="1" i="1" dirty="0"/>
              <a:t> - </a:t>
            </a:r>
            <a:r>
              <a:rPr lang="en-GB" sz="2000" b="1" i="1" dirty="0" err="1">
                <a:solidFill>
                  <a:schemeClr val="tx2">
                    <a:lumMod val="75000"/>
                  </a:schemeClr>
                </a:solidFill>
              </a:rPr>
              <a:t>E.Coli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 levels should be at 0 CFU/mL for potable water</a:t>
            </a:r>
            <a:r>
              <a:rPr lang="en-GB" sz="2000" b="1" dirty="0"/>
              <a:t>. This was achieved for some samples after 5 hours irradiation, but not consistently. 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BTO-TiO</a:t>
            </a:r>
            <a:r>
              <a:rPr lang="en-GB" sz="2000" b="1" i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2000" b="1" i="1" dirty="0">
                <a:solidFill>
                  <a:schemeClr val="tx2">
                    <a:lumMod val="75000"/>
                  </a:schemeClr>
                </a:solidFill>
              </a:rPr>
              <a:t> showed the fastest rate and lowest final CFU counts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t="9302" r="11959" b="3986"/>
          <a:stretch/>
        </p:blipFill>
        <p:spPr bwMode="auto">
          <a:xfrm>
            <a:off x="893380" y="1802282"/>
            <a:ext cx="4519448" cy="3899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0332" r="12065" b="4965"/>
          <a:stretch/>
        </p:blipFill>
        <p:spPr bwMode="auto">
          <a:xfrm>
            <a:off x="6531567" y="1802282"/>
            <a:ext cx="4378171" cy="3899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75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7730" y="1880156"/>
            <a:ext cx="77349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Irreversible damage to beads – became </a:t>
            </a:r>
            <a:r>
              <a:rPr lang="en-GB" sz="2200" b="1" i="1" dirty="0">
                <a:solidFill>
                  <a:schemeClr val="accent1">
                    <a:lumMod val="50000"/>
                  </a:schemeClr>
                </a:solidFill>
              </a:rPr>
              <a:t>visibly darker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Would need to be replaced more frequently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Usual cleaning method insufficient</a:t>
            </a:r>
            <a:br>
              <a:rPr lang="en-GB" sz="2200" dirty="0"/>
            </a:br>
            <a:endParaRPr lang="en-GB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Though the treatments show promise, there may be more </a:t>
            </a:r>
            <a:r>
              <a:rPr lang="en-GB" sz="2200" b="1" i="1" dirty="0">
                <a:solidFill>
                  <a:schemeClr val="accent1">
                    <a:lumMod val="50000"/>
                  </a:schemeClr>
                </a:solidFill>
              </a:rPr>
              <a:t>economic and social blocks </a:t>
            </a:r>
            <a:r>
              <a:rPr lang="en-GB" sz="2200" b="1" dirty="0"/>
              <a:t>to its implementation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>
                <a:solidFill>
                  <a:schemeClr val="accent1">
                    <a:lumMod val="50000"/>
                  </a:schemeClr>
                </a:solidFill>
              </a:rPr>
              <a:t>Bisleri</a:t>
            </a:r>
            <a:r>
              <a:rPr lang="en-GB" sz="2200" dirty="0"/>
              <a:t> bottles were used for the experiment – one of the largest brands for bottled water in India, and also one of the worst for </a:t>
            </a:r>
            <a:r>
              <a:rPr lang="en-GB" sz="2200" b="1" i="1" dirty="0" err="1">
                <a:solidFill>
                  <a:schemeClr val="accent1">
                    <a:lumMod val="50000"/>
                  </a:schemeClr>
                </a:solidFill>
              </a:rPr>
              <a:t>microplastic</a:t>
            </a:r>
            <a:r>
              <a:rPr lang="en-GB" sz="2200" b="1" i="1" dirty="0">
                <a:solidFill>
                  <a:schemeClr val="accent1">
                    <a:lumMod val="50000"/>
                  </a:schemeClr>
                </a:solidFill>
              </a:rPr>
              <a:t> leaching </a:t>
            </a:r>
            <a:r>
              <a:rPr lang="en-GB" sz="1600" dirty="0"/>
              <a:t>(</a:t>
            </a:r>
            <a:r>
              <a:rPr lang="en-GB" sz="1600" dirty="0">
                <a:hlinkClick r:id="rId4"/>
              </a:rPr>
              <a:t>https://orbmedia.org/sites/default/files/FinalBottledWaterReport.pdf</a:t>
            </a:r>
            <a:r>
              <a:rPr lang="en-GB" sz="1600" dirty="0"/>
              <a:t>)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/>
          <a:stretch/>
        </p:blipFill>
        <p:spPr>
          <a:xfrm rot="5400000">
            <a:off x="8227784" y="3896446"/>
            <a:ext cx="2151551" cy="239222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Further Interesting Findings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42" y="1456773"/>
            <a:ext cx="2974532" cy="22308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4918" y="3385086"/>
            <a:ext cx="2334124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8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40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Photocatalysis </a:t>
            </a:r>
            <a:r>
              <a:rPr lang="en-GB" sz="2800" b="1" dirty="0"/>
              <a:t>is compatible with currently used and simple techniques like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SODIS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All treatment types work to some extent, and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BTO-TiO</a:t>
            </a:r>
            <a:r>
              <a:rPr lang="en-GB" sz="2800" b="1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 provided the best rates of purification and to the largest extent</a:t>
            </a:r>
            <a:r>
              <a:rPr lang="en-GB" sz="2800" b="1" dirty="0"/>
              <a:t>, but is not yet quick enough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dirty="0"/>
              <a:t>As little as 1 hour may be needed with such </a:t>
            </a: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modified catalysts if mass transport limitations are overcome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Further optimisation is required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/>
              <a:t>to improve the efficiency of the catalysts so the effects of poor weather and contamination to the system are not so significant</a:t>
            </a:r>
          </a:p>
        </p:txBody>
      </p:sp>
    </p:spTree>
    <p:extLst>
      <p:ext uri="{BB962C8B-B14F-4D97-AF65-F5344CB8AC3E}">
        <p14:creationId xmlns:p14="http://schemas.microsoft.com/office/powerpoint/2010/main" val="1220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DEE07F-2A6A-4415-8584-8500CF308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" y="2080870"/>
            <a:ext cx="2672116" cy="1275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A4CED-1675-432A-BC1F-C9D245D8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822" y="2041853"/>
            <a:ext cx="2435718" cy="1178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5315C-2DEF-41DE-8BCC-52A423C77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032" y="2183973"/>
            <a:ext cx="2150757" cy="1040689"/>
          </a:xfrm>
          <a:prstGeom prst="rect">
            <a:avLst/>
          </a:prstGeom>
        </p:spPr>
      </p:pic>
      <p:pic>
        <p:nvPicPr>
          <p:cNvPr id="16" name="Picture 2" descr="Image result for iit kharagpur">
            <a:extLst>
              <a:ext uri="{FF2B5EF4-FFF2-40B4-BE49-F238E27FC236}">
                <a16:creationId xmlns:a16="http://schemas.microsoft.com/office/drawing/2014/main" id="{25EF910B-FC88-4739-A3AF-7ABCCEA4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2" y="3888027"/>
            <a:ext cx="1871749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iisc bangalore">
            <a:extLst>
              <a:ext uri="{FF2B5EF4-FFF2-40B4-BE49-F238E27FC236}">
                <a16:creationId xmlns:a16="http://schemas.microsoft.com/office/drawing/2014/main" id="{AD1B16EC-03CA-46FB-8528-72433EB5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3" y="4170232"/>
            <a:ext cx="1812601" cy="18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5325" b="13430"/>
          <a:stretch/>
        </p:blipFill>
        <p:spPr>
          <a:xfrm>
            <a:off x="3436965" y="2004975"/>
            <a:ext cx="3322611" cy="1292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1822" y="4042878"/>
            <a:ext cx="4496490" cy="17851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1">
                    <a:lumMod val="50000"/>
                  </a:schemeClr>
                </a:solidFill>
              </a:rPr>
              <a:t>Supervisors:</a:t>
            </a:r>
          </a:p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Edinburgh 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GB" dirty="0" err="1"/>
              <a:t>Prof.</a:t>
            </a:r>
            <a:r>
              <a:rPr lang="en-GB" dirty="0"/>
              <a:t> Neil Robertson and </a:t>
            </a:r>
            <a:r>
              <a:rPr lang="en-GB" dirty="0" err="1"/>
              <a:t>Efthalia</a:t>
            </a:r>
            <a:r>
              <a:rPr lang="en-GB" dirty="0"/>
              <a:t> </a:t>
            </a:r>
            <a:r>
              <a:rPr lang="en-GB" dirty="0" err="1"/>
              <a:t>Chatzisymeon</a:t>
            </a:r>
            <a:r>
              <a:rPr lang="en-GB" dirty="0"/>
              <a:t> (as well as the whole Robertson group)</a:t>
            </a:r>
          </a:p>
          <a:p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India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GB" dirty="0" err="1"/>
              <a:t>Prof.</a:t>
            </a:r>
            <a:r>
              <a:rPr lang="en-GB" dirty="0"/>
              <a:t> B.C. </a:t>
            </a:r>
            <a:r>
              <a:rPr lang="en-GB" dirty="0" err="1"/>
              <a:t>Meikap</a:t>
            </a:r>
            <a:r>
              <a:rPr lang="en-GB" dirty="0"/>
              <a:t>, Dr </a:t>
            </a:r>
            <a:r>
              <a:rPr lang="en-GB" dirty="0" err="1"/>
              <a:t>Somnath</a:t>
            </a:r>
            <a:r>
              <a:rPr lang="en-GB" dirty="0"/>
              <a:t> </a:t>
            </a:r>
            <a:r>
              <a:rPr lang="en-GB" dirty="0" err="1"/>
              <a:t>Goshal</a:t>
            </a:r>
            <a:r>
              <a:rPr lang="en-GB" dirty="0"/>
              <a:t>,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Pulak</a:t>
            </a:r>
            <a:r>
              <a:rPr lang="en-GB" dirty="0"/>
              <a:t> Mishra</a:t>
            </a:r>
          </a:p>
        </p:txBody>
      </p:sp>
    </p:spTree>
    <p:extLst>
      <p:ext uri="{BB962C8B-B14F-4D97-AF65-F5344CB8AC3E}">
        <p14:creationId xmlns:p14="http://schemas.microsoft.com/office/powerpoint/2010/main" val="73349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4773" y="3360309"/>
            <a:ext cx="10647535" cy="385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There is a clear necessity to develop a method of water purification for those living in areas most at risk of depending on poor quality water sources. This must be: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Safe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Cheap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Simple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Reliable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Robust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Point-of-source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27413" y="4918105"/>
            <a:ext cx="2526631" cy="1203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58540" y="4668526"/>
            <a:ext cx="538129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Solar-powered water purification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1150793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Water as a critical resource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0" y="2054851"/>
            <a:ext cx="9028385" cy="111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“</a:t>
            </a:r>
            <a:r>
              <a:rPr lang="en-GB" b="1" i="1" dirty="0"/>
              <a:t>India has the largest number of people without clean water close to home” </a:t>
            </a:r>
            <a:r>
              <a:rPr lang="en-GB" i="1" dirty="0"/>
              <a:t>– </a:t>
            </a:r>
            <a:r>
              <a:rPr lang="en-GB" dirty="0"/>
              <a:t>Water Aid</a:t>
            </a:r>
          </a:p>
          <a:p>
            <a:endParaRPr lang="en-GB" dirty="0"/>
          </a:p>
          <a:p>
            <a:endParaRPr lang="en-GB" altLang="en-US" dirty="0"/>
          </a:p>
        </p:txBody>
      </p:sp>
      <p:pic>
        <p:nvPicPr>
          <p:cNvPr id="16" name="Picture 2" descr="Goal 6 Clean Water and Sanitation">
            <a:extLst>
              <a:ext uri="{FF2B5EF4-FFF2-40B4-BE49-F238E27FC236}">
                <a16:creationId xmlns:a16="http://schemas.microsoft.com/office/drawing/2014/main" id="{BA60DAE5-25BB-41CA-A68B-96AC6F54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43" y="1882353"/>
            <a:ext cx="1327623" cy="13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7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Solar Disinfection (SODIS)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7731" y="1834230"/>
            <a:ext cx="11308550" cy="95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The Sun’s natural disinfecting ability is utilised globally in areas where water resources are unsafe and resources are limited.</a:t>
            </a: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7053" t="36948" r="28210" b="17205"/>
          <a:stretch/>
        </p:blipFill>
        <p:spPr>
          <a:xfrm>
            <a:off x="696936" y="2786226"/>
            <a:ext cx="6036528" cy="350173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9474733" y="3962979"/>
            <a:ext cx="0" cy="114822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3187" y="5112966"/>
            <a:ext cx="478309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>
                <a:solidFill>
                  <a:schemeClr val="accent1">
                    <a:lumMod val="50000"/>
                  </a:schemeClr>
                </a:solidFill>
              </a:rPr>
              <a:t>Photocatalysis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GB" sz="2000" b="1" i="1" dirty="0">
                <a:solidFill>
                  <a:schemeClr val="accent1">
                    <a:lumMod val="50000"/>
                  </a:schemeClr>
                </a:solidFill>
              </a:rPr>
              <a:t>using light to initiate chemical reactions</a:t>
            </a:r>
            <a:endParaRPr lang="en-GB" sz="1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3062" y="2942569"/>
            <a:ext cx="4933218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Reduces bacterial content, but rates slow and doesn’t remove any chemical pollutants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31" y="6457485"/>
            <a:ext cx="41862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R.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Meierhofer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 and</a:t>
            </a:r>
            <a:r>
              <a:rPr lang="en-US" sz="1100" spc="3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G.</a:t>
            </a:r>
            <a:r>
              <a:rPr lang="en-US" sz="1100" spc="1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 err="1">
                <a:latin typeface="Calibri" panose="020F0502020204030204" pitchFamily="34" charset="0"/>
                <a:ea typeface="Georgia" panose="02040502050405020303" pitchFamily="18" charset="0"/>
              </a:rPr>
              <a:t>Landolt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</a:t>
            </a:r>
            <a:r>
              <a:rPr lang="en-US" sz="1100" i="1" dirty="0">
                <a:latin typeface="Calibri" panose="020F0502020204030204" pitchFamily="34" charset="0"/>
                <a:ea typeface="Georgia" panose="02040502050405020303" pitchFamily="18" charset="0"/>
              </a:rPr>
              <a:t>Desalination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 2009, </a:t>
            </a:r>
            <a:r>
              <a:rPr lang="en-US" sz="1100" b="1" dirty="0">
                <a:latin typeface="Calibri" panose="020F0502020204030204" pitchFamily="34" charset="0"/>
                <a:ea typeface="Georgia" panose="02040502050405020303" pitchFamily="18" charset="0"/>
              </a:rPr>
              <a:t>248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,</a:t>
            </a:r>
            <a:r>
              <a:rPr lang="en-US" sz="1100" spc="220" dirty="0">
                <a:latin typeface="Calibri" panose="020F0502020204030204" pitchFamily="34" charset="0"/>
                <a:ea typeface="Georgia" panose="02040502050405020303" pitchFamily="18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ea typeface="Georgia" panose="02040502050405020303" pitchFamily="18" charset="0"/>
              </a:rPr>
              <a:t>144–151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8332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1" y="1151054"/>
            <a:ext cx="8077200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The Photocatalysis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A9844-E2FD-4570-9AC4-08870A7DF33C}"/>
              </a:ext>
            </a:extLst>
          </p:cNvPr>
          <p:cNvSpPr txBox="1"/>
          <p:nvPr/>
        </p:nvSpPr>
        <p:spPr>
          <a:xfrm>
            <a:off x="531616" y="6445853"/>
            <a:ext cx="6837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 err="1"/>
              <a:t>Encyclopedia</a:t>
            </a:r>
            <a:r>
              <a:rPr lang="en-GB" sz="1100" i="1" dirty="0"/>
              <a:t> of Nanoscience and Nanotechnology</a:t>
            </a:r>
            <a:r>
              <a:rPr lang="en-GB" sz="1100" dirty="0"/>
              <a:t>, Yamashita and Takeuchi, American Scientific Publishers, </a:t>
            </a:r>
            <a:r>
              <a:rPr lang="en-GB" sz="1100" b="1" dirty="0"/>
              <a:t>9</a:t>
            </a:r>
            <a:r>
              <a:rPr lang="en-GB" sz="1100" dirty="0"/>
              <a:t>, 2004</a:t>
            </a:r>
          </a:p>
        </p:txBody>
      </p:sp>
      <p:sp>
        <p:nvSpPr>
          <p:cNvPr id="40" name="Oval 39"/>
          <p:cNvSpPr/>
          <p:nvPr/>
        </p:nvSpPr>
        <p:spPr>
          <a:xfrm>
            <a:off x="1124951" y="1812375"/>
            <a:ext cx="4450283" cy="44321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6096000" y="3555114"/>
            <a:ext cx="2571078" cy="94667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863309" y="3747557"/>
            <a:ext cx="145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TiO</a:t>
            </a:r>
            <a:r>
              <a:rPr lang="en-GB" sz="2800" baseline="-25000" dirty="0"/>
              <a:t>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2079412" y="3472348"/>
            <a:ext cx="260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Hazardous Materials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8322" y="4241450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Dyes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5903" y="4657239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Bacteria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2149" y="5420424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Pharmaceuticals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6109" y="3169001"/>
            <a:ext cx="260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Detergents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69206" y="2421254"/>
            <a:ext cx="300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Endocrine disruptors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8920080" y="1727316"/>
            <a:ext cx="2606606" cy="1685925"/>
            <a:chOff x="9107346" y="1727316"/>
            <a:chExt cx="2606606" cy="16859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9547285" y="1727316"/>
              <a:ext cx="1726729" cy="168592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07346" y="2183752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CO</a:t>
              </a:r>
              <a:r>
                <a:rPr lang="en-GB" sz="3600" baseline="-25000" dirty="0"/>
                <a:t>2</a:t>
              </a:r>
              <a:endParaRPr lang="en-GB" sz="3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27663" y="4579013"/>
            <a:ext cx="2606606" cy="1685925"/>
            <a:chOff x="9362538" y="4463517"/>
            <a:chExt cx="2606606" cy="1685925"/>
          </a:xfrm>
        </p:grpSpPr>
        <p:sp>
          <p:nvSpPr>
            <p:cNvPr id="42" name="Oval 41"/>
            <p:cNvSpPr/>
            <p:nvPr/>
          </p:nvSpPr>
          <p:spPr>
            <a:xfrm>
              <a:off x="9772021" y="4463517"/>
              <a:ext cx="1726729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362538" y="4981762"/>
              <a:ext cx="2606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H</a:t>
              </a:r>
              <a:r>
                <a:rPr lang="en-GB" sz="3600" baseline="-25000" dirty="0"/>
                <a:t>2</a:t>
              </a:r>
              <a:r>
                <a:rPr lang="en-GB" sz="3600" dirty="0"/>
                <a:t>O</a:t>
              </a:r>
              <a:endParaRPr lang="en-GB" sz="2400" dirty="0"/>
            </a:p>
          </p:txBody>
        </p:sp>
      </p:grpSp>
      <p:sp>
        <p:nvSpPr>
          <p:cNvPr id="52" name="Plus 51"/>
          <p:cNvSpPr/>
          <p:nvPr/>
        </p:nvSpPr>
        <p:spPr>
          <a:xfrm>
            <a:off x="9944333" y="3607636"/>
            <a:ext cx="712353" cy="72401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un 54"/>
          <p:cNvSpPr/>
          <p:nvPr/>
        </p:nvSpPr>
        <p:spPr>
          <a:xfrm>
            <a:off x="6259685" y="1791399"/>
            <a:ext cx="1975944" cy="189202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025242" y="2583432"/>
            <a:ext cx="62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UV</a:t>
            </a:r>
          </a:p>
        </p:txBody>
      </p:sp>
    </p:spTree>
    <p:extLst>
      <p:ext uri="{BB962C8B-B14F-4D97-AF65-F5344CB8AC3E}">
        <p14:creationId xmlns:p14="http://schemas.microsoft.com/office/powerpoint/2010/main" val="424055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Photocatalysis for Water Purification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CBB3959C-85EA-4431-9FDB-6A862CAC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976164"/>
              </p:ext>
            </p:extLst>
          </p:nvPr>
        </p:nvGraphicFramePr>
        <p:xfrm>
          <a:off x="557729" y="2244461"/>
          <a:ext cx="10319536" cy="18727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6343">
                  <a:extLst>
                    <a:ext uri="{9D8B030D-6E8A-4147-A177-3AD203B41FA5}">
                      <a16:colId xmlns:a16="http://schemas.microsoft.com/office/drawing/2014/main" val="3557682892"/>
                    </a:ext>
                  </a:extLst>
                </a:gridCol>
                <a:gridCol w="4913193">
                  <a:extLst>
                    <a:ext uri="{9D8B030D-6E8A-4147-A177-3AD203B41FA5}">
                      <a16:colId xmlns:a16="http://schemas.microsoft.com/office/drawing/2014/main" val="3534854193"/>
                    </a:ext>
                  </a:extLst>
                </a:gridCol>
              </a:tblGrid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Disadvantage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726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Low operational and installation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energy lamps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7294"/>
                  </a:ext>
                </a:extLst>
              </a:tr>
              <a:tr h="407612">
                <a:tc>
                  <a:txBody>
                    <a:bodyPr/>
                    <a:lstStyle/>
                    <a:p>
                      <a:r>
                        <a:rPr lang="en-GB" dirty="0"/>
                        <a:t>Non-professional and unmanned operation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Catalyst recovery from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61267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avoid use of dangerous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01753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dirty="0"/>
                        <a:t>Can work on small and large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2007"/>
                  </a:ext>
                </a:extLst>
              </a:tr>
            </a:tbl>
          </a:graphicData>
        </a:graphic>
      </p:graphicFrame>
      <p:sp>
        <p:nvSpPr>
          <p:cNvPr id="13" name="Right Brace 12">
            <a:extLst>
              <a:ext uri="{FF2B5EF4-FFF2-40B4-BE49-F238E27FC236}">
                <a16:creationId xmlns:a16="http://schemas.microsoft.com/office/drawing/2014/main" id="{561C59E3-CC8D-46BA-A0A4-63A635402398}"/>
              </a:ext>
            </a:extLst>
          </p:cNvPr>
          <p:cNvSpPr/>
          <p:nvPr/>
        </p:nvSpPr>
        <p:spPr>
          <a:xfrm rot="5400000">
            <a:off x="8189573" y="1784644"/>
            <a:ext cx="491733" cy="52311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7E604-76B8-4328-B27A-40F5364FF6DB}"/>
              </a:ext>
            </a:extLst>
          </p:cNvPr>
          <p:cNvSpPr txBox="1"/>
          <p:nvPr/>
        </p:nvSpPr>
        <p:spPr>
          <a:xfrm>
            <a:off x="6121194" y="4855632"/>
            <a:ext cx="46284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Tackle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accent1">
                    <a:lumMod val="50000"/>
                  </a:schemeClr>
                </a:solidFill>
              </a:rPr>
              <a:t>Solar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photocatalysis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chemeClr val="accent1">
                    <a:lumMod val="50000"/>
                  </a:schemeClr>
                </a:solidFill>
              </a:rPr>
              <a:t>Immobilising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 the catalyst on a support</a:t>
            </a:r>
          </a:p>
        </p:txBody>
      </p:sp>
    </p:spTree>
    <p:extLst>
      <p:ext uri="{BB962C8B-B14F-4D97-AF65-F5344CB8AC3E}">
        <p14:creationId xmlns:p14="http://schemas.microsoft.com/office/powerpoint/2010/main" val="177708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Immobilising the Photocatalysts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2366201"/>
            <a:ext cx="11076538" cy="305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This requires considering: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The material itself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The structure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The processing method and conditions</a:t>
            </a:r>
            <a:endParaRPr lang="en-GB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7" b="18035"/>
          <a:stretch/>
        </p:blipFill>
        <p:spPr>
          <a:xfrm>
            <a:off x="8847030" y="2230478"/>
            <a:ext cx="2450653" cy="2155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730" y="5024819"/>
            <a:ext cx="10797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of the most popular materials to use is glass. Successful laboratory tests have been conducted on etched </a:t>
            </a:r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</a:rPr>
              <a:t>glass beads</a:t>
            </a:r>
            <a:r>
              <a:rPr lang="en-GB" sz="2400" b="1" dirty="0"/>
              <a:t>.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r="21997"/>
          <a:stretch/>
        </p:blipFill>
        <p:spPr>
          <a:xfrm>
            <a:off x="6535043" y="2230478"/>
            <a:ext cx="1978337" cy="21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Solar Photocatalysis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1" y="1956526"/>
            <a:ext cx="11076538" cy="127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/>
              <a:t>Chemical modifications have been performed to alter the band gap of the titania-based photocatalyst materials, improving the visible light absorption</a:t>
            </a:r>
            <a:r>
              <a:rPr lang="en-GB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ED3A87-A749-45D8-B564-57F4620AA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6" t="54408" r="28266" b="18106"/>
          <a:stretch/>
        </p:blipFill>
        <p:spPr>
          <a:xfrm>
            <a:off x="848236" y="3553445"/>
            <a:ext cx="5756808" cy="178931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645686" y="4317540"/>
            <a:ext cx="1576854" cy="1203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93046" y="4125941"/>
            <a:ext cx="3093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Bi</a:t>
            </a:r>
            <a:r>
              <a:rPr lang="en-GB" sz="2400" b="1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Ti</a:t>
            </a:r>
            <a:r>
              <a:rPr lang="en-GB" sz="2400" b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GB" sz="2400" b="1" baseline="-25000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(BTO-TiO</a:t>
            </a:r>
            <a:r>
              <a:rPr lang="en-GB" sz="2400" b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348716" y="4587606"/>
            <a:ext cx="491321" cy="5768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348716" y="3570885"/>
            <a:ext cx="491320" cy="57322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28848" y="5201571"/>
            <a:ext cx="486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Has a narrower bandgap than titania (~410 nm)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Improved visible light absorption</a:t>
            </a:r>
            <a:endParaRPr lang="en-GB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7643" y="2907114"/>
            <a:ext cx="467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Presence of a heterojunction between the two materials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reduces charge recombination</a:t>
            </a:r>
            <a:endParaRPr lang="en-GB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C18A5-5646-4F41-88D4-C647054166D1}"/>
              </a:ext>
            </a:extLst>
          </p:cNvPr>
          <p:cNvSpPr txBox="1"/>
          <p:nvPr/>
        </p:nvSpPr>
        <p:spPr>
          <a:xfrm>
            <a:off x="489493" y="6235899"/>
            <a:ext cx="338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Cai, Y et al</a:t>
            </a:r>
            <a:r>
              <a:rPr lang="fr-FR" sz="1100" i="1" dirty="0"/>
              <a:t>, Environ. </a:t>
            </a:r>
            <a:r>
              <a:rPr lang="fr-FR" sz="1100" i="1" dirty="0" err="1"/>
              <a:t>Sci</a:t>
            </a:r>
            <a:r>
              <a:rPr lang="fr-FR" sz="1100" i="1" dirty="0"/>
              <a:t>.: Nano</a:t>
            </a:r>
            <a:r>
              <a:rPr lang="fr-FR" sz="1100" dirty="0"/>
              <a:t>,</a:t>
            </a:r>
            <a:r>
              <a:rPr lang="fr-FR" sz="1100" b="1" dirty="0"/>
              <a:t>5</a:t>
            </a:r>
            <a:r>
              <a:rPr lang="fr-FR" sz="1100" dirty="0"/>
              <a:t>, 2631-2640, 2018</a:t>
            </a:r>
            <a:endParaRPr lang="en-GB" sz="1100" i="1" dirty="0"/>
          </a:p>
        </p:txBody>
      </p:sp>
      <p:sp>
        <p:nvSpPr>
          <p:cNvPr id="2" name="Rectangle 1"/>
          <p:cNvSpPr/>
          <p:nvPr/>
        </p:nvSpPr>
        <p:spPr>
          <a:xfrm>
            <a:off x="489493" y="64271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G. </a:t>
            </a:r>
            <a:r>
              <a:rPr lang="en-US" sz="1100" dirty="0" err="1"/>
              <a:t>Odling</a:t>
            </a:r>
            <a:r>
              <a:rPr lang="en-US" sz="1100" dirty="0"/>
              <a:t>, Z. Y. Pong, G. Gilfillan, C. R. </a:t>
            </a:r>
            <a:r>
              <a:rPr lang="en-US" sz="1100" dirty="0" err="1"/>
              <a:t>Pulham</a:t>
            </a:r>
            <a:r>
              <a:rPr lang="en-US" sz="1100" dirty="0"/>
              <a:t> and N. Robertson, </a:t>
            </a:r>
            <a:r>
              <a:rPr lang="en-US" sz="1100" i="1" dirty="0"/>
              <a:t>Environ. Sci.: Water Res. Technol.</a:t>
            </a:r>
            <a:r>
              <a:rPr lang="en-US" sz="1100" dirty="0"/>
              <a:t>, 2018, </a:t>
            </a:r>
            <a:r>
              <a:rPr lang="en-US" sz="1100" b="1" dirty="0"/>
              <a:t>4</a:t>
            </a:r>
            <a:r>
              <a:rPr lang="en-US" sz="1100" dirty="0"/>
              <a:t>, 2170–2178</a:t>
            </a:r>
          </a:p>
        </p:txBody>
      </p:sp>
    </p:spTree>
    <p:extLst>
      <p:ext uri="{BB962C8B-B14F-4D97-AF65-F5344CB8AC3E}">
        <p14:creationId xmlns:p14="http://schemas.microsoft.com/office/powerpoint/2010/main" val="193023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Real-world Testing in India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7730" y="2307999"/>
            <a:ext cx="6457219" cy="355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/>
              <a:t>Over March and April 2019, field tests were conducted at the Indian Institute of Technology Kharagpur in West Bengal</a:t>
            </a:r>
          </a:p>
          <a:p>
            <a:pPr algn="l"/>
            <a:endParaRPr lang="en-GB" sz="2800" b="1" dirty="0"/>
          </a:p>
          <a:p>
            <a:pPr algn="l"/>
            <a:r>
              <a:rPr lang="en-GB" sz="2800" b="1" i="1" dirty="0">
                <a:solidFill>
                  <a:schemeClr val="accent1">
                    <a:lumMod val="50000"/>
                  </a:schemeClr>
                </a:solidFill>
              </a:rPr>
              <a:t>Aim: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/>
              <a:t>to investigate the efficacy of TiO</a:t>
            </a:r>
            <a:r>
              <a:rPr lang="en-GB" sz="2800" b="1" baseline="-25000" dirty="0"/>
              <a:t>2</a:t>
            </a:r>
            <a:r>
              <a:rPr lang="en-GB" sz="2800" b="1" dirty="0"/>
              <a:t> and BTO-TiO</a:t>
            </a:r>
            <a:r>
              <a:rPr lang="en-GB" sz="2800" b="1" baseline="-25000" dirty="0"/>
              <a:t>2</a:t>
            </a:r>
            <a:r>
              <a:rPr lang="en-GB" sz="2800" b="1" dirty="0"/>
              <a:t> coated on glass beads for water purification in a real-world context</a:t>
            </a:r>
            <a: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28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en-GB" sz="2800" i="1" dirty="0"/>
          </a:p>
          <a:p>
            <a:pPr algn="l"/>
            <a:endParaRPr lang="en-GB" dirty="0"/>
          </a:p>
          <a:p>
            <a:pPr algn="l"/>
            <a:endParaRPr lang="en-GB" alt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3" y="2307999"/>
            <a:ext cx="4230804" cy="3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5" y="84883"/>
            <a:ext cx="5300126" cy="8529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557731" y="974950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731" y="6445853"/>
            <a:ext cx="11076538" cy="23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395" t="64280" r="5585" b="29535"/>
          <a:stretch/>
        </p:blipFill>
        <p:spPr>
          <a:xfrm>
            <a:off x="8714503" y="6506262"/>
            <a:ext cx="2919766" cy="29857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57730" y="1151054"/>
            <a:ext cx="10524251" cy="576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b="1" i="1" dirty="0">
                <a:solidFill>
                  <a:schemeClr val="accent1">
                    <a:lumMod val="50000"/>
                  </a:schemeClr>
                </a:solidFill>
              </a:rPr>
              <a:t>Methodology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234" y="2101425"/>
            <a:ext cx="6192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Collect 5 different water sources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Expose to light for 3 hours in 500mL plastic bottles filled with 45g of beads (monolayer)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Analysed the bacterial content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Investigate the effect of exposure time by irradiating for 1, 3 and 5 hours</a:t>
            </a:r>
            <a:endParaRPr lang="en-GB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Repeat each run 3 times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9985" y="2192608"/>
            <a:ext cx="5621207" cy="3430425"/>
            <a:chOff x="6415871" y="2138593"/>
            <a:chExt cx="6352652" cy="3347808"/>
          </a:xfrm>
        </p:grpSpPr>
        <p:grpSp>
          <p:nvGrpSpPr>
            <p:cNvPr id="33" name="Group 32"/>
            <p:cNvGrpSpPr/>
            <p:nvPr/>
          </p:nvGrpSpPr>
          <p:grpSpPr>
            <a:xfrm>
              <a:off x="6415871" y="2138593"/>
              <a:ext cx="6352652" cy="3347808"/>
              <a:chOff x="5817039" y="2136984"/>
              <a:chExt cx="6667329" cy="33514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80295" y="2136984"/>
                <a:ext cx="2527552" cy="3351421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V="1">
                <a:off x="6866508" y="2975963"/>
                <a:ext cx="1791940" cy="179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6866508" y="3582065"/>
                <a:ext cx="1954844" cy="81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866508" y="4178359"/>
                <a:ext cx="218901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817039" y="2786716"/>
                <a:ext cx="1217083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 Hour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17039" y="3370868"/>
                <a:ext cx="1148674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 Hours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17039" y="3950257"/>
                <a:ext cx="1292886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 Hours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9309766" y="5136835"/>
                <a:ext cx="1566524" cy="191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9774810" y="4476013"/>
                <a:ext cx="1112823" cy="43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0887633" y="4946122"/>
                <a:ext cx="1522018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BTO-TiO</a:t>
                </a:r>
                <a:r>
                  <a:rPr lang="en-GB" baseline="-25000" dirty="0"/>
                  <a:t>2</a:t>
                </a:r>
                <a:endParaRPr lang="en-GB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887633" y="4282094"/>
                <a:ext cx="1596735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 Catalyst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859614" y="3819571"/>
                <a:ext cx="783974" cy="3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TiO</a:t>
                </a:r>
                <a:r>
                  <a:rPr lang="en-GB" baseline="-25000" dirty="0"/>
                  <a:t>2</a:t>
                </a:r>
                <a:endParaRPr lang="en-GB" dirty="0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flipH="1" flipV="1">
              <a:off x="10441735" y="4007324"/>
              <a:ext cx="794606" cy="21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369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748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Wingdings</vt:lpstr>
      <vt:lpstr>Office Theme</vt:lpstr>
      <vt:lpstr>PowerPoint Presentation</vt:lpstr>
      <vt:lpstr>Water as a critical resource</vt:lpstr>
      <vt:lpstr>Solar Disinfection (SODIS)</vt:lpstr>
      <vt:lpstr>The Photocatalysis Process</vt:lpstr>
      <vt:lpstr>Photocatalysis for Water Purification</vt:lpstr>
      <vt:lpstr>Immobilising the Photocatalysts</vt:lpstr>
      <vt:lpstr>Solar Photocatalysis</vt:lpstr>
      <vt:lpstr>Real-world Testing in India</vt:lpstr>
      <vt:lpstr>Methodology</vt:lpstr>
      <vt:lpstr>Water Sources</vt:lpstr>
      <vt:lpstr>Results – Bacterial Colony Counts</vt:lpstr>
      <vt:lpstr>Results – Bacterial Colony Counts</vt:lpstr>
      <vt:lpstr>Further Interesting Findings</vt:lpstr>
      <vt:lpstr>Conclusions</vt:lpstr>
      <vt:lpstr>Acknowledgements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PORLEY Victoria</dc:creator>
  <cp:lastModifiedBy>PORLEY Victoria</cp:lastModifiedBy>
  <cp:revision>109</cp:revision>
  <dcterms:created xsi:type="dcterms:W3CDTF">2019-05-22T09:08:02Z</dcterms:created>
  <dcterms:modified xsi:type="dcterms:W3CDTF">2019-09-30T11:54:27Z</dcterms:modified>
</cp:coreProperties>
</file>