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57" r:id="rId3"/>
    <p:sldId id="292" r:id="rId4"/>
    <p:sldId id="329" r:id="rId5"/>
    <p:sldId id="336" r:id="rId6"/>
    <p:sldId id="349" r:id="rId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84" autoAdjust="0"/>
    <p:restoredTop sz="84164" autoAdjust="0"/>
  </p:normalViewPr>
  <p:slideViewPr>
    <p:cSldViewPr>
      <p:cViewPr varScale="1">
        <p:scale>
          <a:sx n="61" d="100"/>
          <a:sy n="61" d="100"/>
        </p:scale>
        <p:origin x="816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42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4F283A-C7D9-4763-B829-47C0EB564FB3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A229B-82F2-4023-9ECE-358B6D50A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657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A229B-82F2-4023-9ECE-358B6D50A02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459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45AC-2F39-43E6-910D-76426EDA607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E434-EA05-4329-9DC8-0B7AB2F29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334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45AC-2F39-43E6-910D-76426EDA607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E434-EA05-4329-9DC8-0B7AB2F29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575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45AC-2F39-43E6-910D-76426EDA607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E434-EA05-4329-9DC8-0B7AB2F29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667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45AC-2F39-43E6-910D-76426EDA607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E434-EA05-4329-9DC8-0B7AB2F29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973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45AC-2F39-43E6-910D-76426EDA607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E434-EA05-4329-9DC8-0B7AB2F29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453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45AC-2F39-43E6-910D-76426EDA607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E434-EA05-4329-9DC8-0B7AB2F29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329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45AC-2F39-43E6-910D-76426EDA607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E434-EA05-4329-9DC8-0B7AB2F29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946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45AC-2F39-43E6-910D-76426EDA607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E434-EA05-4329-9DC8-0B7AB2F29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561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45AC-2F39-43E6-910D-76426EDA607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E434-EA05-4329-9DC8-0B7AB2F29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524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45AC-2F39-43E6-910D-76426EDA607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E434-EA05-4329-9DC8-0B7AB2F29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441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45AC-2F39-43E6-910D-76426EDA607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E434-EA05-4329-9DC8-0B7AB2F29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646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345AC-2F39-43E6-910D-76426EDA607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4E434-EA05-4329-9DC8-0B7AB2F29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503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3.jp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jpg"/><Relationship Id="rId5" Type="http://schemas.openxmlformats.org/officeDocument/2006/relationships/image" Target="../media/image1.jp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1424" y="1694879"/>
            <a:ext cx="10297144" cy="1470025"/>
          </a:xfrm>
        </p:spPr>
        <p:txBody>
          <a:bodyPr>
            <a:normAutofit/>
          </a:bodyPr>
          <a:lstStyle/>
          <a:p>
            <a:r>
              <a:rPr lang="en-GB" sz="3600" b="1" dirty="0"/>
              <a:t>Safeguarding and improving raw water quality by increasing catchment resilience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5600" y="5733256"/>
            <a:ext cx="7272808" cy="720080"/>
          </a:xfrm>
        </p:spPr>
        <p:txBody>
          <a:bodyPr>
            <a:normAutofit/>
          </a:bodyPr>
          <a:lstStyle/>
          <a:p>
            <a:r>
              <a:rPr lang="en-GB" sz="2400" dirty="0"/>
              <a:t>Water Scotland Conference 2018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00" y="354030"/>
            <a:ext cx="1440160" cy="5703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7388" y="3412453"/>
            <a:ext cx="11116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Carolin Vorstius</a:t>
            </a:r>
            <a:r>
              <a:rPr lang="en-GB" sz="2400" baseline="30000" dirty="0"/>
              <a:t>1</a:t>
            </a:r>
            <a:r>
              <a:rPr lang="en-GB" sz="2400" dirty="0"/>
              <a:t>, John Rowan</a:t>
            </a:r>
            <a:r>
              <a:rPr lang="en-GB" sz="2400" baseline="30000" dirty="0"/>
              <a:t>1</a:t>
            </a:r>
            <a:r>
              <a:rPr lang="en-GB" sz="2400" dirty="0"/>
              <a:t>, Iain Brown</a:t>
            </a:r>
            <a:r>
              <a:rPr lang="en-GB" sz="2400" baseline="30000" dirty="0"/>
              <a:t>1</a:t>
            </a:r>
            <a:r>
              <a:rPr lang="en-GB" sz="2400" dirty="0"/>
              <a:t>, Zoe Frogbrook</a:t>
            </a:r>
            <a:r>
              <a:rPr lang="en-GB" sz="2400" baseline="30000" dirty="0"/>
              <a:t>2</a:t>
            </a:r>
            <a:r>
              <a:rPr lang="en-GB" sz="2400" dirty="0"/>
              <a:t>, Javier Palarea-Albaladejo</a:t>
            </a:r>
            <a:r>
              <a:rPr lang="en-GB" sz="2400" baseline="30000" dirty="0"/>
              <a:t>3</a:t>
            </a:r>
            <a:endParaRPr lang="en-GB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9468" y="307339"/>
            <a:ext cx="1434852" cy="66374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B4846B1-A331-4257-A0BF-DA16192D63D5}"/>
              </a:ext>
            </a:extLst>
          </p:cNvPr>
          <p:cNvSpPr txBox="1"/>
          <p:nvPr/>
        </p:nvSpPr>
        <p:spPr>
          <a:xfrm>
            <a:off x="551384" y="4106923"/>
            <a:ext cx="1101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aseline="30000" dirty="0"/>
              <a:t>1</a:t>
            </a:r>
            <a:r>
              <a:rPr lang="en-GB" dirty="0"/>
              <a:t>School of Social Sciences, University of Dundee, </a:t>
            </a:r>
            <a:r>
              <a:rPr lang="en-GB" baseline="30000" dirty="0"/>
              <a:t>2</a:t>
            </a:r>
            <a:r>
              <a:rPr lang="en-GB" dirty="0"/>
              <a:t>Scottish Water, </a:t>
            </a:r>
            <a:r>
              <a:rPr lang="en-GB" baseline="30000" dirty="0"/>
              <a:t>3</a:t>
            </a:r>
            <a:r>
              <a:rPr lang="en-GB" dirty="0"/>
              <a:t>Biomatehematics and Statistics Scotland</a:t>
            </a:r>
          </a:p>
        </p:txBody>
      </p:sp>
    </p:spTree>
    <p:extLst>
      <p:ext uri="{BB962C8B-B14F-4D97-AF65-F5344CB8AC3E}">
        <p14:creationId xmlns:p14="http://schemas.microsoft.com/office/powerpoint/2010/main" val="2336921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748" y="920300"/>
            <a:ext cx="3944124" cy="55734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510" y="211700"/>
            <a:ext cx="6120680" cy="940966"/>
          </a:xfrm>
        </p:spPr>
        <p:txBody>
          <a:bodyPr>
            <a:noAutofit/>
          </a:bodyPr>
          <a:lstStyle/>
          <a:p>
            <a:r>
              <a:rPr lang="en-GB" sz="3600" dirty="0"/>
              <a:t>Context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2680" y="1157883"/>
            <a:ext cx="2766227" cy="213786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63352" y="1152666"/>
            <a:ext cx="417646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Drinking water:            </a:t>
            </a:r>
          </a:p>
          <a:p>
            <a:r>
              <a:rPr lang="en-GB" sz="2400" b="1" dirty="0"/>
              <a:t>      </a:t>
            </a:r>
            <a:r>
              <a:rPr lang="en-GB" sz="2400" dirty="0"/>
              <a:t>An essential commodity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Multiple and mounting pressures </a:t>
            </a:r>
            <a:r>
              <a:rPr lang="en-GB" sz="2400" dirty="0"/>
              <a:t>on our water resources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Climate and land use changes: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/>
              <a:t>Insecurity of stable supply </a:t>
            </a:r>
            <a:r>
              <a:rPr lang="en-GB" sz="2400" dirty="0"/>
              <a:t>of high quality drinking water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/>
              <a:t>Rising treatment costs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Need to </a:t>
            </a:r>
            <a:r>
              <a:rPr lang="en-GB" sz="2400" b="1" dirty="0"/>
              <a:t>target mitigation measures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Strategic </a:t>
            </a:r>
            <a:r>
              <a:rPr lang="en-GB" sz="2400" b="1" dirty="0"/>
              <a:t>long-term investments </a:t>
            </a:r>
            <a:r>
              <a:rPr lang="en-GB" sz="2400" dirty="0"/>
              <a:t>into treatment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72144" y="6425953"/>
            <a:ext cx="4600120" cy="365125"/>
          </a:xfrm>
        </p:spPr>
        <p:txBody>
          <a:bodyPr/>
          <a:lstStyle/>
          <a:p>
            <a:r>
              <a:rPr lang="en-GB" dirty="0"/>
              <a:t>Carolin Vorstius – Water Scotland Conference, 05/10/2018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00" y="349940"/>
            <a:ext cx="1440160" cy="57036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301747"/>
            <a:ext cx="1434852" cy="66374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368" y="2524158"/>
            <a:ext cx="2443453" cy="199433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573" y="4431618"/>
            <a:ext cx="2837165" cy="1994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543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9656" y="274638"/>
            <a:ext cx="6120680" cy="1143000"/>
          </a:xfrm>
        </p:spPr>
        <p:txBody>
          <a:bodyPr>
            <a:noAutofit/>
          </a:bodyPr>
          <a:lstStyle/>
          <a:p>
            <a:r>
              <a:rPr lang="de-DE" sz="3600" dirty="0"/>
              <a:t>Key questions</a:t>
            </a:r>
            <a:endParaRPr lang="en-GB" sz="36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67408" y="1844825"/>
            <a:ext cx="10729192" cy="4281339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arenR"/>
            </a:pPr>
            <a:r>
              <a:rPr lang="en-GB" dirty="0"/>
              <a:t>What do the catchments that we use as drinking water resources in Scotland look like and what conditions and pressures act on their water quality?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How are catchments likely to change in future and what does this mean for the water quality they yield?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Where can catchment-based mitigation measures help to improve and safeguard water quality?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What are the economical an societal advantages of implementing such measures?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72144" y="6425953"/>
            <a:ext cx="4600120" cy="365125"/>
          </a:xfrm>
        </p:spPr>
        <p:txBody>
          <a:bodyPr/>
          <a:lstStyle/>
          <a:p>
            <a:r>
              <a:rPr lang="en-GB" dirty="0"/>
              <a:t>Carolin Vorstius – Water Scotland Conference, 05/10/2018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DD2587B-53D1-48EB-8DFD-9A46E217F9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00" y="334700"/>
            <a:ext cx="1440160" cy="57036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46A1BFD-0FF8-4F8C-9693-7C25E12A76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271267"/>
            <a:ext cx="1434852" cy="66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317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PhD\Poster and PPP\Pics and logos\Unbenan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569" y="129565"/>
            <a:ext cx="5722193" cy="6310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72144" y="6425953"/>
            <a:ext cx="4600120" cy="365125"/>
          </a:xfrm>
        </p:spPr>
        <p:txBody>
          <a:bodyPr/>
          <a:lstStyle/>
          <a:p>
            <a:r>
              <a:rPr lang="en-GB" dirty="0"/>
              <a:t>Carolin Vorstius – Water Scotland Conference, 05/10/2018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0746F6-D875-4023-90D4-A982B9C742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00" y="319460"/>
            <a:ext cx="1440160" cy="57036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18B3748-E082-45F6-8E62-9ED5B86416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286507"/>
            <a:ext cx="1434852" cy="66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554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9656" y="274638"/>
            <a:ext cx="6120680" cy="1143000"/>
          </a:xfrm>
        </p:spPr>
        <p:txBody>
          <a:bodyPr>
            <a:noAutofit/>
          </a:bodyPr>
          <a:lstStyle/>
          <a:p>
            <a:r>
              <a:rPr lang="de-DE" sz="3600" dirty="0"/>
              <a:t>Projected outcomes</a:t>
            </a:r>
            <a:endParaRPr lang="en-GB" sz="36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95400" y="1844825"/>
            <a:ext cx="10729192" cy="428133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arenR"/>
            </a:pPr>
            <a:r>
              <a:rPr lang="en-GB" dirty="0"/>
              <a:t>Risk assessment:</a:t>
            </a:r>
          </a:p>
          <a:p>
            <a:pPr marL="914400" lvl="1" indent="-514350"/>
            <a:r>
              <a:rPr lang="en-GB" dirty="0"/>
              <a:t>Identification of catchments at risk of deteriorating water quality</a:t>
            </a:r>
          </a:p>
          <a:p>
            <a:pPr marL="914400" lvl="1" indent="-514350"/>
            <a:r>
              <a:rPr lang="en-GB" dirty="0"/>
              <a:t>Identification of contributing factors</a:t>
            </a:r>
          </a:p>
          <a:p>
            <a:pPr marL="914400" lvl="1" indent="-514350"/>
            <a:r>
              <a:rPr lang="en-GB" dirty="0"/>
              <a:t>Estimate of possible/probable effects of mitigation measures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Ecosystem Services Assessment:</a:t>
            </a:r>
          </a:p>
          <a:p>
            <a:pPr marL="914400" lvl="1" indent="-514350"/>
            <a:r>
              <a:rPr lang="en-GB" dirty="0"/>
              <a:t>Identification of benefits and trade-offs of managing for water quality</a:t>
            </a:r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72144" y="6425953"/>
            <a:ext cx="4600120" cy="365125"/>
          </a:xfrm>
        </p:spPr>
        <p:txBody>
          <a:bodyPr/>
          <a:lstStyle/>
          <a:p>
            <a:r>
              <a:rPr lang="en-GB" dirty="0"/>
              <a:t>Carolin Vorstius – Water Scotland Conference, 05/10/2018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1E2D42-DB59-4F7F-BA57-5C0264D077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00" y="304220"/>
            <a:ext cx="1440160" cy="57036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5E1395A-EBB9-4926-A1B7-2BE8D167B9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256027"/>
            <a:ext cx="1434852" cy="66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006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9656" y="274638"/>
            <a:ext cx="6120680" cy="1143000"/>
          </a:xfrm>
        </p:spPr>
        <p:txBody>
          <a:bodyPr>
            <a:noAutofit/>
          </a:bodyPr>
          <a:lstStyle/>
          <a:p>
            <a:r>
              <a:rPr lang="en-GB" sz="2400" b="1" dirty="0"/>
              <a:t>Safeguarding and improving raw water quality by increasing catchment resilience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495600" y="2420888"/>
            <a:ext cx="684076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Thank you!</a:t>
            </a:r>
          </a:p>
          <a:p>
            <a:pPr algn="ctr"/>
            <a:endParaRPr lang="en-GB" dirty="0"/>
          </a:p>
          <a:p>
            <a:pPr algn="ctr"/>
            <a:r>
              <a:rPr lang="en-GB" sz="2400" dirty="0"/>
              <a:t>a.c.vorstius@dundee.ac.uk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1424" y="4377878"/>
            <a:ext cx="10513168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And thank you to…</a:t>
            </a:r>
          </a:p>
          <a:p>
            <a:r>
              <a:rPr lang="en-GB" dirty="0"/>
              <a:t>Scottish Water for providing the data</a:t>
            </a:r>
          </a:p>
          <a:p>
            <a:r>
              <a:rPr lang="en-GB" dirty="0"/>
              <a:t>The Scottish Government (Hydro Nation Scholars Programme) for funding this research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72144" y="6425953"/>
            <a:ext cx="4600120" cy="365125"/>
          </a:xfrm>
        </p:spPr>
        <p:txBody>
          <a:bodyPr/>
          <a:lstStyle/>
          <a:p>
            <a:r>
              <a:rPr lang="en-GB" dirty="0"/>
              <a:t>Carolin Vorstius – Water Scotland Conference, 05/10/2018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5F63ECE-FC78-47A0-B680-7321074365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00" y="304220"/>
            <a:ext cx="1440160" cy="57036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FA0C787-FF74-4FE9-BC1B-67BCCC473D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256027"/>
            <a:ext cx="1434852" cy="66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188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</TotalTime>
  <Words>291</Words>
  <Application>Microsoft Office PowerPoint</Application>
  <PresentationFormat>Widescreen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Safeguarding and improving raw water quality by increasing catchment resilience</vt:lpstr>
      <vt:lpstr>Context</vt:lpstr>
      <vt:lpstr>Key questions</vt:lpstr>
      <vt:lpstr>PowerPoint Presentation</vt:lpstr>
      <vt:lpstr>Projected outcomes</vt:lpstr>
      <vt:lpstr>Safeguarding and improving raw water quality by increasing catchment resilience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Assessing the Risk to Raw Water Quality for Drinking Water Purposes from Climate and Land Use Change</dc:title>
  <dc:creator>Besucher</dc:creator>
  <cp:lastModifiedBy>Laura Logie</cp:lastModifiedBy>
  <cp:revision>122</cp:revision>
  <cp:lastPrinted>2019-07-04T09:26:42Z</cp:lastPrinted>
  <dcterms:created xsi:type="dcterms:W3CDTF">2017-02-09T13:31:46Z</dcterms:created>
  <dcterms:modified xsi:type="dcterms:W3CDTF">2019-07-04T09:27:01Z</dcterms:modified>
</cp:coreProperties>
</file>