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Stuart" initials="S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990" y="178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nh-f03\staff%20profiles$\th01yl\Desktop\Biosoption%20DATA\data%20process%20results\biosortpion%20500ppb%2020161022\postitve%20analytes%20500ppb%202016102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nh-f03\staff%20profiles$\th01yl\Desktop\Biosoption%20DATA\data%20process%20results\biosortpion%20500ppb%2020161022\negative\negative%20analytes%20500ppb%2020161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Removal</a:t>
            </a:r>
            <a:r>
              <a:rPr lang="en-GB" sz="1600" b="1" baseline="0"/>
              <a:t> efficiencies</a:t>
            </a:r>
          </a:p>
        </c:rich>
      </c:tx>
      <c:layout>
        <c:manualLayout>
          <c:xMode val="edge"/>
          <c:yMode val="edge"/>
          <c:x val="0"/>
          <c:y val="2.526644158975654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4646095058759501E-2"/>
          <c:y val="7.9665090332502395E-2"/>
          <c:w val="0.94293985755711485"/>
          <c:h val="0.60666735635431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results!$T$1</c:f>
              <c:strCache>
                <c:ptCount val="1"/>
                <c:pt idx="0">
                  <c:v>Metformin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std!$B$3:$B$14</c:f>
                <c:numCache>
                  <c:formatCode>General</c:formatCode>
                  <c:ptCount val="12"/>
                  <c:pt idx="0">
                    <c:v>1.902715759840817E-2</c:v>
                  </c:pt>
                  <c:pt idx="1">
                    <c:v>7.5655825203777081E-4</c:v>
                  </c:pt>
                  <c:pt idx="2">
                    <c:v>2.0201508638199528E-2</c:v>
                  </c:pt>
                  <c:pt idx="3">
                    <c:v>1.0172682772712348E-2</c:v>
                  </c:pt>
                  <c:pt idx="4">
                    <c:v>1.2357543537640145E-2</c:v>
                  </c:pt>
                  <c:pt idx="5">
                    <c:v>3.3437277008744715E-2</c:v>
                  </c:pt>
                  <c:pt idx="6">
                    <c:v>2.2680252806164036E-2</c:v>
                  </c:pt>
                  <c:pt idx="7">
                    <c:v>1.5593874747143298E-2</c:v>
                  </c:pt>
                  <c:pt idx="8">
                    <c:v>2.6684785249151022E-2</c:v>
                  </c:pt>
                  <c:pt idx="9">
                    <c:v>6.1106926728541093E-3</c:v>
                  </c:pt>
                  <c:pt idx="10">
                    <c:v>5.903016639051583E-3</c:v>
                  </c:pt>
                  <c:pt idx="11">
                    <c:v>9.9508651988623777E-3</c:v>
                  </c:pt>
                </c:numCache>
              </c:numRef>
            </c:plus>
            <c:minus>
              <c:numRef>
                <c:f>std!$B$3:$B$14</c:f>
                <c:numCache>
                  <c:formatCode>General</c:formatCode>
                  <c:ptCount val="12"/>
                  <c:pt idx="0">
                    <c:v>1.902715759840817E-2</c:v>
                  </c:pt>
                  <c:pt idx="1">
                    <c:v>7.5655825203777081E-4</c:v>
                  </c:pt>
                  <c:pt idx="2">
                    <c:v>2.0201508638199528E-2</c:v>
                  </c:pt>
                  <c:pt idx="3">
                    <c:v>1.0172682772712348E-2</c:v>
                  </c:pt>
                  <c:pt idx="4">
                    <c:v>1.2357543537640145E-2</c:v>
                  </c:pt>
                  <c:pt idx="5">
                    <c:v>3.3437277008744715E-2</c:v>
                  </c:pt>
                  <c:pt idx="6">
                    <c:v>2.2680252806164036E-2</c:v>
                  </c:pt>
                  <c:pt idx="7">
                    <c:v>1.5593874747143298E-2</c:v>
                  </c:pt>
                  <c:pt idx="8">
                    <c:v>2.6684785249151022E-2</c:v>
                  </c:pt>
                  <c:pt idx="9">
                    <c:v>6.1106926728541093E-3</c:v>
                  </c:pt>
                  <c:pt idx="10">
                    <c:v>5.903016639051583E-3</c:v>
                  </c:pt>
                  <c:pt idx="11">
                    <c:v>9.9508651988623777E-3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results!$T$2:$T$13</c:f>
              <c:numCache>
                <c:formatCode>0.00</c:formatCode>
                <c:ptCount val="12"/>
                <c:pt idx="0">
                  <c:v>0.2418083489448942</c:v>
                </c:pt>
                <c:pt idx="1">
                  <c:v>0.99198296947187237</c:v>
                </c:pt>
                <c:pt idx="2">
                  <c:v>0.55285606631499629</c:v>
                </c:pt>
                <c:pt idx="3">
                  <c:v>0.86682266505636074</c:v>
                </c:pt>
                <c:pt idx="4">
                  <c:v>0.58550698566888526</c:v>
                </c:pt>
                <c:pt idx="5">
                  <c:v>0.48094235678774577</c:v>
                </c:pt>
                <c:pt idx="6">
                  <c:v>0.46587007891568949</c:v>
                </c:pt>
                <c:pt idx="7">
                  <c:v>0.66253574833174456</c:v>
                </c:pt>
                <c:pt idx="8">
                  <c:v>1.1914537269241835E-2</c:v>
                </c:pt>
                <c:pt idx="9">
                  <c:v>0.97554782281576236</c:v>
                </c:pt>
                <c:pt idx="10">
                  <c:v>0.44508876341624698</c:v>
                </c:pt>
                <c:pt idx="11">
                  <c:v>0.84039122389637855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59-46B2-B72A-64E678DFF3D0}"/>
            </c:ext>
          </c:extLst>
        </c:ser>
        <c:ser>
          <c:idx val="1"/>
          <c:order val="1"/>
          <c:tx>
            <c:strRef>
              <c:f>results!$U$1</c:f>
              <c:strCache>
                <c:ptCount val="1"/>
                <c:pt idx="0">
                  <c:v>Paracetamol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std!$C$3:$C$14</c:f>
                <c:numCache>
                  <c:formatCode>General</c:formatCode>
                  <c:ptCount val="12"/>
                  <c:pt idx="0">
                    <c:v>1.1547521275557252E-2</c:v>
                  </c:pt>
                  <c:pt idx="1">
                    <c:v>7.2732550429883817E-4</c:v>
                  </c:pt>
                  <c:pt idx="2">
                    <c:v>7.9580004804819648E-3</c:v>
                  </c:pt>
                  <c:pt idx="3">
                    <c:v>2.8690494421804963E-2</c:v>
                  </c:pt>
                  <c:pt idx="4">
                    <c:v>2.2265691424864967E-2</c:v>
                  </c:pt>
                  <c:pt idx="5">
                    <c:v>2.3829489536519897E-2</c:v>
                  </c:pt>
                  <c:pt idx="6">
                    <c:v>5.5097514383189734E-3</c:v>
                  </c:pt>
                  <c:pt idx="7">
                    <c:v>2.2781682886232623E-2</c:v>
                  </c:pt>
                  <c:pt idx="8">
                    <c:v>1.8395109566962844E-2</c:v>
                  </c:pt>
                  <c:pt idx="9">
                    <c:v>2.5286417502428226E-3</c:v>
                  </c:pt>
                  <c:pt idx="10">
                    <c:v>6.8234551807235411E-3</c:v>
                  </c:pt>
                  <c:pt idx="11">
                    <c:v>1.1057700015421277E-2</c:v>
                  </c:pt>
                </c:numCache>
              </c:numRef>
            </c:plus>
            <c:minus>
              <c:numRef>
                <c:f>std!$C$3:$C$14</c:f>
                <c:numCache>
                  <c:formatCode>General</c:formatCode>
                  <c:ptCount val="12"/>
                  <c:pt idx="0">
                    <c:v>1.1547521275557252E-2</c:v>
                  </c:pt>
                  <c:pt idx="1">
                    <c:v>7.2732550429883817E-4</c:v>
                  </c:pt>
                  <c:pt idx="2">
                    <c:v>7.9580004804819648E-3</c:v>
                  </c:pt>
                  <c:pt idx="3">
                    <c:v>2.8690494421804963E-2</c:v>
                  </c:pt>
                  <c:pt idx="4">
                    <c:v>2.2265691424864967E-2</c:v>
                  </c:pt>
                  <c:pt idx="5">
                    <c:v>2.3829489536519897E-2</c:v>
                  </c:pt>
                  <c:pt idx="6">
                    <c:v>5.5097514383189734E-3</c:v>
                  </c:pt>
                  <c:pt idx="7">
                    <c:v>2.2781682886232623E-2</c:v>
                  </c:pt>
                  <c:pt idx="8">
                    <c:v>1.8395109566962844E-2</c:v>
                  </c:pt>
                  <c:pt idx="9">
                    <c:v>2.5286417502428226E-3</c:v>
                  </c:pt>
                  <c:pt idx="10">
                    <c:v>6.8234551807235411E-3</c:v>
                  </c:pt>
                  <c:pt idx="11">
                    <c:v>1.1057700015421277E-2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results!$U$2:$U$13</c:f>
              <c:numCache>
                <c:formatCode>0.00</c:formatCode>
                <c:ptCount val="12"/>
                <c:pt idx="0">
                  <c:v>1.0921843687374677E-2</c:v>
                </c:pt>
                <c:pt idx="1">
                  <c:v>0.99591139960800013</c:v>
                </c:pt>
                <c:pt idx="2">
                  <c:v>8.4771246509629902E-2</c:v>
                </c:pt>
                <c:pt idx="3">
                  <c:v>0.31089781107339348</c:v>
                </c:pt>
                <c:pt idx="4">
                  <c:v>0.10016999889131152</c:v>
                </c:pt>
                <c:pt idx="5">
                  <c:v>0.1442231794501703</c:v>
                </c:pt>
                <c:pt idx="6">
                  <c:v>6.9651514806637407E-2</c:v>
                </c:pt>
                <c:pt idx="7">
                  <c:v>0.13595810195541749</c:v>
                </c:pt>
                <c:pt idx="8">
                  <c:v>1.6085391056096431E-2</c:v>
                </c:pt>
                <c:pt idx="9">
                  <c:v>0.98224281480784603</c:v>
                </c:pt>
                <c:pt idx="10">
                  <c:v>0.1926690784845744</c:v>
                </c:pt>
                <c:pt idx="11">
                  <c:v>0.26704112968844324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59-46B2-B72A-64E678DFF3D0}"/>
            </c:ext>
          </c:extLst>
        </c:ser>
        <c:ser>
          <c:idx val="2"/>
          <c:order val="2"/>
          <c:tx>
            <c:strRef>
              <c:f>results!$V$1</c:f>
              <c:strCache>
                <c:ptCount val="1"/>
                <c:pt idx="0">
                  <c:v>Ciprofloxacin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std!$D$3:$D$14</c:f>
                <c:numCache>
                  <c:formatCode>General</c:formatCode>
                  <c:ptCount val="12"/>
                  <c:pt idx="0">
                    <c:v>0.11181803343143226</c:v>
                  </c:pt>
                  <c:pt idx="1">
                    <c:v>9.608368905544137E-3</c:v>
                  </c:pt>
                  <c:pt idx="2">
                    <c:v>2.374564112487608E-2</c:v>
                  </c:pt>
                  <c:pt idx="3">
                    <c:v>1.5828550382276273E-2</c:v>
                  </c:pt>
                  <c:pt idx="4">
                    <c:v>0.10490236893639859</c:v>
                  </c:pt>
                  <c:pt idx="5">
                    <c:v>8.0996566380907697E-3</c:v>
                  </c:pt>
                  <c:pt idx="6">
                    <c:v>4.3853891856049071E-2</c:v>
                  </c:pt>
                  <c:pt idx="7">
                    <c:v>5.3669367249551334E-3</c:v>
                  </c:pt>
                  <c:pt idx="8">
                    <c:v>2.6901493275058166E-2</c:v>
                  </c:pt>
                  <c:pt idx="9">
                    <c:v>3.989605055234173E-2</c:v>
                  </c:pt>
                  <c:pt idx="10">
                    <c:v>1.3011774320070342E-2</c:v>
                  </c:pt>
                  <c:pt idx="11">
                    <c:v>4.2435677179894207E-3</c:v>
                  </c:pt>
                </c:numCache>
              </c:numRef>
            </c:plus>
            <c:minus>
              <c:numRef>
                <c:f>std!$D$3:$D$14</c:f>
                <c:numCache>
                  <c:formatCode>General</c:formatCode>
                  <c:ptCount val="12"/>
                  <c:pt idx="0">
                    <c:v>0.11181803343143226</c:v>
                  </c:pt>
                  <c:pt idx="1">
                    <c:v>9.608368905544137E-3</c:v>
                  </c:pt>
                  <c:pt idx="2">
                    <c:v>2.374564112487608E-2</c:v>
                  </c:pt>
                  <c:pt idx="3">
                    <c:v>1.5828550382276273E-2</c:v>
                  </c:pt>
                  <c:pt idx="4">
                    <c:v>0.10490236893639859</c:v>
                  </c:pt>
                  <c:pt idx="5">
                    <c:v>8.0996566380907697E-3</c:v>
                  </c:pt>
                  <c:pt idx="6">
                    <c:v>4.3853891856049071E-2</c:v>
                  </c:pt>
                  <c:pt idx="7">
                    <c:v>5.3669367249551334E-3</c:v>
                  </c:pt>
                  <c:pt idx="8">
                    <c:v>2.6901493275058166E-2</c:v>
                  </c:pt>
                  <c:pt idx="9">
                    <c:v>3.989605055234173E-2</c:v>
                  </c:pt>
                  <c:pt idx="10">
                    <c:v>1.3011774320070342E-2</c:v>
                  </c:pt>
                  <c:pt idx="11">
                    <c:v>4.2435677179894207E-3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results!$V$2:$V$13</c:f>
              <c:numCache>
                <c:formatCode>0.00</c:formatCode>
                <c:ptCount val="12"/>
                <c:pt idx="0">
                  <c:v>-0.77171446861577664</c:v>
                </c:pt>
                <c:pt idx="1">
                  <c:v>0.92834801480914075</c:v>
                </c:pt>
                <c:pt idx="2">
                  <c:v>0.356145962634075</c:v>
                </c:pt>
                <c:pt idx="3">
                  <c:v>0.8353886668314342</c:v>
                </c:pt>
                <c:pt idx="4">
                  <c:v>-1.0899534311099319</c:v>
                </c:pt>
                <c:pt idx="5">
                  <c:v>0.90710382513661203</c:v>
                </c:pt>
                <c:pt idx="6">
                  <c:v>0.74773749525822364</c:v>
                </c:pt>
                <c:pt idx="7">
                  <c:v>0.94885694084374261</c:v>
                </c:pt>
                <c:pt idx="8">
                  <c:v>-0.90650693513181624</c:v>
                </c:pt>
                <c:pt idx="9">
                  <c:v>0.93135174970410228</c:v>
                </c:pt>
                <c:pt idx="10">
                  <c:v>0.71156095536354369</c:v>
                </c:pt>
                <c:pt idx="11">
                  <c:v>0.93834078880532201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59-46B2-B72A-64E678DFF3D0}"/>
            </c:ext>
          </c:extLst>
        </c:ser>
        <c:ser>
          <c:idx val="3"/>
          <c:order val="3"/>
          <c:tx>
            <c:strRef>
              <c:f>results!$W$1</c:f>
              <c:strCache>
                <c:ptCount val="1"/>
                <c:pt idx="0">
                  <c:v>Trimethoprim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std!$E$3:$E$14</c:f>
                <c:numCache>
                  <c:formatCode>General</c:formatCode>
                  <c:ptCount val="12"/>
                  <c:pt idx="0">
                    <c:v>8.42959688251219E-2</c:v>
                  </c:pt>
                  <c:pt idx="1">
                    <c:v>5.2567328056130915E-4</c:v>
                  </c:pt>
                  <c:pt idx="2">
                    <c:v>1.0318263802873751E-2</c:v>
                  </c:pt>
                  <c:pt idx="3">
                    <c:v>5.6763029717663846E-3</c:v>
                  </c:pt>
                  <c:pt idx="4">
                    <c:v>3.6471704206135977E-2</c:v>
                  </c:pt>
                  <c:pt idx="5">
                    <c:v>2.7335162842399993E-2</c:v>
                  </c:pt>
                  <c:pt idx="6">
                    <c:v>3.0048415092300239E-2</c:v>
                  </c:pt>
                  <c:pt idx="7">
                    <c:v>3.6320722833167352E-3</c:v>
                  </c:pt>
                  <c:pt idx="8">
                    <c:v>1.8283589017698776E-2</c:v>
                  </c:pt>
                  <c:pt idx="9">
                    <c:v>1.009531008947464E-3</c:v>
                  </c:pt>
                  <c:pt idx="10">
                    <c:v>5.7930287474141189E-3</c:v>
                  </c:pt>
                  <c:pt idx="11">
                    <c:v>1.4560025226725937E-2</c:v>
                  </c:pt>
                </c:numCache>
              </c:numRef>
            </c:plus>
            <c:minus>
              <c:numRef>
                <c:f>std!$E$3:$E$14</c:f>
                <c:numCache>
                  <c:formatCode>General</c:formatCode>
                  <c:ptCount val="12"/>
                  <c:pt idx="0">
                    <c:v>8.42959688251219E-2</c:v>
                  </c:pt>
                  <c:pt idx="1">
                    <c:v>5.2567328056130915E-4</c:v>
                  </c:pt>
                  <c:pt idx="2">
                    <c:v>1.0318263802873751E-2</c:v>
                  </c:pt>
                  <c:pt idx="3">
                    <c:v>5.6763029717663846E-3</c:v>
                  </c:pt>
                  <c:pt idx="4">
                    <c:v>3.6471704206135977E-2</c:v>
                  </c:pt>
                  <c:pt idx="5">
                    <c:v>2.7335162842399993E-2</c:v>
                  </c:pt>
                  <c:pt idx="6">
                    <c:v>3.0048415092300239E-2</c:v>
                  </c:pt>
                  <c:pt idx="7">
                    <c:v>3.6320722833167352E-3</c:v>
                  </c:pt>
                  <c:pt idx="8">
                    <c:v>1.8283589017698776E-2</c:v>
                  </c:pt>
                  <c:pt idx="9">
                    <c:v>1.009531008947464E-3</c:v>
                  </c:pt>
                  <c:pt idx="10">
                    <c:v>5.7930287474141189E-3</c:v>
                  </c:pt>
                  <c:pt idx="11">
                    <c:v>1.4560025226725937E-2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results!$W$2:$W$13</c:f>
              <c:numCache>
                <c:formatCode>0.00</c:formatCode>
                <c:ptCount val="12"/>
                <c:pt idx="0">
                  <c:v>2.0712061283931107E-3</c:v>
                </c:pt>
                <c:pt idx="1">
                  <c:v>0.99831239720639775</c:v>
                </c:pt>
                <c:pt idx="2">
                  <c:v>0.4053841030195382</c:v>
                </c:pt>
                <c:pt idx="3">
                  <c:v>0.93660367868946681</c:v>
                </c:pt>
                <c:pt idx="4">
                  <c:v>4.0347337363650045E-2</c:v>
                </c:pt>
                <c:pt idx="5">
                  <c:v>0.86367491166077726</c:v>
                </c:pt>
                <c:pt idx="6">
                  <c:v>0.11184289200597035</c:v>
                </c:pt>
                <c:pt idx="7">
                  <c:v>0.88195343171906782</c:v>
                </c:pt>
                <c:pt idx="8">
                  <c:v>1.0154308768744067E-2</c:v>
                </c:pt>
                <c:pt idx="9">
                  <c:v>0.9954766910605265</c:v>
                </c:pt>
                <c:pt idx="10">
                  <c:v>0.65905477105731514</c:v>
                </c:pt>
                <c:pt idx="11">
                  <c:v>0.73356911608673181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59-46B2-B72A-64E678DFF3D0}"/>
            </c:ext>
          </c:extLst>
        </c:ser>
        <c:ser>
          <c:idx val="4"/>
          <c:order val="4"/>
          <c:tx>
            <c:strRef>
              <c:f>results!$X$1</c:f>
              <c:strCache>
                <c:ptCount val="1"/>
                <c:pt idx="0">
                  <c:v>Carbamazepine-epoxide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std!$F$3:$F$14</c:f>
                <c:numCache>
                  <c:formatCode>General</c:formatCode>
                  <c:ptCount val="12"/>
                  <c:pt idx="0">
                    <c:v>1.6317312248662424E-2</c:v>
                  </c:pt>
                  <c:pt idx="1">
                    <c:v>2.1086810724239686E-4</c:v>
                  </c:pt>
                  <c:pt idx="2">
                    <c:v>1.2562268061731148E-2</c:v>
                  </c:pt>
                  <c:pt idx="3">
                    <c:v>8.0558805807293229E-2</c:v>
                  </c:pt>
                  <c:pt idx="4">
                    <c:v>1.3933808634350314E-2</c:v>
                  </c:pt>
                  <c:pt idx="5">
                    <c:v>2.1303152389497402E-2</c:v>
                  </c:pt>
                  <c:pt idx="6">
                    <c:v>2.1962549246823743E-2</c:v>
                  </c:pt>
                  <c:pt idx="7">
                    <c:v>2.1582057931374837E-2</c:v>
                  </c:pt>
                  <c:pt idx="8">
                    <c:v>2.7698983395026796E-2</c:v>
                  </c:pt>
                  <c:pt idx="9">
                    <c:v>1.6609191399781986E-3</c:v>
                  </c:pt>
                  <c:pt idx="10">
                    <c:v>2.0877011936202734E-2</c:v>
                  </c:pt>
                  <c:pt idx="11">
                    <c:v>6.7830069582054155E-3</c:v>
                  </c:pt>
                </c:numCache>
              </c:numRef>
            </c:plus>
            <c:minus>
              <c:numRef>
                <c:f>std!$F$3:$F$14</c:f>
                <c:numCache>
                  <c:formatCode>General</c:formatCode>
                  <c:ptCount val="12"/>
                  <c:pt idx="0">
                    <c:v>1.6317312248662424E-2</c:v>
                  </c:pt>
                  <c:pt idx="1">
                    <c:v>2.1086810724239686E-4</c:v>
                  </c:pt>
                  <c:pt idx="2">
                    <c:v>1.2562268061731148E-2</c:v>
                  </c:pt>
                  <c:pt idx="3">
                    <c:v>8.0558805807293229E-2</c:v>
                  </c:pt>
                  <c:pt idx="4">
                    <c:v>1.3933808634350314E-2</c:v>
                  </c:pt>
                  <c:pt idx="5">
                    <c:v>2.1303152389497402E-2</c:v>
                  </c:pt>
                  <c:pt idx="6">
                    <c:v>2.1962549246823743E-2</c:v>
                  </c:pt>
                  <c:pt idx="7">
                    <c:v>2.1582057931374837E-2</c:v>
                  </c:pt>
                  <c:pt idx="8">
                    <c:v>2.7698983395026796E-2</c:v>
                  </c:pt>
                  <c:pt idx="9">
                    <c:v>1.6609191399781986E-3</c:v>
                  </c:pt>
                  <c:pt idx="10">
                    <c:v>2.0877011936202734E-2</c:v>
                  </c:pt>
                  <c:pt idx="11">
                    <c:v>6.7830069582054155E-3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results!$X$2:$X$13</c:f>
              <c:numCache>
                <c:formatCode>0.00</c:formatCode>
                <c:ptCount val="12"/>
                <c:pt idx="0">
                  <c:v>2.1574129648537315E-2</c:v>
                </c:pt>
                <c:pt idx="1">
                  <c:v>0.99747266350319785</c:v>
                </c:pt>
                <c:pt idx="2">
                  <c:v>0.15854038955084915</c:v>
                </c:pt>
                <c:pt idx="3">
                  <c:v>0.22042586911026674</c:v>
                </c:pt>
                <c:pt idx="4">
                  <c:v>2.1475469633412361E-2</c:v>
                </c:pt>
                <c:pt idx="5">
                  <c:v>0.26121437676817683</c:v>
                </c:pt>
                <c:pt idx="6">
                  <c:v>5.7509435449699019E-2</c:v>
                </c:pt>
                <c:pt idx="7">
                  <c:v>0.24008298158096697</c:v>
                </c:pt>
                <c:pt idx="8">
                  <c:v>1.1476102207935495E-2</c:v>
                </c:pt>
                <c:pt idx="9">
                  <c:v>0.99233115396830618</c:v>
                </c:pt>
                <c:pt idx="10">
                  <c:v>0.18254388743033215</c:v>
                </c:pt>
                <c:pt idx="11">
                  <c:v>0.26437695129156374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59-46B2-B72A-64E678DFF3D0}"/>
            </c:ext>
          </c:extLst>
        </c:ser>
        <c:ser>
          <c:idx val="5"/>
          <c:order val="5"/>
          <c:tx>
            <c:strRef>
              <c:f>results!$Y$1</c:f>
              <c:strCache>
                <c:ptCount val="1"/>
                <c:pt idx="0">
                  <c:v>Propranolol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std!$G$3:$G$14</c:f>
                <c:numCache>
                  <c:formatCode>General</c:formatCode>
                  <c:ptCount val="12"/>
                  <c:pt idx="0">
                    <c:v>4.4471879745992711E-2</c:v>
                  </c:pt>
                  <c:pt idx="1">
                    <c:v>2.6570509923482883E-4</c:v>
                  </c:pt>
                  <c:pt idx="2">
                    <c:v>1.1278576908171831E-2</c:v>
                  </c:pt>
                  <c:pt idx="3">
                    <c:v>7.811245982126732E-3</c:v>
                  </c:pt>
                  <c:pt idx="4">
                    <c:v>2.8782588491763142E-2</c:v>
                  </c:pt>
                  <c:pt idx="5">
                    <c:v>1.6214497198389695E-2</c:v>
                  </c:pt>
                  <c:pt idx="6">
                    <c:v>2.198039341826033E-2</c:v>
                  </c:pt>
                  <c:pt idx="7">
                    <c:v>1.9538538694103373E-3</c:v>
                  </c:pt>
                  <c:pt idx="8">
                    <c:v>1.7838621333675492E-2</c:v>
                  </c:pt>
                  <c:pt idx="9">
                    <c:v>6.4489427674485167E-4</c:v>
                  </c:pt>
                  <c:pt idx="10">
                    <c:v>4.2558437440846641E-3</c:v>
                  </c:pt>
                  <c:pt idx="11">
                    <c:v>2.4156096496269781E-3</c:v>
                  </c:pt>
                </c:numCache>
              </c:numRef>
            </c:plus>
            <c:minus>
              <c:numRef>
                <c:f>std!$G$3:$G$14</c:f>
                <c:numCache>
                  <c:formatCode>General</c:formatCode>
                  <c:ptCount val="12"/>
                  <c:pt idx="0">
                    <c:v>4.4471879745992711E-2</c:v>
                  </c:pt>
                  <c:pt idx="1">
                    <c:v>2.6570509923482883E-4</c:v>
                  </c:pt>
                  <c:pt idx="2">
                    <c:v>1.1278576908171831E-2</c:v>
                  </c:pt>
                  <c:pt idx="3">
                    <c:v>7.811245982126732E-3</c:v>
                  </c:pt>
                  <c:pt idx="4">
                    <c:v>2.8782588491763142E-2</c:v>
                  </c:pt>
                  <c:pt idx="5">
                    <c:v>1.6214497198389695E-2</c:v>
                  </c:pt>
                  <c:pt idx="6">
                    <c:v>2.198039341826033E-2</c:v>
                  </c:pt>
                  <c:pt idx="7">
                    <c:v>1.9538538694103373E-3</c:v>
                  </c:pt>
                  <c:pt idx="8">
                    <c:v>1.7838621333675492E-2</c:v>
                  </c:pt>
                  <c:pt idx="9">
                    <c:v>6.4489427674485167E-4</c:v>
                  </c:pt>
                  <c:pt idx="10">
                    <c:v>4.2558437440846641E-3</c:v>
                  </c:pt>
                  <c:pt idx="11">
                    <c:v>2.4156096496269781E-3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results!$Y$2:$Y$13</c:f>
              <c:numCache>
                <c:formatCode>0.00</c:formatCode>
                <c:ptCount val="12"/>
                <c:pt idx="0">
                  <c:v>0.17418444227978455</c:v>
                </c:pt>
                <c:pt idx="1">
                  <c:v>0.99924691491850126</c:v>
                </c:pt>
                <c:pt idx="2">
                  <c:v>0.63162250648101947</c:v>
                </c:pt>
                <c:pt idx="3">
                  <c:v>0.93251829310976697</c:v>
                </c:pt>
                <c:pt idx="4">
                  <c:v>7.1296029207262831E-3</c:v>
                </c:pt>
                <c:pt idx="5">
                  <c:v>0.92646322059932729</c:v>
                </c:pt>
                <c:pt idx="6">
                  <c:v>0.31971565830481308</c:v>
                </c:pt>
                <c:pt idx="7">
                  <c:v>0.98516082300659746</c:v>
                </c:pt>
                <c:pt idx="8">
                  <c:v>0.18882848996545365</c:v>
                </c:pt>
                <c:pt idx="9">
                  <c:v>0.99817438250289758</c:v>
                </c:pt>
                <c:pt idx="10">
                  <c:v>0.83272072263690688</c:v>
                </c:pt>
                <c:pt idx="11">
                  <c:v>0.9182181849031239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59-46B2-B72A-64E678DFF3D0}"/>
            </c:ext>
          </c:extLst>
        </c:ser>
        <c:ser>
          <c:idx val="6"/>
          <c:order val="6"/>
          <c:tx>
            <c:strRef>
              <c:f>results!$Z$1</c:f>
              <c:strCache>
                <c:ptCount val="1"/>
                <c:pt idx="0">
                  <c:v>Carbamazepine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std!$H$3:$H$14</c:f>
                <c:numCache>
                  <c:formatCode>General</c:formatCode>
                  <c:ptCount val="12"/>
                  <c:pt idx="0">
                    <c:v>8.2502859816717053E-3</c:v>
                  </c:pt>
                  <c:pt idx="1">
                    <c:v>2.0428682251352561E-4</c:v>
                  </c:pt>
                  <c:pt idx="2">
                    <c:v>1.0103118642931298E-2</c:v>
                  </c:pt>
                  <c:pt idx="3">
                    <c:v>1.7113960370662283E-2</c:v>
                  </c:pt>
                  <c:pt idx="4">
                    <c:v>3.121933685206538E-2</c:v>
                  </c:pt>
                  <c:pt idx="5">
                    <c:v>2.9677494742888343E-2</c:v>
                  </c:pt>
                  <c:pt idx="6">
                    <c:v>2.5765035262761853E-2</c:v>
                  </c:pt>
                  <c:pt idx="7">
                    <c:v>1.2949193247168724E-2</c:v>
                  </c:pt>
                  <c:pt idx="8">
                    <c:v>7.8399230371513189E-3</c:v>
                  </c:pt>
                  <c:pt idx="9">
                    <c:v>2.9210592003252995E-3</c:v>
                  </c:pt>
                  <c:pt idx="10">
                    <c:v>1.634767838469069E-2</c:v>
                  </c:pt>
                  <c:pt idx="11">
                    <c:v>2.280644634448515E-2</c:v>
                  </c:pt>
                </c:numCache>
              </c:numRef>
            </c:plus>
            <c:minus>
              <c:numRef>
                <c:f>std!$H$3:$H$14</c:f>
                <c:numCache>
                  <c:formatCode>General</c:formatCode>
                  <c:ptCount val="12"/>
                  <c:pt idx="0">
                    <c:v>8.2502859816717053E-3</c:v>
                  </c:pt>
                  <c:pt idx="1">
                    <c:v>2.0428682251352561E-4</c:v>
                  </c:pt>
                  <c:pt idx="2">
                    <c:v>1.0103118642931298E-2</c:v>
                  </c:pt>
                  <c:pt idx="3">
                    <c:v>1.7113960370662283E-2</c:v>
                  </c:pt>
                  <c:pt idx="4">
                    <c:v>3.121933685206538E-2</c:v>
                  </c:pt>
                  <c:pt idx="5">
                    <c:v>2.9677494742888343E-2</c:v>
                  </c:pt>
                  <c:pt idx="6">
                    <c:v>2.5765035262761853E-2</c:v>
                  </c:pt>
                  <c:pt idx="7">
                    <c:v>1.2949193247168724E-2</c:v>
                  </c:pt>
                  <c:pt idx="8">
                    <c:v>7.8399230371513189E-3</c:v>
                  </c:pt>
                  <c:pt idx="9">
                    <c:v>2.9210592003252995E-3</c:v>
                  </c:pt>
                  <c:pt idx="10">
                    <c:v>1.634767838469069E-2</c:v>
                  </c:pt>
                  <c:pt idx="11">
                    <c:v>2.280644634448515E-2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results!$Z$2:$Z$13</c:f>
              <c:numCache>
                <c:formatCode>0.00</c:formatCode>
                <c:ptCount val="12"/>
                <c:pt idx="0">
                  <c:v>2.4811888328199267E-2</c:v>
                </c:pt>
                <c:pt idx="1">
                  <c:v>0.99827235512889256</c:v>
                </c:pt>
                <c:pt idx="2">
                  <c:v>0.31280161226602393</c:v>
                </c:pt>
                <c:pt idx="3">
                  <c:v>0.25979910320291605</c:v>
                </c:pt>
                <c:pt idx="4">
                  <c:v>2.6826598958105265E-2</c:v>
                </c:pt>
                <c:pt idx="5">
                  <c:v>0.41459290960004225</c:v>
                </c:pt>
                <c:pt idx="6">
                  <c:v>4.5142974469126886E-2</c:v>
                </c:pt>
                <c:pt idx="7">
                  <c:v>0.39551186129314719</c:v>
                </c:pt>
                <c:pt idx="8">
                  <c:v>5.9131316149260314E-3</c:v>
                </c:pt>
                <c:pt idx="9">
                  <c:v>0.99179046389866476</c:v>
                </c:pt>
                <c:pt idx="10">
                  <c:v>0.30994864206598222</c:v>
                </c:pt>
                <c:pt idx="11">
                  <c:v>0.36528116744244565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59-46B2-B72A-64E678DFF3D0}"/>
            </c:ext>
          </c:extLst>
        </c:ser>
        <c:ser>
          <c:idx val="7"/>
          <c:order val="7"/>
          <c:tx>
            <c:strRef>
              <c:f>results!$AA$1</c:f>
              <c:strCache>
                <c:ptCount val="1"/>
                <c:pt idx="0">
                  <c:v>Clarithromycin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std!$I$3:$I$14</c:f>
                <c:numCache>
                  <c:formatCode>General</c:formatCode>
                  <c:ptCount val="12"/>
                  <c:pt idx="0">
                    <c:v>0.22266549400272534</c:v>
                  </c:pt>
                  <c:pt idx="1">
                    <c:v>1.0062325869804064E-4</c:v>
                  </c:pt>
                  <c:pt idx="2">
                    <c:v>4.3683241801663671E-2</c:v>
                  </c:pt>
                  <c:pt idx="3">
                    <c:v>1.9981134989780701E-4</c:v>
                  </c:pt>
                  <c:pt idx="4">
                    <c:v>1.5416706942790915E-2</c:v>
                  </c:pt>
                  <c:pt idx="5">
                    <c:v>6.448557184672199E-2</c:v>
                  </c:pt>
                  <c:pt idx="6">
                    <c:v>6.9947655827013967E-3</c:v>
                  </c:pt>
                  <c:pt idx="7">
                    <c:v>3.5698122586083869E-4</c:v>
                  </c:pt>
                  <c:pt idx="8">
                    <c:v>7.7783869523988386E-2</c:v>
                  </c:pt>
                  <c:pt idx="9">
                    <c:v>6.1179131840477334E-4</c:v>
                  </c:pt>
                  <c:pt idx="10">
                    <c:v>1.041913280300452E-2</c:v>
                  </c:pt>
                  <c:pt idx="11">
                    <c:v>5.5739831094633076E-2</c:v>
                  </c:pt>
                </c:numCache>
              </c:numRef>
            </c:plus>
            <c:minus>
              <c:numRef>
                <c:f>std!$I$3:$I$14</c:f>
                <c:numCache>
                  <c:formatCode>General</c:formatCode>
                  <c:ptCount val="12"/>
                  <c:pt idx="0">
                    <c:v>0.22266549400272534</c:v>
                  </c:pt>
                  <c:pt idx="1">
                    <c:v>1.0062325869804064E-4</c:v>
                  </c:pt>
                  <c:pt idx="2">
                    <c:v>4.3683241801663671E-2</c:v>
                  </c:pt>
                  <c:pt idx="3">
                    <c:v>1.9981134989780701E-4</c:v>
                  </c:pt>
                  <c:pt idx="4">
                    <c:v>1.5416706942790915E-2</c:v>
                  </c:pt>
                  <c:pt idx="5">
                    <c:v>6.448557184672199E-2</c:v>
                  </c:pt>
                  <c:pt idx="6">
                    <c:v>6.9947655827013967E-3</c:v>
                  </c:pt>
                  <c:pt idx="7">
                    <c:v>3.5698122586083869E-4</c:v>
                  </c:pt>
                  <c:pt idx="8">
                    <c:v>7.7783869523988386E-2</c:v>
                  </c:pt>
                  <c:pt idx="9">
                    <c:v>6.1179131840477334E-4</c:v>
                  </c:pt>
                  <c:pt idx="10">
                    <c:v>1.041913280300452E-2</c:v>
                  </c:pt>
                  <c:pt idx="11">
                    <c:v>5.5739831094633076E-2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results!$AA$2:$AA$13</c:f>
              <c:numCache>
                <c:formatCode>0.00</c:formatCode>
                <c:ptCount val="12"/>
                <c:pt idx="0">
                  <c:v>0.62803865305229911</c:v>
                </c:pt>
                <c:pt idx="1">
                  <c:v>0.99965950275860471</c:v>
                </c:pt>
                <c:pt idx="2">
                  <c:v>5.328421282719175E-2</c:v>
                </c:pt>
                <c:pt idx="3">
                  <c:v>0.99566007975080162</c:v>
                </c:pt>
                <c:pt idx="4">
                  <c:v>-0.26336052673371935</c:v>
                </c:pt>
                <c:pt idx="5">
                  <c:v>0.82230586709001219</c:v>
                </c:pt>
                <c:pt idx="6">
                  <c:v>0.98313253900646458</c:v>
                </c:pt>
                <c:pt idx="7">
                  <c:v>0.99884521078857869</c:v>
                </c:pt>
                <c:pt idx="8">
                  <c:v>0.95192296287259148</c:v>
                </c:pt>
                <c:pt idx="9">
                  <c:v>0.99901137723221944</c:v>
                </c:pt>
                <c:pt idx="10">
                  <c:v>0.18716635754352884</c:v>
                </c:pt>
                <c:pt idx="11">
                  <c:v>0.52117213222705117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59-46B2-B72A-64E678DFF3D0}"/>
            </c:ext>
          </c:extLst>
        </c:ser>
        <c:ser>
          <c:idx val="8"/>
          <c:order val="8"/>
          <c:tx>
            <c:strRef>
              <c:f>results!$AB$1</c:f>
              <c:strCache>
                <c:ptCount val="1"/>
                <c:pt idx="0">
                  <c:v>Fluoxetine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std!$J$3:$J$14</c:f>
                <c:numCache>
                  <c:formatCode>General</c:formatCode>
                  <c:ptCount val="12"/>
                  <c:pt idx="0">
                    <c:v>8.8732123007503799E-2</c:v>
                  </c:pt>
                  <c:pt idx="1">
                    <c:v>2.0856990680821522E-3</c:v>
                  </c:pt>
                  <c:pt idx="2">
                    <c:v>9.1912991025618132E-3</c:v>
                  </c:pt>
                  <c:pt idx="3">
                    <c:v>1.155357207535548E-2</c:v>
                  </c:pt>
                  <c:pt idx="4">
                    <c:v>3.9463542694495632E-2</c:v>
                  </c:pt>
                  <c:pt idx="5">
                    <c:v>3.0412637436388742E-3</c:v>
                  </c:pt>
                  <c:pt idx="6">
                    <c:v>4.6670984968234859E-2</c:v>
                  </c:pt>
                  <c:pt idx="7">
                    <c:v>3.8992829643949732E-3</c:v>
                  </c:pt>
                  <c:pt idx="8">
                    <c:v>0.10284520169224753</c:v>
                  </c:pt>
                  <c:pt idx="9">
                    <c:v>6.7323849691608342E-4</c:v>
                  </c:pt>
                  <c:pt idx="10">
                    <c:v>1.1157244082050696E-3</c:v>
                  </c:pt>
                  <c:pt idx="11">
                    <c:v>1.9671086131424122E-3</c:v>
                  </c:pt>
                </c:numCache>
              </c:numRef>
            </c:plus>
            <c:minus>
              <c:numRef>
                <c:f>std!$J$3:$J$14</c:f>
                <c:numCache>
                  <c:formatCode>General</c:formatCode>
                  <c:ptCount val="12"/>
                  <c:pt idx="0">
                    <c:v>8.8732123007503799E-2</c:v>
                  </c:pt>
                  <c:pt idx="1">
                    <c:v>2.0856990680821522E-3</c:v>
                  </c:pt>
                  <c:pt idx="2">
                    <c:v>9.1912991025618132E-3</c:v>
                  </c:pt>
                  <c:pt idx="3">
                    <c:v>1.155357207535548E-2</c:v>
                  </c:pt>
                  <c:pt idx="4">
                    <c:v>3.9463542694495632E-2</c:v>
                  </c:pt>
                  <c:pt idx="5">
                    <c:v>3.0412637436388742E-3</c:v>
                  </c:pt>
                  <c:pt idx="6">
                    <c:v>4.6670984968234859E-2</c:v>
                  </c:pt>
                  <c:pt idx="7">
                    <c:v>3.8992829643949732E-3</c:v>
                  </c:pt>
                  <c:pt idx="8">
                    <c:v>0.10284520169224753</c:v>
                  </c:pt>
                  <c:pt idx="9">
                    <c:v>6.7323849691608342E-4</c:v>
                  </c:pt>
                  <c:pt idx="10">
                    <c:v>1.1157244082050696E-3</c:v>
                  </c:pt>
                  <c:pt idx="11">
                    <c:v>1.9671086131424122E-3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results!$AB$2:$AB$13</c:f>
              <c:numCache>
                <c:formatCode>0.00</c:formatCode>
                <c:ptCount val="12"/>
                <c:pt idx="0">
                  <c:v>0.86714522032680375</c:v>
                </c:pt>
                <c:pt idx="1">
                  <c:v>0.99356799118749439</c:v>
                </c:pt>
                <c:pt idx="2">
                  <c:v>0.86723942772154727</c:v>
                </c:pt>
                <c:pt idx="3">
                  <c:v>0.97743071310597662</c:v>
                </c:pt>
                <c:pt idx="4">
                  <c:v>0.24007387187967577</c:v>
                </c:pt>
                <c:pt idx="5">
                  <c:v>0.99026396832380115</c:v>
                </c:pt>
                <c:pt idx="6">
                  <c:v>0.54151841918003185</c:v>
                </c:pt>
                <c:pt idx="7">
                  <c:v>0.99203970581983592</c:v>
                </c:pt>
                <c:pt idx="8">
                  <c:v>0.90357994210795167</c:v>
                </c:pt>
                <c:pt idx="9">
                  <c:v>0.99640958072561292</c:v>
                </c:pt>
                <c:pt idx="10">
                  <c:v>0.96748014635867541</c:v>
                </c:pt>
                <c:pt idx="11">
                  <c:v>0.9934569479965899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F59-46B2-B72A-64E678DFF3D0}"/>
            </c:ext>
          </c:extLst>
        </c:ser>
        <c:ser>
          <c:idx val="9"/>
          <c:order val="9"/>
          <c:tx>
            <c:strRef>
              <c:f>results!$AC$1</c:f>
              <c:strCache>
                <c:ptCount val="1"/>
                <c:pt idx="0">
                  <c:v>Atorvastatin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std!$K$3:$K$14</c:f>
                <c:numCache>
                  <c:formatCode>General</c:formatCode>
                  <c:ptCount val="12"/>
                  <c:pt idx="0">
                    <c:v>4.1132462327802655E-2</c:v>
                  </c:pt>
                  <c:pt idx="1">
                    <c:v>2.5469271055200004E-4</c:v>
                  </c:pt>
                  <c:pt idx="2">
                    <c:v>4.0500080988294732E-2</c:v>
                  </c:pt>
                  <c:pt idx="3">
                    <c:v>8.9352303294936847E-3</c:v>
                  </c:pt>
                  <c:pt idx="4">
                    <c:v>4.3883209773925513E-2</c:v>
                  </c:pt>
                  <c:pt idx="5">
                    <c:v>3.4437840245057236E-2</c:v>
                  </c:pt>
                  <c:pt idx="6">
                    <c:v>1.1305127047771301E-2</c:v>
                  </c:pt>
                  <c:pt idx="7">
                    <c:v>3.1852505739309395E-2</c:v>
                  </c:pt>
                  <c:pt idx="8">
                    <c:v>0.15010455622741573</c:v>
                  </c:pt>
                  <c:pt idx="9">
                    <c:v>4.6614560687306407E-4</c:v>
                  </c:pt>
                  <c:pt idx="10">
                    <c:v>2.0512374358779058E-2</c:v>
                  </c:pt>
                  <c:pt idx="11">
                    <c:v>1.9965210759183005E-2</c:v>
                  </c:pt>
                </c:numCache>
              </c:numRef>
            </c:plus>
            <c:minus>
              <c:numRef>
                <c:f>std!$K$3:$K$14</c:f>
                <c:numCache>
                  <c:formatCode>General</c:formatCode>
                  <c:ptCount val="12"/>
                  <c:pt idx="0">
                    <c:v>4.1132462327802655E-2</c:v>
                  </c:pt>
                  <c:pt idx="1">
                    <c:v>2.5469271055200004E-4</c:v>
                  </c:pt>
                  <c:pt idx="2">
                    <c:v>4.0500080988294732E-2</c:v>
                  </c:pt>
                  <c:pt idx="3">
                    <c:v>8.9352303294936847E-3</c:v>
                  </c:pt>
                  <c:pt idx="4">
                    <c:v>4.3883209773925513E-2</c:v>
                  </c:pt>
                  <c:pt idx="5">
                    <c:v>3.4437840245057236E-2</c:v>
                  </c:pt>
                  <c:pt idx="6">
                    <c:v>1.1305127047771301E-2</c:v>
                  </c:pt>
                  <c:pt idx="7">
                    <c:v>3.1852505739309395E-2</c:v>
                  </c:pt>
                  <c:pt idx="8">
                    <c:v>0.15010455622741573</c:v>
                  </c:pt>
                  <c:pt idx="9">
                    <c:v>4.6614560687306407E-4</c:v>
                  </c:pt>
                  <c:pt idx="10">
                    <c:v>2.0512374358779058E-2</c:v>
                  </c:pt>
                  <c:pt idx="11">
                    <c:v>1.9965210759183005E-2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results!$S$2:$S$13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results!$AC$2:$AC$13</c:f>
              <c:numCache>
                <c:formatCode>0.00</c:formatCode>
                <c:ptCount val="12"/>
                <c:pt idx="0">
                  <c:v>-1.8769043266301036E-3</c:v>
                </c:pt>
                <c:pt idx="1">
                  <c:v>0.99956772501508606</c:v>
                </c:pt>
                <c:pt idx="2">
                  <c:v>0.5111447860657482</c:v>
                </c:pt>
                <c:pt idx="3">
                  <c:v>0.92309568868649838</c:v>
                </c:pt>
                <c:pt idx="4">
                  <c:v>-6.7172352056072984E-2</c:v>
                </c:pt>
                <c:pt idx="5">
                  <c:v>0.3654065460295251</c:v>
                </c:pt>
                <c:pt idx="6">
                  <c:v>0.98746393065076454</c:v>
                </c:pt>
                <c:pt idx="7">
                  <c:v>8.2407931189744463E-3</c:v>
                </c:pt>
                <c:pt idx="8">
                  <c:v>1.9863449233558001E-2</c:v>
                </c:pt>
                <c:pt idx="9">
                  <c:v>0.99914673544890842</c:v>
                </c:pt>
                <c:pt idx="10">
                  <c:v>0.33574627323477091</c:v>
                </c:pt>
                <c:pt idx="11">
                  <c:v>0.15541636940982276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F59-46B2-B72A-64E678DFF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79296"/>
        <c:axId val="35080832"/>
      </c:barChart>
      <c:catAx>
        <c:axId val="3507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80832"/>
        <c:crosses val="autoZero"/>
        <c:auto val="0"/>
        <c:lblAlgn val="ctr"/>
        <c:lblOffset val="100"/>
        <c:noMultiLvlLbl val="0"/>
      </c:catAx>
      <c:valAx>
        <c:axId val="35080832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175506273836495"/>
          <c:w val="1"/>
          <c:h val="0.1882449372616350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600"/>
            </a:lnSpc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Removal efficiencies</a:t>
            </a:r>
          </a:p>
        </c:rich>
      </c:tx>
      <c:layout>
        <c:manualLayout>
          <c:xMode val="edge"/>
          <c:yMode val="edge"/>
          <c:x val="1.2052667299372544E-2"/>
          <c:y val="2.199064960629921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results!$L$1</c:f>
              <c:strCache>
                <c:ptCount val="1"/>
                <c:pt idx="0">
                  <c:v>Ibuprofen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std!$B$16:$B$27</c:f>
                <c:numCache>
                  <c:formatCode>General</c:formatCode>
                  <c:ptCount val="12"/>
                  <c:pt idx="0">
                    <c:v>2.9462262759460275E-2</c:v>
                  </c:pt>
                  <c:pt idx="1">
                    <c:v>7.0461129316653896E-4</c:v>
                  </c:pt>
                  <c:pt idx="2">
                    <c:v>4.1955045370402474E-3</c:v>
                  </c:pt>
                  <c:pt idx="3">
                    <c:v>4.2044898618124448E-3</c:v>
                  </c:pt>
                  <c:pt idx="4">
                    <c:v>1.5948689992952035E-2</c:v>
                  </c:pt>
                  <c:pt idx="5">
                    <c:v>1.4123817445832874E-2</c:v>
                  </c:pt>
                  <c:pt idx="6">
                    <c:v>1.0961453986773612E-2</c:v>
                  </c:pt>
                  <c:pt idx="7">
                    <c:v>3.9083091114490145E-3</c:v>
                  </c:pt>
                  <c:pt idx="8">
                    <c:v>2.8474114704054275E-2</c:v>
                  </c:pt>
                  <c:pt idx="9">
                    <c:v>2.572525056368511E-3</c:v>
                  </c:pt>
                  <c:pt idx="10">
                    <c:v>3.2943817241860515E-4</c:v>
                  </c:pt>
                  <c:pt idx="11">
                    <c:v>0.10529528710959445</c:v>
                  </c:pt>
                </c:numCache>
              </c:numRef>
            </c:plus>
            <c:minus>
              <c:numRef>
                <c:f>std!$B$16:$B$27</c:f>
                <c:numCache>
                  <c:formatCode>General</c:formatCode>
                  <c:ptCount val="12"/>
                  <c:pt idx="0">
                    <c:v>2.9462262759460275E-2</c:v>
                  </c:pt>
                  <c:pt idx="1">
                    <c:v>7.0461129316653896E-4</c:v>
                  </c:pt>
                  <c:pt idx="2">
                    <c:v>4.1955045370402474E-3</c:v>
                  </c:pt>
                  <c:pt idx="3">
                    <c:v>4.2044898618124448E-3</c:v>
                  </c:pt>
                  <c:pt idx="4">
                    <c:v>1.5948689992952035E-2</c:v>
                  </c:pt>
                  <c:pt idx="5">
                    <c:v>1.4123817445832874E-2</c:v>
                  </c:pt>
                  <c:pt idx="6">
                    <c:v>1.0961453986773612E-2</c:v>
                  </c:pt>
                  <c:pt idx="7">
                    <c:v>3.9083091114490145E-3</c:v>
                  </c:pt>
                  <c:pt idx="8">
                    <c:v>2.8474114704054275E-2</c:v>
                  </c:pt>
                  <c:pt idx="9">
                    <c:v>2.572525056368511E-3</c:v>
                  </c:pt>
                  <c:pt idx="10">
                    <c:v>3.2943817241860515E-4</c:v>
                  </c:pt>
                  <c:pt idx="11">
                    <c:v>0.10529528710959445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results!$K$2:$K$13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results!$L$2:$L$13</c:f>
              <c:numCache>
                <c:formatCode>0.00</c:formatCode>
                <c:ptCount val="12"/>
                <c:pt idx="0" formatCode="General">
                  <c:v>0.45630543536412532</c:v>
                </c:pt>
                <c:pt idx="1">
                  <c:v>0.99335443914235333</c:v>
                </c:pt>
                <c:pt idx="2">
                  <c:v>0.9271594544536117</c:v>
                </c:pt>
                <c:pt idx="3">
                  <c:v>0.97747481656510382</c:v>
                </c:pt>
                <c:pt idx="4">
                  <c:v>0.79308449523336344</c:v>
                </c:pt>
                <c:pt idx="5">
                  <c:v>0.88538251214427088</c:v>
                </c:pt>
                <c:pt idx="6">
                  <c:v>6.7873391808569508E-3</c:v>
                </c:pt>
                <c:pt idx="7">
                  <c:v>0.7448252614977795</c:v>
                </c:pt>
                <c:pt idx="8">
                  <c:v>0.13056875533067844</c:v>
                </c:pt>
                <c:pt idx="9">
                  <c:v>0.99292780877540709</c:v>
                </c:pt>
                <c:pt idx="10">
                  <c:v>0.96265278472752591</c:v>
                </c:pt>
                <c:pt idx="11">
                  <c:v>0.78797735204243491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4A-4080-9832-5920BFFD147C}"/>
            </c:ext>
          </c:extLst>
        </c:ser>
        <c:ser>
          <c:idx val="1"/>
          <c:order val="1"/>
          <c:tx>
            <c:strRef>
              <c:f>results!$M$1</c:f>
              <c:strCache>
                <c:ptCount val="1"/>
                <c:pt idx="0">
                  <c:v>Diclofenac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std!$C$16:$C$27</c:f>
                <c:numCache>
                  <c:formatCode>General</c:formatCode>
                  <c:ptCount val="12"/>
                  <c:pt idx="0">
                    <c:v>4.9205573973755169E-3</c:v>
                  </c:pt>
                  <c:pt idx="1">
                    <c:v>4.4597300900592801E-4</c:v>
                  </c:pt>
                  <c:pt idx="2">
                    <c:v>3.1289692421241973E-2</c:v>
                  </c:pt>
                  <c:pt idx="3">
                    <c:v>4.6614217271103452E-2</c:v>
                  </c:pt>
                  <c:pt idx="4">
                    <c:v>2.5121434325287798E-2</c:v>
                  </c:pt>
                  <c:pt idx="5">
                    <c:v>2.9893150047492913E-2</c:v>
                  </c:pt>
                  <c:pt idx="6">
                    <c:v>1.5817409752591889E-2</c:v>
                  </c:pt>
                  <c:pt idx="7">
                    <c:v>1.8151311058539239E-2</c:v>
                  </c:pt>
                  <c:pt idx="8">
                    <c:v>1.3718526010941865E-2</c:v>
                  </c:pt>
                  <c:pt idx="9">
                    <c:v>1.4466556568895792E-2</c:v>
                  </c:pt>
                  <c:pt idx="10">
                    <c:v>1.8829665452817056E-4</c:v>
                  </c:pt>
                  <c:pt idx="11">
                    <c:v>1.7791839759147349E-2</c:v>
                  </c:pt>
                </c:numCache>
              </c:numRef>
            </c:plus>
            <c:minus>
              <c:numRef>
                <c:f>std!$C$16:$C$27</c:f>
                <c:numCache>
                  <c:formatCode>General</c:formatCode>
                  <c:ptCount val="12"/>
                  <c:pt idx="0">
                    <c:v>4.9205573973755169E-3</c:v>
                  </c:pt>
                  <c:pt idx="1">
                    <c:v>4.4597300900592801E-4</c:v>
                  </c:pt>
                  <c:pt idx="2">
                    <c:v>3.1289692421241973E-2</c:v>
                  </c:pt>
                  <c:pt idx="3">
                    <c:v>4.6614217271103452E-2</c:v>
                  </c:pt>
                  <c:pt idx="4">
                    <c:v>2.5121434325287798E-2</c:v>
                  </c:pt>
                  <c:pt idx="5">
                    <c:v>2.9893150047492913E-2</c:v>
                  </c:pt>
                  <c:pt idx="6">
                    <c:v>1.5817409752591889E-2</c:v>
                  </c:pt>
                  <c:pt idx="7">
                    <c:v>1.8151311058539239E-2</c:v>
                  </c:pt>
                  <c:pt idx="8">
                    <c:v>1.3718526010941865E-2</c:v>
                  </c:pt>
                  <c:pt idx="9">
                    <c:v>1.4466556568895792E-2</c:v>
                  </c:pt>
                  <c:pt idx="10">
                    <c:v>1.8829665452817056E-4</c:v>
                  </c:pt>
                  <c:pt idx="11">
                    <c:v>1.7791839759147349E-2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results!$K$2:$K$13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results!$M$2:$M$13</c:f>
              <c:numCache>
                <c:formatCode>0.00</c:formatCode>
                <c:ptCount val="12"/>
                <c:pt idx="0" formatCode="General">
                  <c:v>9.1305274687057084E-2</c:v>
                </c:pt>
                <c:pt idx="1">
                  <c:v>0.9978212078702412</c:v>
                </c:pt>
                <c:pt idx="2">
                  <c:v>0.69177706891342616</c:v>
                </c:pt>
                <c:pt idx="3">
                  <c:v>0.68598910244532674</c:v>
                </c:pt>
                <c:pt idx="4">
                  <c:v>0.2847525057438231</c:v>
                </c:pt>
                <c:pt idx="5">
                  <c:v>0.60699701326287869</c:v>
                </c:pt>
                <c:pt idx="6">
                  <c:v>6.1337917361181667E-2</c:v>
                </c:pt>
                <c:pt idx="7">
                  <c:v>0.17540402362456323</c:v>
                </c:pt>
                <c:pt idx="8">
                  <c:v>-3.7015319365952197E-2</c:v>
                </c:pt>
                <c:pt idx="9">
                  <c:v>0.99644879402584985</c:v>
                </c:pt>
                <c:pt idx="10">
                  <c:v>0.7683193746792627</c:v>
                </c:pt>
                <c:pt idx="11">
                  <c:v>0.47261101580979797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4A-4080-9832-5920BFFD147C}"/>
            </c:ext>
          </c:extLst>
        </c:ser>
        <c:ser>
          <c:idx val="2"/>
          <c:order val="2"/>
          <c:tx>
            <c:strRef>
              <c:f>results!$N$1</c:f>
              <c:strCache>
                <c:ptCount val="1"/>
                <c:pt idx="0">
                  <c:v>E3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std!$D$16:$D$27</c:f>
                <c:numCache>
                  <c:formatCode>General</c:formatCode>
                  <c:ptCount val="12"/>
                  <c:pt idx="0">
                    <c:v>2.9274902239697784E-2</c:v>
                  </c:pt>
                  <c:pt idx="1">
                    <c:v>2.3021948259050208E-4</c:v>
                  </c:pt>
                  <c:pt idx="2">
                    <c:v>2.2606451851780122E-2</c:v>
                  </c:pt>
                  <c:pt idx="3">
                    <c:v>6.725787913681415E-2</c:v>
                  </c:pt>
                  <c:pt idx="4">
                    <c:v>2.1671042966482385E-2</c:v>
                  </c:pt>
                  <c:pt idx="5">
                    <c:v>3.2721887795446554E-2</c:v>
                  </c:pt>
                  <c:pt idx="6">
                    <c:v>6.2064779418016178E-3</c:v>
                  </c:pt>
                  <c:pt idx="7">
                    <c:v>1.4474174251507409E-3</c:v>
                  </c:pt>
                  <c:pt idx="8">
                    <c:v>1.3392461135545665E-2</c:v>
                  </c:pt>
                  <c:pt idx="9">
                    <c:v>6.0940232608313064E-2</c:v>
                  </c:pt>
                  <c:pt idx="10">
                    <c:v>7.2077566073068034E-4</c:v>
                  </c:pt>
                  <c:pt idx="11">
                    <c:v>7.5740752197189258E-3</c:v>
                  </c:pt>
                </c:numCache>
              </c:numRef>
            </c:plus>
            <c:minus>
              <c:numRef>
                <c:f>std!$D$16:$D$27</c:f>
                <c:numCache>
                  <c:formatCode>General</c:formatCode>
                  <c:ptCount val="12"/>
                  <c:pt idx="0">
                    <c:v>2.9274902239697784E-2</c:v>
                  </c:pt>
                  <c:pt idx="1">
                    <c:v>2.3021948259050208E-4</c:v>
                  </c:pt>
                  <c:pt idx="2">
                    <c:v>2.2606451851780122E-2</c:v>
                  </c:pt>
                  <c:pt idx="3">
                    <c:v>6.725787913681415E-2</c:v>
                  </c:pt>
                  <c:pt idx="4">
                    <c:v>2.1671042966482385E-2</c:v>
                  </c:pt>
                  <c:pt idx="5">
                    <c:v>3.2721887795446554E-2</c:v>
                  </c:pt>
                  <c:pt idx="6">
                    <c:v>6.2064779418016178E-3</c:v>
                  </c:pt>
                  <c:pt idx="7">
                    <c:v>1.4474174251507409E-3</c:v>
                  </c:pt>
                  <c:pt idx="8">
                    <c:v>1.3392461135545665E-2</c:v>
                  </c:pt>
                  <c:pt idx="9">
                    <c:v>6.0940232608313064E-2</c:v>
                  </c:pt>
                  <c:pt idx="10">
                    <c:v>7.2077566073068034E-4</c:v>
                  </c:pt>
                  <c:pt idx="11">
                    <c:v>7.5740752197189258E-3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results!$K$2:$K$13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results!$N$2:$N$13</c:f>
              <c:numCache>
                <c:formatCode>0.00</c:formatCode>
                <c:ptCount val="12"/>
                <c:pt idx="0" formatCode="General">
                  <c:v>5.3914274569856015E-2</c:v>
                </c:pt>
                <c:pt idx="1">
                  <c:v>0.99873241668280499</c:v>
                </c:pt>
                <c:pt idx="2">
                  <c:v>0.37018380839367443</c:v>
                </c:pt>
                <c:pt idx="3">
                  <c:v>0.43913109773977504</c:v>
                </c:pt>
                <c:pt idx="4">
                  <c:v>0.50042574230230452</c:v>
                </c:pt>
                <c:pt idx="5">
                  <c:v>0.61266490765171511</c:v>
                </c:pt>
                <c:pt idx="6">
                  <c:v>8.8644809645718123E-2</c:v>
                </c:pt>
                <c:pt idx="7">
                  <c:v>0.83637555785866879</c:v>
                </c:pt>
                <c:pt idx="8">
                  <c:v>7.6324125884477609E-2</c:v>
                </c:pt>
                <c:pt idx="9">
                  <c:v>0.99781408191440413</c:v>
                </c:pt>
                <c:pt idx="10">
                  <c:v>0.49383948027615415</c:v>
                </c:pt>
                <c:pt idx="11">
                  <c:v>0.67102879001409299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4A-4080-9832-5920BFFD147C}"/>
            </c:ext>
          </c:extLst>
        </c:ser>
        <c:ser>
          <c:idx val="3"/>
          <c:order val="3"/>
          <c:tx>
            <c:strRef>
              <c:f>results!$O$1</c:f>
              <c:strCache>
                <c:ptCount val="1"/>
                <c:pt idx="0">
                  <c:v>E2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std!$E$16:$E$27</c:f>
                <c:numCache>
                  <c:formatCode>General</c:formatCode>
                  <c:ptCount val="12"/>
                  <c:pt idx="0">
                    <c:v>0.14126682318959777</c:v>
                  </c:pt>
                  <c:pt idx="1">
                    <c:v>1.4186672189110536E-4</c:v>
                  </c:pt>
                  <c:pt idx="2">
                    <c:v>3.0813688813050882E-2</c:v>
                  </c:pt>
                  <c:pt idx="3">
                    <c:v>3.0986522223740768E-2</c:v>
                  </c:pt>
                  <c:pt idx="4">
                    <c:v>2.3625563464530347E-2</c:v>
                  </c:pt>
                  <c:pt idx="5">
                    <c:v>1.9897465131577079E-2</c:v>
                  </c:pt>
                  <c:pt idx="6">
                    <c:v>6.4342408426777534E-2</c:v>
                  </c:pt>
                  <c:pt idx="7">
                    <c:v>3.2496954228415638E-3</c:v>
                  </c:pt>
                  <c:pt idx="8">
                    <c:v>1.2635555232923494E-2</c:v>
                  </c:pt>
                  <c:pt idx="9">
                    <c:v>2.5572142562101108E-2</c:v>
                  </c:pt>
                  <c:pt idx="10">
                    <c:v>4.6538475284286357E-4</c:v>
                  </c:pt>
                  <c:pt idx="11">
                    <c:v>1.1346761623305234E-2</c:v>
                  </c:pt>
                </c:numCache>
              </c:numRef>
            </c:plus>
            <c:minus>
              <c:numRef>
                <c:f>std!$E$16:$E$27</c:f>
                <c:numCache>
                  <c:formatCode>General</c:formatCode>
                  <c:ptCount val="12"/>
                  <c:pt idx="0">
                    <c:v>0.14126682318959777</c:v>
                  </c:pt>
                  <c:pt idx="1">
                    <c:v>1.4186672189110536E-4</c:v>
                  </c:pt>
                  <c:pt idx="2">
                    <c:v>3.0813688813050882E-2</c:v>
                  </c:pt>
                  <c:pt idx="3">
                    <c:v>3.0986522223740768E-2</c:v>
                  </c:pt>
                  <c:pt idx="4">
                    <c:v>2.3625563464530347E-2</c:v>
                  </c:pt>
                  <c:pt idx="5">
                    <c:v>1.9897465131577079E-2</c:v>
                  </c:pt>
                  <c:pt idx="6">
                    <c:v>6.4342408426777534E-2</c:v>
                  </c:pt>
                  <c:pt idx="7">
                    <c:v>3.2496954228415638E-3</c:v>
                  </c:pt>
                  <c:pt idx="8">
                    <c:v>1.2635555232923494E-2</c:v>
                  </c:pt>
                  <c:pt idx="9">
                    <c:v>2.5572142562101108E-2</c:v>
                  </c:pt>
                  <c:pt idx="10">
                    <c:v>4.6538475284286357E-4</c:v>
                  </c:pt>
                  <c:pt idx="11">
                    <c:v>1.1346761623305234E-2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results!$K$2:$K$13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results!$O$2:$O$13</c:f>
              <c:numCache>
                <c:formatCode>0.00</c:formatCode>
                <c:ptCount val="12"/>
                <c:pt idx="0" formatCode="General">
                  <c:v>0.17868354430379743</c:v>
                </c:pt>
                <c:pt idx="1">
                  <c:v>0.99897616512408882</c:v>
                </c:pt>
                <c:pt idx="2">
                  <c:v>0.67550752299035766</c:v>
                </c:pt>
                <c:pt idx="3">
                  <c:v>0.7347578118724396</c:v>
                </c:pt>
                <c:pt idx="4">
                  <c:v>0.48681489801649097</c:v>
                </c:pt>
                <c:pt idx="5">
                  <c:v>0.82209592345749682</c:v>
                </c:pt>
                <c:pt idx="6">
                  <c:v>0.2864224809495482</c:v>
                </c:pt>
                <c:pt idx="7">
                  <c:v>0.90195208518189884</c:v>
                </c:pt>
                <c:pt idx="8">
                  <c:v>0.61172384537886415</c:v>
                </c:pt>
                <c:pt idx="9">
                  <c:v>0.9988449213801327</c:v>
                </c:pt>
                <c:pt idx="10">
                  <c:v>0.74322010991981247</c:v>
                </c:pt>
                <c:pt idx="11">
                  <c:v>0.79957603391728671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4A-4080-9832-5920BFFD147C}"/>
            </c:ext>
          </c:extLst>
        </c:ser>
        <c:ser>
          <c:idx val="4"/>
          <c:order val="4"/>
          <c:tx>
            <c:strRef>
              <c:f>results!$P$1</c:f>
              <c:strCache>
                <c:ptCount val="1"/>
                <c:pt idx="0">
                  <c:v>EE2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std!$F$16:$F$27</c:f>
                <c:numCache>
                  <c:formatCode>General</c:formatCode>
                  <c:ptCount val="12"/>
                  <c:pt idx="0">
                    <c:v>0.13413538125822189</c:v>
                  </c:pt>
                  <c:pt idx="1">
                    <c:v>4.7670048250090722E-4</c:v>
                  </c:pt>
                  <c:pt idx="2">
                    <c:v>2.4070485798303468E-2</c:v>
                  </c:pt>
                  <c:pt idx="3">
                    <c:v>1.6747595915291087E-2</c:v>
                  </c:pt>
                  <c:pt idx="4">
                    <c:v>3.0999927562162931E-2</c:v>
                  </c:pt>
                  <c:pt idx="5">
                    <c:v>2.6524656338841286E-2</c:v>
                  </c:pt>
                  <c:pt idx="6">
                    <c:v>0.10446117413887358</c:v>
                  </c:pt>
                  <c:pt idx="7">
                    <c:v>4.6268134762613052E-3</c:v>
                  </c:pt>
                  <c:pt idx="8">
                    <c:v>2.2868058239125463E-2</c:v>
                  </c:pt>
                  <c:pt idx="9">
                    <c:v>5.6613147181624208E-3</c:v>
                  </c:pt>
                  <c:pt idx="10">
                    <c:v>2.0949875171232183E-4</c:v>
                  </c:pt>
                  <c:pt idx="11">
                    <c:v>1.3343167184633208E-2</c:v>
                  </c:pt>
                </c:numCache>
              </c:numRef>
            </c:plus>
            <c:minus>
              <c:numRef>
                <c:f>std!$F$16:$F$27</c:f>
                <c:numCache>
                  <c:formatCode>General</c:formatCode>
                  <c:ptCount val="12"/>
                  <c:pt idx="0">
                    <c:v>0.13413538125822189</c:v>
                  </c:pt>
                  <c:pt idx="1">
                    <c:v>4.7670048250090722E-4</c:v>
                  </c:pt>
                  <c:pt idx="2">
                    <c:v>2.4070485798303468E-2</c:v>
                  </c:pt>
                  <c:pt idx="3">
                    <c:v>1.6747595915291087E-2</c:v>
                  </c:pt>
                  <c:pt idx="4">
                    <c:v>3.0999927562162931E-2</c:v>
                  </c:pt>
                  <c:pt idx="5">
                    <c:v>2.6524656338841286E-2</c:v>
                  </c:pt>
                  <c:pt idx="6">
                    <c:v>0.10446117413887358</c:v>
                  </c:pt>
                  <c:pt idx="7">
                    <c:v>4.6268134762613052E-3</c:v>
                  </c:pt>
                  <c:pt idx="8">
                    <c:v>2.2868058239125463E-2</c:v>
                  </c:pt>
                  <c:pt idx="9">
                    <c:v>5.6613147181624208E-3</c:v>
                  </c:pt>
                  <c:pt idx="10">
                    <c:v>2.0949875171232183E-4</c:v>
                  </c:pt>
                  <c:pt idx="11">
                    <c:v>1.3343167184633208E-2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results!$K$2:$K$13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results!$P$2:$P$13</c:f>
              <c:numCache>
                <c:formatCode>0.00</c:formatCode>
                <c:ptCount val="12"/>
                <c:pt idx="0" formatCode="General">
                  <c:v>0.19657170616607103</c:v>
                </c:pt>
                <c:pt idx="1">
                  <c:v>0.99945625308947106</c:v>
                </c:pt>
                <c:pt idx="2">
                  <c:v>0.76377952755905509</c:v>
                </c:pt>
                <c:pt idx="3">
                  <c:v>0.84009651884765912</c:v>
                </c:pt>
                <c:pt idx="4">
                  <c:v>0.46791497975708501</c:v>
                </c:pt>
                <c:pt idx="5">
                  <c:v>0.87737794021178894</c:v>
                </c:pt>
                <c:pt idx="6">
                  <c:v>0.2341090938629625</c:v>
                </c:pt>
                <c:pt idx="7">
                  <c:v>0.89794783663566513</c:v>
                </c:pt>
                <c:pt idx="8">
                  <c:v>0.58656094709149376</c:v>
                </c:pt>
                <c:pt idx="9">
                  <c:v>0.99894852336106787</c:v>
                </c:pt>
                <c:pt idx="10">
                  <c:v>0.85360650637749436</c:v>
                </c:pt>
                <c:pt idx="11">
                  <c:v>0.84516372253339078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4A-4080-9832-5920BFFD147C}"/>
            </c:ext>
          </c:extLst>
        </c:ser>
        <c:ser>
          <c:idx val="5"/>
          <c:order val="5"/>
          <c:tx>
            <c:strRef>
              <c:f>results!$Q$1</c:f>
              <c:strCache>
                <c:ptCount val="1"/>
                <c:pt idx="0">
                  <c:v>E1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std!$G$16:$G$27</c:f>
                <c:numCache>
                  <c:formatCode>General</c:formatCode>
                  <c:ptCount val="12"/>
                  <c:pt idx="0">
                    <c:v>0.30830672048410668</c:v>
                  </c:pt>
                  <c:pt idx="1">
                    <c:v>2.8216036527218939E-4</c:v>
                  </c:pt>
                  <c:pt idx="2">
                    <c:v>2.1402886761609237E-2</c:v>
                  </c:pt>
                  <c:pt idx="3">
                    <c:v>1.2398391357957544E-2</c:v>
                  </c:pt>
                  <c:pt idx="4">
                    <c:v>1.0141015522966146E-2</c:v>
                  </c:pt>
                  <c:pt idx="5">
                    <c:v>1.8355383369474714E-2</c:v>
                  </c:pt>
                  <c:pt idx="6">
                    <c:v>0.11669116027100937</c:v>
                  </c:pt>
                  <c:pt idx="7">
                    <c:v>3.8235970654432135E-2</c:v>
                  </c:pt>
                  <c:pt idx="8">
                    <c:v>0.13080369759824848</c:v>
                  </c:pt>
                  <c:pt idx="9">
                    <c:v>6.8131460149306201E-3</c:v>
                  </c:pt>
                  <c:pt idx="10">
                    <c:v>1.4538113735783031E-4</c:v>
                  </c:pt>
                  <c:pt idx="11">
                    <c:v>2.3619082989068587E-2</c:v>
                  </c:pt>
                </c:numCache>
              </c:numRef>
            </c:plus>
            <c:minus>
              <c:numRef>
                <c:f>std!$G$16:$G$27</c:f>
                <c:numCache>
                  <c:formatCode>General</c:formatCode>
                  <c:ptCount val="12"/>
                  <c:pt idx="0">
                    <c:v>0.30830672048410668</c:v>
                  </c:pt>
                  <c:pt idx="1">
                    <c:v>2.8216036527218939E-4</c:v>
                  </c:pt>
                  <c:pt idx="2">
                    <c:v>2.1402886761609237E-2</c:v>
                  </c:pt>
                  <c:pt idx="3">
                    <c:v>1.2398391357957544E-2</c:v>
                  </c:pt>
                  <c:pt idx="4">
                    <c:v>1.0141015522966146E-2</c:v>
                  </c:pt>
                  <c:pt idx="5">
                    <c:v>1.8355383369474714E-2</c:v>
                  </c:pt>
                  <c:pt idx="6">
                    <c:v>0.11669116027100937</c:v>
                  </c:pt>
                  <c:pt idx="7">
                    <c:v>3.8235970654432135E-2</c:v>
                  </c:pt>
                  <c:pt idx="8">
                    <c:v>0.13080369759824848</c:v>
                  </c:pt>
                  <c:pt idx="9">
                    <c:v>6.8131460149306201E-3</c:v>
                  </c:pt>
                  <c:pt idx="10">
                    <c:v>1.4538113735783031E-4</c:v>
                  </c:pt>
                  <c:pt idx="11">
                    <c:v>2.3619082989068587E-2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results!$K$2:$K$13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results!$Q$2:$Q$13</c:f>
              <c:numCache>
                <c:formatCode>0.00</c:formatCode>
                <c:ptCount val="12"/>
                <c:pt idx="0" formatCode="General">
                  <c:v>0.28248626563233303</c:v>
                </c:pt>
                <c:pt idx="1">
                  <c:v>0.99928321640348405</c:v>
                </c:pt>
                <c:pt idx="2">
                  <c:v>0.72255588711308916</c:v>
                </c:pt>
                <c:pt idx="3">
                  <c:v>0.84966876076928843</c:v>
                </c:pt>
                <c:pt idx="4">
                  <c:v>0.26092893967063696</c:v>
                </c:pt>
                <c:pt idx="5">
                  <c:v>0.84128856997818546</c:v>
                </c:pt>
                <c:pt idx="6">
                  <c:v>0.41584108876213355</c:v>
                </c:pt>
                <c:pt idx="7">
                  <c:v>0.87365721896510939</c:v>
                </c:pt>
                <c:pt idx="8">
                  <c:v>0.63723207218008138</c:v>
                </c:pt>
                <c:pt idx="9">
                  <c:v>0.99914650992952103</c:v>
                </c:pt>
                <c:pt idx="10">
                  <c:v>0.80769941128939171</c:v>
                </c:pt>
                <c:pt idx="11">
                  <c:v>0.70578398016262034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84A-4080-9832-5920BFFD147C}"/>
            </c:ext>
          </c:extLst>
        </c:ser>
        <c:ser>
          <c:idx val="6"/>
          <c:order val="6"/>
          <c:tx>
            <c:strRef>
              <c:f>results!$R$1</c:f>
              <c:strCache>
                <c:ptCount val="1"/>
                <c:pt idx="0">
                  <c:v>Triclosan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std!$H$16:$H$27</c:f>
                <c:numCache>
                  <c:formatCode>General</c:formatCode>
                  <c:ptCount val="12"/>
                  <c:pt idx="0">
                    <c:v>1.6067848450019226E-2</c:v>
                  </c:pt>
                  <c:pt idx="1">
                    <c:v>2.591568762957408E-4</c:v>
                  </c:pt>
                  <c:pt idx="2">
                    <c:v>5.4075876265322507E-3</c:v>
                  </c:pt>
                  <c:pt idx="3">
                    <c:v>2.5338274528898788E-4</c:v>
                  </c:pt>
                  <c:pt idx="4">
                    <c:v>3.7279718509315427E-2</c:v>
                  </c:pt>
                  <c:pt idx="5">
                    <c:v>1.080800186801004E-2</c:v>
                  </c:pt>
                  <c:pt idx="6">
                    <c:v>2.4955068157597387E-2</c:v>
                  </c:pt>
                  <c:pt idx="7">
                    <c:v>4.0610182510575805E-3</c:v>
                  </c:pt>
                  <c:pt idx="8">
                    <c:v>2.6489565885594098E-2</c:v>
                  </c:pt>
                  <c:pt idx="9">
                    <c:v>3.0538447385961482E-3</c:v>
                  </c:pt>
                  <c:pt idx="10">
                    <c:v>4.9119934506752783E-4</c:v>
                  </c:pt>
                  <c:pt idx="11">
                    <c:v>2.8399811749863393E-3</c:v>
                  </c:pt>
                </c:numCache>
              </c:numRef>
            </c:plus>
            <c:minus>
              <c:numRef>
                <c:f>std!$H$16:$H$27</c:f>
                <c:numCache>
                  <c:formatCode>General</c:formatCode>
                  <c:ptCount val="12"/>
                  <c:pt idx="0">
                    <c:v>1.6067848450019226E-2</c:v>
                  </c:pt>
                  <c:pt idx="1">
                    <c:v>2.591568762957408E-4</c:v>
                  </c:pt>
                  <c:pt idx="2">
                    <c:v>5.4075876265322507E-3</c:v>
                  </c:pt>
                  <c:pt idx="3">
                    <c:v>2.5338274528898788E-4</c:v>
                  </c:pt>
                  <c:pt idx="4">
                    <c:v>3.7279718509315427E-2</c:v>
                  </c:pt>
                  <c:pt idx="5">
                    <c:v>1.080800186801004E-2</c:v>
                  </c:pt>
                  <c:pt idx="6">
                    <c:v>2.4955068157597387E-2</c:v>
                  </c:pt>
                  <c:pt idx="7">
                    <c:v>4.0610182510575805E-3</c:v>
                  </c:pt>
                  <c:pt idx="8">
                    <c:v>2.6489565885594098E-2</c:v>
                  </c:pt>
                  <c:pt idx="9">
                    <c:v>3.0538447385961482E-3</c:v>
                  </c:pt>
                  <c:pt idx="10">
                    <c:v>4.9119934506752783E-4</c:v>
                  </c:pt>
                  <c:pt idx="11">
                    <c:v>2.8399811749863393E-3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results!$K$2:$K$13</c:f>
              <c:strCache>
                <c:ptCount val="12"/>
                <c:pt idx="0">
                  <c:v>Egg shells</c:v>
                </c:pt>
                <c:pt idx="1">
                  <c:v>Biochars </c:v>
                </c:pt>
                <c:pt idx="2">
                  <c:v>Spent grains</c:v>
                </c:pt>
                <c:pt idx="3">
                  <c:v>Algae</c:v>
                </c:pt>
                <c:pt idx="4">
                  <c:v>Crab shells</c:v>
                </c:pt>
                <c:pt idx="5">
                  <c:v>Wood chippings</c:v>
                </c:pt>
                <c:pt idx="6">
                  <c:v>Clays</c:v>
                </c:pt>
                <c:pt idx="7">
                  <c:v>Green composts</c:v>
                </c:pt>
                <c:pt idx="8">
                  <c:v>Glass powders</c:v>
                </c:pt>
                <c:pt idx="9">
                  <c:v>Activated carbons </c:v>
                </c:pt>
                <c:pt idx="10">
                  <c:v>Coffee wastes</c:v>
                </c:pt>
                <c:pt idx="11">
                  <c:v>Sewage sludges </c:v>
                </c:pt>
              </c:strCache>
            </c:strRef>
          </c:cat>
          <c:val>
            <c:numRef>
              <c:f>results!$R$2:$R$13</c:f>
              <c:numCache>
                <c:formatCode>0.00</c:formatCode>
                <c:ptCount val="12"/>
                <c:pt idx="0" formatCode="General">
                  <c:v>0.39734799482535577</c:v>
                </c:pt>
                <c:pt idx="1">
                  <c:v>0.99870421561852096</c:v>
                </c:pt>
                <c:pt idx="2">
                  <c:v>0.98789443232898666</c:v>
                </c:pt>
                <c:pt idx="3">
                  <c:v>0.99229574773053031</c:v>
                </c:pt>
                <c:pt idx="4">
                  <c:v>5.5170379111963409E-2</c:v>
                </c:pt>
                <c:pt idx="5">
                  <c:v>0.97128965038203285</c:v>
                </c:pt>
                <c:pt idx="6">
                  <c:v>0.63788300835654599</c:v>
                </c:pt>
                <c:pt idx="7">
                  <c:v>0.9681358519366533</c:v>
                </c:pt>
                <c:pt idx="8">
                  <c:v>8.3605336998224828E-3</c:v>
                </c:pt>
                <c:pt idx="9">
                  <c:v>0.99729840360212851</c:v>
                </c:pt>
                <c:pt idx="10">
                  <c:v>0.98941979522184298</c:v>
                </c:pt>
                <c:pt idx="11">
                  <c:v>0.99041431462349561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4A-4080-9832-5920BFFD1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16576"/>
        <c:axId val="35818112"/>
      </c:barChart>
      <c:catAx>
        <c:axId val="3581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7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8112"/>
        <c:crosses val="autoZero"/>
        <c:auto val="0"/>
        <c:lblAlgn val="ctr"/>
        <c:lblOffset val="100"/>
        <c:noMultiLvlLbl val="0"/>
      </c:catAx>
      <c:valAx>
        <c:axId val="35818112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57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5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6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9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3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20842-F590-44A4-8504-3DDA0E60FD1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D90A-68F7-48E1-A442-AEFA870C3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tiff"/><Relationship Id="rId5" Type="http://schemas.openxmlformats.org/officeDocument/2006/relationships/image" Target="../media/image4.jpg"/><Relationship Id="rId15" Type="http://schemas.openxmlformats.org/officeDocument/2006/relationships/chart" Target="../charts/chart2.xm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31871"/>
            <a:ext cx="30275213" cy="298613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9152452" y="33582253"/>
            <a:ext cx="20757774" cy="6613973"/>
          </a:xfrm>
          <a:prstGeom prst="roundRect">
            <a:avLst>
              <a:gd name="adj" fmla="val 8048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/>
          <p:cNvSpPr/>
          <p:nvPr/>
        </p:nvSpPr>
        <p:spPr>
          <a:xfrm>
            <a:off x="9108176" y="22368895"/>
            <a:ext cx="20757774" cy="10930359"/>
          </a:xfrm>
          <a:prstGeom prst="roundRect">
            <a:avLst>
              <a:gd name="adj" fmla="val 5259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06843" y="9220952"/>
            <a:ext cx="8191204" cy="24162561"/>
          </a:xfrm>
          <a:prstGeom prst="roundRect">
            <a:avLst>
              <a:gd name="adj" fmla="val 782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064494" y="9342219"/>
            <a:ext cx="20757774" cy="12808724"/>
          </a:xfrm>
          <a:prstGeom prst="roundRect">
            <a:avLst>
              <a:gd name="adj" fmla="val 6115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4"/>
          <a:stretch/>
        </p:blipFill>
        <p:spPr>
          <a:xfrm>
            <a:off x="-1" y="0"/>
            <a:ext cx="30335363" cy="8810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197" y="855158"/>
            <a:ext cx="29979632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</a:rPr>
              <a:t>Optimising</a:t>
            </a:r>
            <a:r>
              <a:rPr lang="en-US" sz="8000" b="1" dirty="0" smtClean="0">
                <a:solidFill>
                  <a:schemeClr val="bg1"/>
                </a:solidFill>
              </a:rPr>
              <a:t> Removal </a:t>
            </a:r>
            <a:r>
              <a:rPr lang="en-US" sz="8000" b="1" dirty="0">
                <a:solidFill>
                  <a:schemeClr val="bg1"/>
                </a:solidFill>
              </a:rPr>
              <a:t>of Steroid Hormones and </a:t>
            </a:r>
            <a:r>
              <a:rPr lang="en-US" sz="8000" b="1" dirty="0" smtClean="0">
                <a:solidFill>
                  <a:schemeClr val="bg1"/>
                </a:solidFill>
              </a:rPr>
              <a:t>Pharmaceutical </a:t>
            </a:r>
            <a:r>
              <a:rPr lang="en-US" sz="8000" b="1" dirty="0">
                <a:solidFill>
                  <a:schemeClr val="bg1"/>
                </a:solidFill>
              </a:rPr>
              <a:t>and Personal Care Products (PPCPs) from A</a:t>
            </a:r>
            <a:r>
              <a:rPr lang="en-US" sz="8000" b="1" dirty="0" smtClean="0">
                <a:solidFill>
                  <a:schemeClr val="bg1"/>
                </a:solidFill>
              </a:rPr>
              <a:t>queous </a:t>
            </a:r>
            <a:r>
              <a:rPr lang="en-US" sz="8000" b="1" dirty="0">
                <a:solidFill>
                  <a:schemeClr val="bg1"/>
                </a:solidFill>
              </a:rPr>
              <a:t>M</a:t>
            </a:r>
            <a:r>
              <a:rPr lang="en-US" sz="8000" b="1" dirty="0" smtClean="0">
                <a:solidFill>
                  <a:schemeClr val="bg1"/>
                </a:solidFill>
              </a:rPr>
              <a:t>edia 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Using </a:t>
            </a:r>
            <a:r>
              <a:rPr lang="en-US" sz="8000" b="1" dirty="0">
                <a:solidFill>
                  <a:schemeClr val="bg1"/>
                </a:solidFill>
              </a:rPr>
              <a:t>Low Cost </a:t>
            </a:r>
            <a:r>
              <a:rPr lang="en-US" sz="8000" b="1" dirty="0" err="1">
                <a:solidFill>
                  <a:schemeClr val="bg1"/>
                </a:solidFill>
              </a:rPr>
              <a:t>Biosorbents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endParaRPr lang="en-GB" sz="8000" b="1" dirty="0">
              <a:solidFill>
                <a:schemeClr val="bg1"/>
              </a:solidFill>
            </a:endParaRPr>
          </a:p>
          <a:p>
            <a:pPr algn="just">
              <a:lnSpc>
                <a:spcPts val="8800"/>
              </a:lnSpc>
            </a:pPr>
            <a:endParaRPr lang="en-US" sz="8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8021" y="4513624"/>
            <a:ext cx="29342558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Yuan </a:t>
            </a:r>
            <a:r>
              <a:rPr lang="en-US" sz="2800" b="1" i="1" dirty="0" smtClean="0">
                <a:solidFill>
                  <a:schemeClr val="bg1"/>
                </a:solidFill>
              </a:rPr>
              <a:t>Li </a:t>
            </a:r>
            <a:r>
              <a:rPr lang="en-US" sz="2800" b="1" i="1" baseline="30000" dirty="0" smtClean="0">
                <a:solidFill>
                  <a:schemeClr val="bg1"/>
                </a:solidFill>
              </a:rPr>
              <a:t>1,2</a:t>
            </a:r>
            <a:r>
              <a:rPr lang="en-US" sz="2800" b="1" i="1" dirty="0" smtClean="0">
                <a:solidFill>
                  <a:schemeClr val="bg1"/>
                </a:solidFill>
              </a:rPr>
              <a:t>;  Dr</a:t>
            </a:r>
            <a:r>
              <a:rPr lang="en-US" sz="2800" b="1" i="1" dirty="0">
                <a:solidFill>
                  <a:schemeClr val="bg1"/>
                </a:solidFill>
              </a:rPr>
              <a:t>. Craig </a:t>
            </a:r>
            <a:r>
              <a:rPr lang="en-US" sz="2800" b="1" i="1" dirty="0" smtClean="0">
                <a:solidFill>
                  <a:schemeClr val="bg1"/>
                </a:solidFill>
              </a:rPr>
              <a:t>McKenzie</a:t>
            </a:r>
            <a:r>
              <a:rPr lang="en-US" sz="2800" b="1" i="1" baseline="30000" dirty="0" smtClean="0">
                <a:solidFill>
                  <a:schemeClr val="bg1"/>
                </a:solidFill>
              </a:rPr>
              <a:t>3</a:t>
            </a:r>
            <a:r>
              <a:rPr lang="en-US" sz="2800" b="1" i="1" dirty="0" smtClean="0">
                <a:solidFill>
                  <a:schemeClr val="bg1"/>
                </a:solidFill>
              </a:rPr>
              <a:t>; </a:t>
            </a:r>
            <a:r>
              <a:rPr lang="en-US" sz="2800" b="1" i="1" dirty="0">
                <a:solidFill>
                  <a:schemeClr val="bg1"/>
                </a:solidFill>
              </a:rPr>
              <a:t>Dr. </a:t>
            </a:r>
            <a:r>
              <a:rPr lang="en-US" sz="2800" b="1" i="1" dirty="0" err="1">
                <a:solidFill>
                  <a:schemeClr val="bg1"/>
                </a:solidFill>
              </a:rPr>
              <a:t>Zulin</a:t>
            </a:r>
            <a:r>
              <a:rPr lang="en-US" sz="2800" b="1" i="1" dirty="0">
                <a:solidFill>
                  <a:schemeClr val="bg1"/>
                </a:solidFill>
              </a:rPr>
              <a:t> Zhang</a:t>
            </a:r>
            <a:r>
              <a:rPr lang="en-US" sz="2800" b="1" i="1" baseline="30000" dirty="0">
                <a:solidFill>
                  <a:schemeClr val="bg1"/>
                </a:solidFill>
              </a:rPr>
              <a:t>2</a:t>
            </a:r>
            <a:r>
              <a:rPr lang="en-US" sz="2800" b="1" i="1" dirty="0">
                <a:solidFill>
                  <a:schemeClr val="bg1"/>
                </a:solidFill>
              </a:rPr>
              <a:t>; Dr. Mark </a:t>
            </a:r>
            <a:r>
              <a:rPr lang="en-US" sz="2800" b="1" i="1" dirty="0" smtClean="0">
                <a:solidFill>
                  <a:schemeClr val="bg1"/>
                </a:solidFill>
              </a:rPr>
              <a:t>Taggart</a:t>
            </a:r>
            <a:r>
              <a:rPr lang="en-US" sz="2800" b="1" i="1" baseline="30000" dirty="0">
                <a:solidFill>
                  <a:schemeClr val="bg1"/>
                </a:solidFill>
              </a:rPr>
              <a:t>1</a:t>
            </a:r>
            <a:r>
              <a:rPr lang="en-US" sz="2800" b="1" i="1" dirty="0" smtClean="0">
                <a:solidFill>
                  <a:schemeClr val="bg1"/>
                </a:solidFill>
              </a:rPr>
              <a:t>; </a:t>
            </a:r>
            <a:r>
              <a:rPr lang="en-US" sz="2800" b="1" i="1" dirty="0">
                <a:solidFill>
                  <a:schemeClr val="bg1"/>
                </a:solidFill>
              </a:rPr>
              <a:t>Prof. </a:t>
            </a:r>
            <a:r>
              <a:rPr lang="en-US" sz="2800" b="1" i="1" dirty="0" err="1">
                <a:solidFill>
                  <a:schemeClr val="bg1"/>
                </a:solidFill>
              </a:rPr>
              <a:t>Yonglong</a:t>
            </a:r>
            <a:r>
              <a:rPr lang="en-US" sz="2800" b="1" i="1" dirty="0">
                <a:solidFill>
                  <a:schemeClr val="bg1"/>
                </a:solidFill>
              </a:rPr>
              <a:t> Lu</a:t>
            </a:r>
            <a:r>
              <a:rPr lang="en-US" sz="2800" b="1" i="1" baseline="30000" dirty="0">
                <a:solidFill>
                  <a:schemeClr val="bg1"/>
                </a:solidFill>
              </a:rPr>
              <a:t>4</a:t>
            </a:r>
            <a:r>
              <a:rPr lang="en-US" sz="2800" b="1" i="1" dirty="0">
                <a:solidFill>
                  <a:schemeClr val="bg1"/>
                </a:solidFill>
              </a:rPr>
              <a:t>; Prof. Stuart </a:t>
            </a:r>
            <a:r>
              <a:rPr lang="en-US" sz="2800" b="1" i="1" dirty="0" smtClean="0">
                <a:solidFill>
                  <a:schemeClr val="bg1"/>
                </a:solidFill>
              </a:rPr>
              <a:t>Gibb</a:t>
            </a:r>
            <a:r>
              <a:rPr lang="en-US" sz="2800" b="1" i="1" baseline="30000" dirty="0">
                <a:solidFill>
                  <a:schemeClr val="bg1"/>
                </a:solidFill>
              </a:rPr>
              <a:t>1</a:t>
            </a:r>
          </a:p>
          <a:p>
            <a:pPr>
              <a:lnSpc>
                <a:spcPts val="3200"/>
              </a:lnSpc>
            </a:pPr>
            <a:endParaRPr lang="en-US" sz="3000" b="1" baseline="300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74" y="9739690"/>
            <a:ext cx="7613313" cy="2356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spcAft>
                <a:spcPts val="2600"/>
              </a:spcAft>
            </a:pPr>
            <a:r>
              <a:rPr lang="en-US" sz="5200" b="1" dirty="0" smtClean="0">
                <a:solidFill>
                  <a:schemeClr val="accent6"/>
                </a:solidFill>
              </a:rPr>
              <a:t>INTRODUCTION</a:t>
            </a:r>
            <a:endParaRPr lang="en-US" sz="3000" b="1" dirty="0" smtClean="0">
              <a:solidFill>
                <a:schemeClr val="accent6"/>
              </a:solidFill>
            </a:endParaRPr>
          </a:p>
          <a:p>
            <a:pPr algn="just">
              <a:lnSpc>
                <a:spcPts val="4400"/>
              </a:lnSpc>
              <a:spcAft>
                <a:spcPts val="2600"/>
              </a:spcAft>
            </a:pPr>
            <a:r>
              <a:rPr lang="en-GB" altLang="zh-CN" sz="3000" dirty="0" smtClean="0"/>
              <a:t>Endocrine Disrupting </a:t>
            </a:r>
            <a:r>
              <a:rPr lang="en-GB" altLang="zh-CN" sz="3000" dirty="0"/>
              <a:t>Chemicals (EDCs) and Pharmaceutical </a:t>
            </a:r>
            <a:r>
              <a:rPr lang="en-GB" altLang="zh-CN" sz="3000" dirty="0" smtClean="0"/>
              <a:t>&amp; </a:t>
            </a:r>
            <a:r>
              <a:rPr lang="en-GB" altLang="zh-CN" sz="3000" dirty="0"/>
              <a:t>Personal Care Products (PPCPs) </a:t>
            </a:r>
            <a:r>
              <a:rPr lang="en-GB" altLang="zh-CN" sz="3000" dirty="0" smtClean="0"/>
              <a:t>have widely detected in </a:t>
            </a:r>
            <a:r>
              <a:rPr lang="en-GB" altLang="zh-CN" sz="3000" dirty="0"/>
              <a:t>the </a:t>
            </a:r>
            <a:r>
              <a:rPr lang="en-GB" altLang="zh-CN" sz="3000" dirty="0" smtClean="0"/>
              <a:t>aquatic environment; often due to insufficient removal by</a:t>
            </a:r>
            <a:r>
              <a:rPr lang="en-GB" altLang="zh-CN" sz="3000" dirty="0"/>
              <a:t> </a:t>
            </a:r>
            <a:r>
              <a:rPr lang="en-GB" altLang="zh-CN" sz="3000" dirty="0" smtClean="0"/>
              <a:t>conventional </a:t>
            </a:r>
            <a:r>
              <a:rPr lang="en-GB" altLang="zh-CN" sz="3000" dirty="0"/>
              <a:t>activated sludge </a:t>
            </a:r>
            <a:r>
              <a:rPr lang="en-GB" altLang="zh-CN" sz="3000" dirty="0" smtClean="0"/>
              <a:t>processes in wastewater treatment plants</a:t>
            </a:r>
            <a:r>
              <a:rPr lang="en-GB" altLang="zh-CN" sz="3000" baseline="30000" dirty="0" smtClean="0"/>
              <a:t>1</a:t>
            </a:r>
            <a:r>
              <a:rPr lang="en-GB" altLang="zh-CN" sz="3000" dirty="0" smtClean="0"/>
              <a:t>. The adverse effect</a:t>
            </a:r>
            <a:r>
              <a:rPr lang="en-US" altLang="zh-CN" sz="3000" dirty="0" smtClean="0"/>
              <a:t>s</a:t>
            </a:r>
            <a:r>
              <a:rPr lang="en-GB" altLang="zh-CN" sz="3000" dirty="0" smtClean="0"/>
              <a:t> </a:t>
            </a:r>
            <a:r>
              <a:rPr lang="en-GB" altLang="zh-CN" sz="3000" dirty="0"/>
              <a:t>of </a:t>
            </a:r>
            <a:r>
              <a:rPr lang="en-GB" altLang="zh-CN" sz="3000" dirty="0" smtClean="0"/>
              <a:t>EDCs include </a:t>
            </a:r>
            <a:r>
              <a:rPr lang="en-GB" altLang="zh-CN" sz="3000" dirty="0"/>
              <a:t>reproductive </a:t>
            </a:r>
            <a:r>
              <a:rPr lang="en-GB" altLang="zh-CN" sz="3000" dirty="0" smtClean="0"/>
              <a:t>disturbance, developmental </a:t>
            </a:r>
            <a:r>
              <a:rPr lang="en-GB" altLang="zh-CN" sz="3000" dirty="0"/>
              <a:t>problems in wildlife and humans at ultra-trace, part per trillion (</a:t>
            </a:r>
            <a:r>
              <a:rPr lang="en-GB" altLang="zh-CN" sz="3000" dirty="0" err="1"/>
              <a:t>ppt</a:t>
            </a:r>
            <a:r>
              <a:rPr lang="en-GB" altLang="zh-CN" sz="3000" dirty="0"/>
              <a:t>) </a:t>
            </a:r>
            <a:r>
              <a:rPr lang="en-GB" altLang="zh-CN" sz="3000" dirty="0" smtClean="0"/>
              <a:t>concentrations</a:t>
            </a:r>
            <a:r>
              <a:rPr lang="en-GB" altLang="zh-CN" sz="3000" baseline="30000" dirty="0"/>
              <a:t>2</a:t>
            </a:r>
            <a:r>
              <a:rPr lang="en-GB" altLang="zh-CN" sz="3000" dirty="0" smtClean="0"/>
              <a:t>. Meanwhile exposure to PPCPs have been linked to the development of antibiotic resistance in pathogenic and non-pathogenic bacteria  </a:t>
            </a:r>
            <a:r>
              <a:rPr lang="en-GB" altLang="zh-CN" sz="3000" dirty="0"/>
              <a:t>and other miscellaneous biological </a:t>
            </a:r>
            <a:r>
              <a:rPr lang="en-GB" altLang="zh-CN" sz="3000" dirty="0" smtClean="0"/>
              <a:t>effects</a:t>
            </a:r>
            <a:r>
              <a:rPr lang="en-GB" altLang="zh-CN" sz="3000" baseline="30000" dirty="0" smtClean="0"/>
              <a:t>3</a:t>
            </a:r>
            <a:r>
              <a:rPr lang="en-GB" altLang="zh-CN" sz="3000" dirty="0" smtClean="0"/>
              <a:t>. As such, some EDCs and PPCPs have been added to the Watch List of the EU Environmental Quality Standards Directive. Innovative  monitoring and the development </a:t>
            </a:r>
            <a:r>
              <a:rPr lang="en-GB" altLang="zh-CN" sz="3000" dirty="0"/>
              <a:t>of </a:t>
            </a:r>
            <a:r>
              <a:rPr lang="en-GB" altLang="zh-CN" sz="3000" dirty="0" smtClean="0"/>
              <a:t>efficient methods for their removal from wastewaters is therefore required. Where usage reduction of these substances is not possible, new </a:t>
            </a:r>
            <a:r>
              <a:rPr lang="en-US" altLang="zh-CN" sz="3000" dirty="0" smtClean="0"/>
              <a:t>‘end of pipe’ solutions are required. </a:t>
            </a:r>
          </a:p>
          <a:p>
            <a:pPr algn="just">
              <a:lnSpc>
                <a:spcPts val="4400"/>
              </a:lnSpc>
              <a:spcAft>
                <a:spcPts val="2600"/>
              </a:spcAft>
            </a:pPr>
            <a:r>
              <a:rPr lang="en-US" altLang="zh-CN" sz="3000" dirty="0" smtClean="0"/>
              <a:t>Biosorption </a:t>
            </a:r>
            <a:r>
              <a:rPr lang="en-US" altLang="zh-CN" sz="3000" dirty="0"/>
              <a:t>has been shown to have potential as a low-cost effective </a:t>
            </a:r>
            <a:r>
              <a:rPr lang="en-US" altLang="zh-CN" sz="3000" dirty="0" smtClean="0"/>
              <a:t>alternative to more expensive tertiary treatment methods </a:t>
            </a:r>
            <a:r>
              <a:rPr lang="en-US" altLang="zh-CN" sz="3000" dirty="0"/>
              <a:t>for the removal of  </a:t>
            </a:r>
            <a:r>
              <a:rPr lang="en-US" altLang="zh-CN" sz="3000" dirty="0" smtClean="0"/>
              <a:t>contaminants like dyes or heavy metals from </a:t>
            </a:r>
            <a:r>
              <a:rPr lang="en-US" altLang="zh-CN" sz="3000" dirty="0"/>
              <a:t>aqueous media, but has not been extensively evaluated for </a:t>
            </a:r>
            <a:r>
              <a:rPr lang="en-US" altLang="zh-CN" sz="3000" dirty="0" smtClean="0"/>
              <a:t>EDCs and PPCPs</a:t>
            </a:r>
            <a:r>
              <a:rPr lang="en-US" altLang="zh-CN" sz="3000" baseline="30000" dirty="0" smtClean="0"/>
              <a:t>4,5</a:t>
            </a:r>
            <a:r>
              <a:rPr lang="en-US" altLang="zh-CN" sz="3000" dirty="0" smtClean="0"/>
              <a:t>. </a:t>
            </a:r>
            <a:endParaRPr lang="en-US" sz="3000" dirty="0"/>
          </a:p>
          <a:p>
            <a:pPr algn="just">
              <a:lnSpc>
                <a:spcPts val="4400"/>
              </a:lnSpc>
            </a:pPr>
            <a:r>
              <a:rPr lang="en-GB" sz="3000" dirty="0" smtClean="0"/>
              <a:t>This </a:t>
            </a:r>
            <a:r>
              <a:rPr lang="en-GB" sz="3000" dirty="0"/>
              <a:t>project aims to </a:t>
            </a:r>
            <a:r>
              <a:rPr lang="en-GB" sz="3000" dirty="0" smtClean="0"/>
              <a:t>utilise recycled industrial, domestic </a:t>
            </a:r>
            <a:r>
              <a:rPr lang="en-GB" sz="3000" dirty="0"/>
              <a:t>and agricultural by-products </a:t>
            </a:r>
            <a:r>
              <a:rPr lang="en-GB" sz="3000" dirty="0" smtClean="0"/>
              <a:t>as low cost biosorbents for the removal of EDCs and PPCPs from wastewater. These will be used to develop dynamic, rechargeable column systems for wastewater effluents in pilot </a:t>
            </a:r>
            <a:r>
              <a:rPr lang="en-GB" sz="3000" dirty="0"/>
              <a:t>studies </a:t>
            </a:r>
            <a:r>
              <a:rPr lang="en-GB" sz="3000" dirty="0" smtClean="0"/>
              <a:t>with </a:t>
            </a:r>
            <a:r>
              <a:rPr lang="en-GB" sz="3000" dirty="0"/>
              <a:t>Scottish Water and the Chinese Academy of Sciences. It is anticipated that the </a:t>
            </a:r>
            <a:r>
              <a:rPr lang="en-GB" sz="3000" dirty="0" smtClean="0"/>
              <a:t>polishing </a:t>
            </a:r>
            <a:r>
              <a:rPr lang="en-GB" sz="3000" dirty="0"/>
              <a:t>treatment system will be </a:t>
            </a:r>
            <a:r>
              <a:rPr lang="en-GB" sz="3000" dirty="0" smtClean="0"/>
              <a:t>applicable in rural or semi-rural (low </a:t>
            </a:r>
            <a:r>
              <a:rPr lang="en-GB" sz="3000" dirty="0"/>
              <a:t>flow) </a:t>
            </a:r>
            <a:r>
              <a:rPr lang="en-GB" sz="3000" dirty="0" smtClean="0"/>
              <a:t>WWTPs  and septic tanks in </a:t>
            </a:r>
            <a:r>
              <a:rPr lang="en-GB" sz="3000" dirty="0"/>
              <a:t>a </a:t>
            </a:r>
            <a:r>
              <a:rPr lang="en-GB" sz="3000" dirty="0" smtClean="0"/>
              <a:t>fast and inexpensive way.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9467806" y="9800073"/>
            <a:ext cx="16966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METHODS</a:t>
            </a:r>
          </a:p>
          <a:p>
            <a:pPr>
              <a:lnSpc>
                <a:spcPts val="3600"/>
              </a:lnSpc>
            </a:pPr>
            <a:r>
              <a:rPr lang="en-GB" sz="2800" dirty="0"/>
              <a:t>	</a:t>
            </a:r>
            <a:endParaRPr lang="en-GB" sz="2800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43384"/>
              </p:ext>
            </p:extLst>
          </p:nvPr>
        </p:nvGraphicFramePr>
        <p:xfrm>
          <a:off x="9556300" y="10877870"/>
          <a:ext cx="19804221" cy="624369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69305">
                  <a:extLst>
                    <a:ext uri="{9D8B030D-6E8A-4147-A177-3AD203B41FA5}">
                      <a16:colId xmlns:a16="http://schemas.microsoft.com/office/drawing/2014/main" xmlns="" val="748687862"/>
                    </a:ext>
                  </a:extLst>
                </a:gridCol>
                <a:gridCol w="3369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5939">
                  <a:extLst>
                    <a:ext uri="{9D8B030D-6E8A-4147-A177-3AD203B41FA5}">
                      <a16:colId xmlns:a16="http://schemas.microsoft.com/office/drawing/2014/main" xmlns="" val="1703461488"/>
                    </a:ext>
                  </a:extLst>
                </a:gridCol>
                <a:gridCol w="15551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3554">
                  <a:extLst>
                    <a:ext uri="{9D8B030D-6E8A-4147-A177-3AD203B41FA5}">
                      <a16:colId xmlns:a16="http://schemas.microsoft.com/office/drawing/2014/main" xmlns="" val="2655031022"/>
                    </a:ext>
                  </a:extLst>
                </a:gridCol>
                <a:gridCol w="3391140">
                  <a:extLst>
                    <a:ext uri="{9D8B030D-6E8A-4147-A177-3AD203B41FA5}">
                      <a16:colId xmlns:a16="http://schemas.microsoft.com/office/drawing/2014/main" xmlns="" val="740702325"/>
                    </a:ext>
                  </a:extLst>
                </a:gridCol>
                <a:gridCol w="1749569">
                  <a:extLst>
                    <a:ext uri="{9D8B030D-6E8A-4147-A177-3AD203B41FA5}">
                      <a16:colId xmlns:a16="http://schemas.microsoft.com/office/drawing/2014/main" xmlns="" val="358382299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Compound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Number of prescriptions in Scotland 2014-5</a:t>
                      </a:r>
                      <a:r>
                        <a:rPr lang="en-US" sz="1800" baseline="30000" dirty="0" smtClean="0"/>
                        <a:t>4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Legislation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Removal efficiency (%)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Environmental</a:t>
                      </a:r>
                      <a:r>
                        <a:rPr lang="en-US" sz="1800" baseline="0" dirty="0" smtClean="0"/>
                        <a:t> occurrence  (</a:t>
                      </a:r>
                      <a:r>
                        <a:rPr lang="en-US" sz="1800" baseline="0" dirty="0" err="1" smtClean="0"/>
                        <a:t>ppt</a:t>
                      </a:r>
                      <a:r>
                        <a:rPr lang="en-US" sz="1800" baseline="0" dirty="0" smtClean="0"/>
                        <a:t>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PNEC (</a:t>
                      </a:r>
                      <a:r>
                        <a:rPr lang="en-US" sz="1800" dirty="0" err="1" smtClean="0"/>
                        <a:t>ppt</a:t>
                      </a:r>
                      <a:r>
                        <a:rPr lang="en-US" sz="1800" dirty="0" smtClean="0"/>
                        <a:t>)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Anti-</a:t>
                      </a:r>
                      <a:r>
                        <a:rPr lang="en-US" sz="1800" dirty="0" err="1" smtClean="0"/>
                        <a:t>infectives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Trimethoprim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487128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0-50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10-3050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024256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Macrolide antibiotic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Clarithromycin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268489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1,2,3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0-24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3.5-621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00031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Fluoroquinolone </a:t>
                      </a:r>
                      <a:r>
                        <a:rPr lang="en-GB" sz="1800" baseline="0" dirty="0" smtClean="0"/>
                        <a:t> a</a:t>
                      </a:r>
                      <a:r>
                        <a:rPr lang="en-GB" sz="1800" dirty="0" smtClean="0"/>
                        <a:t>ntibiotic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Ciprofloxacin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99441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1,3</a:t>
                      </a:r>
                      <a:endParaRPr lang="en-GB" sz="18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45-78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6-2500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925688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Anti-bacterial agent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Triclosan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Tric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(10-1000 tons per</a:t>
                      </a:r>
                      <a:r>
                        <a:rPr lang="en-US" sz="1800" baseline="0" dirty="0" smtClean="0"/>
                        <a:t> year in EU)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45-93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3.9-434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0719051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NSAID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Ibuprofen 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Ibu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915788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72-100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44-990000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797551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chemeClr val="tx1"/>
                          </a:solidFill>
                        </a:rPr>
                        <a:t>Diclofenac 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Dic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595709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1,2,3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9-60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10-510000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44315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SSRI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Fluoxetine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816346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3-60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2.1-2000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558715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Anti-epileptics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Carbamazepine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223601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0-53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290-4596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12712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Carbamazepine metabolite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Carbamazepine-epoxide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8-2100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84026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ß-blockers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Propranolol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557628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34-80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108-1130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69181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blood-lipid regulators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Atorvastatin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1637000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40-80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10-210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70369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Anti-</a:t>
                      </a:r>
                      <a:r>
                        <a:rPr lang="en-US" sz="1800" dirty="0" err="1" smtClean="0"/>
                        <a:t>diatetics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Metformin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1140162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~85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100-4000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22869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Synthetic Hormone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tx1"/>
                          </a:solidFill>
                          <a:effectLst/>
                        </a:rPr>
                        <a:t>17α-</a:t>
                      </a:r>
                      <a:r>
                        <a:rPr lang="en-GB" sz="1800" b="0" i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ethynyl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i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estradiol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</a:rPr>
                        <a:t> (EE2)</a:t>
                      </a:r>
                      <a:endParaRPr lang="en-GB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298045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1,2,3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60-85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0-4.3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4503843"/>
                  </a:ext>
                </a:extLst>
              </a:tr>
              <a:tr h="475056">
                <a:tc rowSpan="2"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Natural Hormone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</a:rPr>
                        <a:t>17β-Estradiol (E2)</a:t>
                      </a:r>
                      <a:endParaRPr lang="en-GB" sz="18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1,2,3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0-87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0.72-51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3707136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Estrone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</a:rPr>
                        <a:t> (E1)</a:t>
                      </a:r>
                      <a:endParaRPr lang="en-GB" sz="18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r>
                        <a:rPr lang="en-US" sz="1800" baseline="30000" dirty="0" smtClean="0"/>
                        <a:t>1,2,3</a:t>
                      </a:r>
                      <a:endParaRPr lang="en-GB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0-61%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20879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1.8-60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1857414"/>
                  </a:ext>
                </a:extLst>
              </a:tr>
            </a:tbl>
          </a:graphicData>
        </a:graphic>
      </p:graphicFrame>
      <p:sp>
        <p:nvSpPr>
          <p:cNvPr id="16" name="Text Box 607"/>
          <p:cNvSpPr txBox="1">
            <a:spLocks noChangeArrowheads="1"/>
          </p:cNvSpPr>
          <p:nvPr/>
        </p:nvSpPr>
        <p:spPr bwMode="auto">
          <a:xfrm>
            <a:off x="9467805" y="17755236"/>
            <a:ext cx="1189378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Determination of target compounds was achieved by High Performance Liquid </a:t>
            </a:r>
            <a:r>
              <a:rPr lang="en-GB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chromatography-tandem mass spectrometry 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(HPLC-MS/MS). Good </a:t>
            </a:r>
            <a:r>
              <a:rPr lang="en-GB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chromatographic separation of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analyte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 was achieved in the positive ionization mode (Figure 1), while other 6 chemicals (E1, E2, EE2, </a:t>
            </a:r>
            <a:r>
              <a:rPr lang="en-GB" sz="3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Tric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3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Ibu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GB" sz="3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Dic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were  detected in negative ionisation mode.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instrumental limit of 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detection (</a:t>
            </a:r>
            <a:r>
              <a:rPr lang="en-GB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LOD) 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ranges </a:t>
            </a:r>
            <a:r>
              <a:rPr lang="en-GB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0.13 </a:t>
            </a:r>
            <a:r>
              <a:rPr lang="en-GB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3.61 µg/L, allowing biosorption studies at trace levels to be performed. These detection limits will be enhanced when solid phase extraction (SPE) is incorporated into the methodology.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63113" y="10363083"/>
            <a:ext cx="20085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GB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EDCs </a:t>
            </a:r>
            <a:r>
              <a:rPr lang="en-GB" sz="3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PPCPs </a:t>
            </a:r>
            <a:r>
              <a:rPr lang="en-GB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have been prioritised through the criteria approaches shown in the table below. </a:t>
            </a:r>
            <a:endParaRPr lang="en-GB" sz="3000" dirty="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9467806" y="17124241"/>
            <a:ext cx="198927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SzPct val="60000"/>
            </a:pPr>
            <a:r>
              <a:rPr lang="en-GB" altLang="en-US" sz="2000" dirty="0" smtClean="0">
                <a:latin typeface="Calibri" panose="020F0502020204030204" pitchFamily="34" charset="0"/>
              </a:rPr>
              <a:t>1 =Inclusion </a:t>
            </a:r>
            <a:r>
              <a:rPr lang="en-GB" altLang="en-US" sz="2000" dirty="0">
                <a:latin typeface="Calibri" panose="020F0502020204030204" pitchFamily="34" charset="0"/>
              </a:rPr>
              <a:t>in Watch list under EU Environmental Quality Standards </a:t>
            </a:r>
            <a:r>
              <a:rPr lang="en-GB" altLang="en-US" sz="2000" dirty="0" smtClean="0">
                <a:latin typeface="Calibri" panose="020F0502020204030204" pitchFamily="34" charset="0"/>
              </a:rPr>
              <a:t>Directive; 2= EU </a:t>
            </a:r>
            <a:r>
              <a:rPr lang="en-GB" altLang="en-US" sz="2000" dirty="0">
                <a:latin typeface="Calibri" panose="020F0502020204030204" pitchFamily="34" charset="0"/>
              </a:rPr>
              <a:t>Priority Watch </a:t>
            </a:r>
            <a:r>
              <a:rPr lang="en-GB" altLang="en-US" sz="2000" dirty="0" smtClean="0">
                <a:latin typeface="Calibri" panose="020F0502020204030204" pitchFamily="34" charset="0"/>
              </a:rPr>
              <a:t>List;  3 = Scottish </a:t>
            </a:r>
            <a:r>
              <a:rPr lang="en-GB" altLang="en-US" sz="2000" dirty="0">
                <a:latin typeface="Calibri" panose="020F0502020204030204" pitchFamily="34" charset="0"/>
              </a:rPr>
              <a:t>Water Chemical Investigation Programme </a:t>
            </a:r>
            <a:r>
              <a:rPr lang="en-GB" altLang="en-US" sz="2000" dirty="0" smtClean="0">
                <a:latin typeface="Calibri" panose="020F0502020204030204" pitchFamily="34" charset="0"/>
              </a:rPr>
              <a:t>list; SSRI-selective serotonin </a:t>
            </a:r>
            <a:r>
              <a:rPr lang="en-GB" altLang="en-US" sz="2000" dirty="0">
                <a:latin typeface="Calibri" panose="020F0502020204030204" pitchFamily="34" charset="0"/>
              </a:rPr>
              <a:t>reuptake inhibitors</a:t>
            </a:r>
            <a:r>
              <a:rPr lang="en-GB" altLang="en-US" sz="2000" dirty="0" smtClean="0">
                <a:latin typeface="Calibri" panose="020F0502020204030204" pitchFamily="34" charset="0"/>
              </a:rPr>
              <a:t>; NSAID-Nonsteroidal </a:t>
            </a:r>
            <a:r>
              <a:rPr lang="en-GB" altLang="en-US" sz="2000" dirty="0">
                <a:latin typeface="Calibri" panose="020F0502020204030204" pitchFamily="34" charset="0"/>
              </a:rPr>
              <a:t>anti-inflammatory </a:t>
            </a:r>
            <a:r>
              <a:rPr lang="en-GB" altLang="en-US" sz="2000" dirty="0" smtClean="0">
                <a:latin typeface="Calibri" panose="020F0502020204030204" pitchFamily="34" charset="0"/>
              </a:rPr>
              <a:t>drugs; PNEC-Predicted </a:t>
            </a:r>
            <a:r>
              <a:rPr lang="en-GB" altLang="en-US" sz="2000" dirty="0">
                <a:latin typeface="Calibri" panose="020F0502020204030204" pitchFamily="34" charset="0"/>
              </a:rPr>
              <a:t>no-effect </a:t>
            </a:r>
            <a:r>
              <a:rPr lang="en-GB" altLang="en-US" sz="2000" dirty="0" smtClean="0">
                <a:latin typeface="Calibri" panose="020F0502020204030204" pitchFamily="34" charset="0"/>
              </a:rPr>
              <a:t>concentration</a:t>
            </a:r>
            <a:endParaRPr lang="en-GB" altLang="en-US" sz="2800" dirty="0">
              <a:latin typeface="Calibri" panose="020F0502020204030204" pitchFamily="34" charset="0"/>
            </a:endParaRPr>
          </a:p>
          <a:p>
            <a:pPr>
              <a:buSzPct val="60000"/>
            </a:pPr>
            <a:endParaRPr lang="en-GB" altLang="en-US" sz="2800" dirty="0">
              <a:latin typeface="Calibri" panose="020F0502020204030204" pitchFamily="34" charset="0"/>
            </a:endParaRPr>
          </a:p>
          <a:p>
            <a:pPr eaLnBrk="1" hangingPunct="1">
              <a:buSzPct val="60000"/>
            </a:pPr>
            <a:endParaRPr lang="en-GB" altLang="en-US" sz="2800" dirty="0">
              <a:latin typeface="Calibri" panose="020F0502020204030204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1249762" y="21314106"/>
            <a:ext cx="8688003" cy="83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  <a:buSzPct val="70000"/>
            </a:pPr>
            <a:r>
              <a:rPr lang="en-GB" altLang="en-US" sz="2000" dirty="0" smtClean="0">
                <a:latin typeface="Calibri" panose="020F0502020204030204" pitchFamily="34" charset="0"/>
              </a:rPr>
              <a:t>Figure 2. </a:t>
            </a:r>
            <a:r>
              <a:rPr lang="en-GB" altLang="en-US" sz="2000" dirty="0">
                <a:latin typeface="Calibri" panose="020F0502020204030204" pitchFamily="34" charset="0"/>
              </a:rPr>
              <a:t>Liquid  chromatography of positive ionised </a:t>
            </a:r>
            <a:r>
              <a:rPr lang="en-GB" altLang="en-US" sz="2000" dirty="0" smtClean="0">
                <a:latin typeface="Calibri" panose="020F0502020204030204" pitchFamily="34" charset="0"/>
              </a:rPr>
              <a:t>PPCPs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7806" y="22865219"/>
            <a:ext cx="16966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RESULTS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– Initial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b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iosorbent screening</a:t>
            </a:r>
          </a:p>
          <a:p>
            <a:pPr>
              <a:lnSpc>
                <a:spcPts val="3600"/>
              </a:lnSpc>
            </a:pPr>
            <a:endParaRPr lang="en-US" sz="2800" dirty="0"/>
          </a:p>
          <a:p>
            <a:pPr>
              <a:lnSpc>
                <a:spcPts val="3600"/>
              </a:lnSpc>
            </a:pPr>
            <a:endParaRPr lang="en-GB" sz="2800" dirty="0"/>
          </a:p>
          <a:p>
            <a:pPr>
              <a:lnSpc>
                <a:spcPts val="3600"/>
              </a:lnSpc>
            </a:pPr>
            <a:endParaRPr lang="en-US" sz="2800" dirty="0">
              <a:solidFill>
                <a:srgbClr val="569BB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7395" y="23491936"/>
            <a:ext cx="9857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000" dirty="0" smtClean="0"/>
              <a:t>Eleven </a:t>
            </a:r>
            <a:r>
              <a:rPr lang="en-GB" sz="3000" dirty="0"/>
              <a:t>low-cost </a:t>
            </a:r>
            <a:r>
              <a:rPr lang="en-GB" sz="3000" dirty="0" smtClean="0"/>
              <a:t>biosorbents derived </a:t>
            </a:r>
            <a:r>
              <a:rPr lang="en-GB" sz="3000" dirty="0"/>
              <a:t>from mainly Scottish industrial and agricultural wastes have been screened for the  biosorption of target </a:t>
            </a:r>
            <a:r>
              <a:rPr lang="en-GB" sz="3000" dirty="0" smtClean="0"/>
              <a:t>compounds These include spent grain, </a:t>
            </a:r>
            <a:r>
              <a:rPr lang="en-GB" sz="3000" dirty="0"/>
              <a:t>crab </a:t>
            </a:r>
            <a:r>
              <a:rPr lang="en-GB" sz="3000" dirty="0" smtClean="0"/>
              <a:t>carapace, </a:t>
            </a:r>
            <a:r>
              <a:rPr lang="en-GB" sz="3000" dirty="0" err="1" smtClean="0"/>
              <a:t>biochars</a:t>
            </a:r>
            <a:r>
              <a:rPr lang="en-GB" sz="3000" dirty="0" smtClean="0"/>
              <a:t>, </a:t>
            </a:r>
            <a:r>
              <a:rPr lang="en-GB" sz="3000" dirty="0"/>
              <a:t>coffee wastes and algae, as well as a </a:t>
            </a:r>
            <a:r>
              <a:rPr lang="en-GB" sz="3000" dirty="0" smtClean="0"/>
              <a:t>activated carbon(reference material). Studies were conducted at </a:t>
            </a:r>
            <a:r>
              <a:rPr lang="en-GB" sz="3000" dirty="0" err="1" smtClean="0"/>
              <a:t>analyte</a:t>
            </a:r>
            <a:r>
              <a:rPr lang="en-GB" sz="3000" dirty="0" smtClean="0"/>
              <a:t> concentrations of 10, 100 and  500 </a:t>
            </a:r>
            <a:r>
              <a:rPr lang="en-GB" sz="3000" dirty="0" smtClean="0">
                <a:latin typeface="symbol" charset="2"/>
              </a:rPr>
              <a:t>m</a:t>
            </a:r>
            <a:r>
              <a:rPr lang="en-GB" sz="3000" dirty="0" smtClean="0"/>
              <a:t>g/L.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56299" y="29105303"/>
            <a:ext cx="97589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000" dirty="0" smtClean="0"/>
              <a:t>The removal efficiency of each </a:t>
            </a:r>
            <a:r>
              <a:rPr lang="en-GB" sz="3000" dirty="0" err="1" smtClean="0"/>
              <a:t>analyte</a:t>
            </a:r>
            <a:r>
              <a:rPr lang="en-GB" sz="3000" dirty="0" smtClean="0"/>
              <a:t> by each biosorbent is present in </a:t>
            </a:r>
            <a:r>
              <a:rPr lang="en-GB" sz="3000" smtClean="0"/>
              <a:t>Figures 3 &amp; 4  </a:t>
            </a:r>
            <a:r>
              <a:rPr lang="en-GB" sz="3000" dirty="0" smtClean="0"/>
              <a:t>(500 </a:t>
            </a:r>
            <a:r>
              <a:rPr lang="en-GB" sz="3000" dirty="0" smtClean="0">
                <a:latin typeface="symbol" charset="2"/>
              </a:rPr>
              <a:t>m</a:t>
            </a:r>
            <a:r>
              <a:rPr lang="en-GB" sz="3000" dirty="0" smtClean="0"/>
              <a:t>g/L data shown as example). Among </a:t>
            </a:r>
            <a:r>
              <a:rPr lang="en-GB" sz="3000" dirty="0"/>
              <a:t>them, </a:t>
            </a:r>
            <a:r>
              <a:rPr lang="en-GB" sz="3000" dirty="0" smtClean="0"/>
              <a:t>a finely powdered Italian biochar </a:t>
            </a:r>
            <a:r>
              <a:rPr lang="en-GB" sz="3000" dirty="0"/>
              <a:t>derived from </a:t>
            </a:r>
            <a:r>
              <a:rPr lang="en-GB" sz="3000" dirty="0" smtClean="0"/>
              <a:t>orchard </a:t>
            </a:r>
            <a:r>
              <a:rPr lang="en-GB" sz="3000" dirty="0"/>
              <a:t>pruning </a:t>
            </a:r>
            <a:r>
              <a:rPr lang="en-GB" sz="3000" dirty="0" smtClean="0"/>
              <a:t>residues provided </a:t>
            </a:r>
            <a:r>
              <a:rPr lang="en-GB" sz="3000" dirty="0"/>
              <a:t>satisfactory removal rates </a:t>
            </a:r>
            <a:r>
              <a:rPr lang="en-GB" sz="3000" dirty="0" smtClean="0"/>
              <a:t>(&gt; </a:t>
            </a:r>
            <a:r>
              <a:rPr lang="en-GB" sz="3000" dirty="0"/>
              <a:t>69% for all </a:t>
            </a:r>
            <a:r>
              <a:rPr lang="en-GB" sz="3000" dirty="0" smtClean="0"/>
              <a:t>target compounds</a:t>
            </a:r>
            <a:r>
              <a:rPr lang="en-GB" sz="3000" dirty="0"/>
              <a:t>), </a:t>
            </a:r>
            <a:r>
              <a:rPr lang="en-GB" sz="3000" dirty="0" smtClean="0"/>
              <a:t>close </a:t>
            </a:r>
            <a:r>
              <a:rPr lang="en-GB" sz="3000" dirty="0"/>
              <a:t>to the performance of activated </a:t>
            </a:r>
            <a:r>
              <a:rPr lang="en-GB" sz="3000" dirty="0" smtClean="0"/>
              <a:t>carbon. </a:t>
            </a:r>
            <a:r>
              <a:rPr lang="en-GB" sz="3000" dirty="0"/>
              <a:t>Other non-pyrolysis materials </a:t>
            </a:r>
            <a:r>
              <a:rPr lang="en-GB" sz="3000" dirty="0" smtClean="0"/>
              <a:t>such as, </a:t>
            </a:r>
            <a:r>
              <a:rPr lang="en-GB" sz="3000" dirty="0"/>
              <a:t>coffee waste, oak wood chippings and algae </a:t>
            </a:r>
            <a:r>
              <a:rPr lang="en-GB" sz="3000" dirty="0" smtClean="0"/>
              <a:t>derived materials showed </a:t>
            </a:r>
            <a:r>
              <a:rPr lang="en-GB" sz="3000" dirty="0"/>
              <a:t>promising removal </a:t>
            </a:r>
            <a:r>
              <a:rPr lang="en-GB" sz="3000" dirty="0" smtClean="0"/>
              <a:t>of a number of  </a:t>
            </a:r>
            <a:r>
              <a:rPr lang="en-GB" sz="3000" dirty="0"/>
              <a:t>target </a:t>
            </a:r>
            <a:r>
              <a:rPr lang="en-GB" sz="3000" dirty="0" err="1"/>
              <a:t>analytes</a:t>
            </a:r>
            <a:r>
              <a:rPr lang="en-GB" sz="3000" dirty="0"/>
              <a:t>. </a:t>
            </a:r>
          </a:p>
          <a:p>
            <a:pPr algn="just"/>
            <a:endParaRPr lang="en-GB" sz="3000" dirty="0"/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8999917" y="27845178"/>
            <a:ext cx="11312924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buSzPct val="70000"/>
            </a:pPr>
            <a:r>
              <a:rPr lang="en-GB" altLang="en-US" sz="2000" dirty="0" smtClean="0">
                <a:latin typeface="Calibri" panose="020F0502020204030204" pitchFamily="34" charset="0"/>
              </a:rPr>
              <a:t>Figure 3. </a:t>
            </a:r>
            <a:r>
              <a:rPr lang="en-GB" altLang="en-US" sz="2000" dirty="0">
                <a:latin typeface="Calibri" panose="020F0502020204030204" pitchFamily="34" charset="0"/>
              </a:rPr>
              <a:t>Mean removal </a:t>
            </a:r>
            <a:r>
              <a:rPr lang="en-GB" altLang="en-US" sz="2000" dirty="0" smtClean="0">
                <a:latin typeface="Calibri" panose="020F0502020204030204" pitchFamily="34" charset="0"/>
              </a:rPr>
              <a:t>efficiencies of </a:t>
            </a:r>
            <a:r>
              <a:rPr lang="en-GB" altLang="en-US" sz="2000" dirty="0">
                <a:latin typeface="Calibri" panose="020F0502020204030204" pitchFamily="34" charset="0"/>
              </a:rPr>
              <a:t>target </a:t>
            </a:r>
            <a:r>
              <a:rPr lang="en-GB" altLang="en-US" sz="2000" dirty="0" smtClean="0">
                <a:latin typeface="Calibri" panose="020F0502020204030204" pitchFamily="34" charset="0"/>
              </a:rPr>
              <a:t>compounds by </a:t>
            </a:r>
            <a:r>
              <a:rPr lang="en-GB" altLang="en-US" sz="2000" dirty="0">
                <a:latin typeface="Calibri" panose="020F0502020204030204" pitchFamily="34" charset="0"/>
              </a:rPr>
              <a:t>12 </a:t>
            </a:r>
            <a:r>
              <a:rPr lang="en-GB" altLang="en-US" sz="2000" dirty="0" smtClean="0">
                <a:latin typeface="Calibri" panose="020F0502020204030204" pitchFamily="34" charset="0"/>
              </a:rPr>
              <a:t>biosorbents</a:t>
            </a:r>
            <a:br>
              <a:rPr lang="en-GB" altLang="en-US" sz="2000" dirty="0" smtClean="0">
                <a:latin typeface="Calibri" panose="020F0502020204030204" pitchFamily="34" charset="0"/>
              </a:rPr>
            </a:br>
            <a:r>
              <a:rPr lang="en-GB" altLang="en-US" sz="2000" dirty="0" smtClean="0">
                <a:latin typeface="Calibri" panose="020F0502020204030204" pitchFamily="34" charset="0"/>
              </a:rPr>
              <a:t> (positive mode ionisation; error </a:t>
            </a:r>
            <a:r>
              <a:rPr lang="en-GB" altLang="en-US" sz="2000" dirty="0">
                <a:latin typeface="Calibri" panose="020F0502020204030204" pitchFamily="34" charset="0"/>
              </a:rPr>
              <a:t>bars </a:t>
            </a:r>
            <a:r>
              <a:rPr lang="en-GB" altLang="en-US" sz="2000" dirty="0" smtClean="0">
                <a:latin typeface="Calibri" panose="020F0502020204030204" pitchFamily="34" charset="0"/>
              </a:rPr>
              <a:t>= ±</a:t>
            </a:r>
            <a:r>
              <a:rPr lang="en-GB" altLang="en-US" sz="2000" dirty="0">
                <a:latin typeface="Calibri" panose="020F0502020204030204" pitchFamily="34" charset="0"/>
              </a:rPr>
              <a:t>1 </a:t>
            </a:r>
            <a:r>
              <a:rPr lang="en-GB" altLang="en-US" sz="2000" dirty="0" err="1" smtClean="0">
                <a:latin typeface="Calibri" panose="020F0502020204030204" pitchFamily="34" charset="0"/>
              </a:rPr>
              <a:t>sd</a:t>
            </a:r>
            <a:r>
              <a:rPr lang="en-GB" altLang="en-US" sz="2000" dirty="0" smtClean="0">
                <a:latin typeface="Calibri" panose="020F0502020204030204" pitchFamily="34" charset="0"/>
              </a:rPr>
              <a:t>; n=3)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9206207" y="32644849"/>
            <a:ext cx="108250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buSzPct val="70000"/>
            </a:pPr>
            <a:r>
              <a:rPr lang="en-GB" altLang="en-US" sz="2000" dirty="0" smtClean="0">
                <a:latin typeface="Calibri" panose="020F0502020204030204" pitchFamily="34" charset="0"/>
              </a:rPr>
              <a:t>Figure 4. </a:t>
            </a:r>
            <a:r>
              <a:rPr lang="en-GB" altLang="en-US" sz="2000" dirty="0">
                <a:latin typeface="Calibri" panose="020F0502020204030204" pitchFamily="34" charset="0"/>
              </a:rPr>
              <a:t>Mean removal </a:t>
            </a:r>
            <a:r>
              <a:rPr lang="en-GB" altLang="en-US" sz="2000" dirty="0" smtClean="0">
                <a:latin typeface="Calibri" panose="020F0502020204030204" pitchFamily="34" charset="0"/>
              </a:rPr>
              <a:t>efficiencies </a:t>
            </a:r>
            <a:r>
              <a:rPr lang="en-GB" altLang="en-US" sz="2000" dirty="0">
                <a:latin typeface="Calibri" panose="020F0502020204030204" pitchFamily="34" charset="0"/>
              </a:rPr>
              <a:t>of </a:t>
            </a:r>
            <a:r>
              <a:rPr lang="en-GB" altLang="en-US" sz="2000" dirty="0" smtClean="0">
                <a:latin typeface="Calibri" panose="020F0502020204030204" pitchFamily="34" charset="0"/>
              </a:rPr>
              <a:t>target compounds by 12 biosorbents </a:t>
            </a:r>
            <a:br>
              <a:rPr lang="en-GB" altLang="en-US" sz="2000" dirty="0" smtClean="0">
                <a:latin typeface="Calibri" panose="020F0502020204030204" pitchFamily="34" charset="0"/>
              </a:rPr>
            </a:br>
            <a:r>
              <a:rPr lang="en-GB" altLang="en-US" sz="2000" dirty="0" smtClean="0">
                <a:latin typeface="Calibri" panose="020F0502020204030204" pitchFamily="34" charset="0"/>
              </a:rPr>
              <a:t>(negative mode ionisation; error bars = ±1 </a:t>
            </a:r>
            <a:r>
              <a:rPr lang="en-GB" altLang="en-US" sz="2000" dirty="0" err="1" smtClean="0">
                <a:latin typeface="Calibri" panose="020F0502020204030204" pitchFamily="34" charset="0"/>
              </a:rPr>
              <a:t>sd</a:t>
            </a:r>
            <a:r>
              <a:rPr lang="en-GB" altLang="en-US" sz="2000" dirty="0" smtClean="0">
                <a:latin typeface="Calibri" panose="020F0502020204030204" pitchFamily="34" charset="0"/>
              </a:rPr>
              <a:t>; n=3)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>
              <a:lnSpc>
                <a:spcPts val="5800"/>
              </a:lnSpc>
              <a:buSzPct val="70000"/>
            </a:pPr>
            <a:endParaRPr lang="en-US" altLang="zh-CN" sz="20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0823" y="34029511"/>
            <a:ext cx="20294733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Aft>
                <a:spcPts val="1000"/>
              </a:spcAft>
            </a:pPr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   CONCLUSIONS &amp; </a:t>
            </a:r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</a:rPr>
              <a:t>FUTURE WORK</a:t>
            </a:r>
            <a:endParaRPr lang="en-US" sz="5200" b="1" dirty="0" smtClean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457200" indent="-457200">
              <a:lnSpc>
                <a:spcPts val="4000"/>
              </a:lnSpc>
              <a:spcAft>
                <a:spcPts val="600"/>
              </a:spcAft>
              <a:buClr>
                <a:srgbClr val="3EA434"/>
              </a:buClr>
              <a:buSzPct val="93000"/>
              <a:buFont typeface="Arial" panose="020B0604020202020204" pitchFamily="34" charset="0"/>
              <a:buChar char="•"/>
            </a:pPr>
            <a:r>
              <a:rPr lang="en-GB" sz="3000" dirty="0" smtClean="0"/>
              <a:t>Some biosorbents showed promising removal </a:t>
            </a:r>
            <a:r>
              <a:rPr lang="en-GB" sz="3000" dirty="0"/>
              <a:t>efficiencies for target compounds </a:t>
            </a:r>
            <a:r>
              <a:rPr lang="en-GB" sz="3000" dirty="0" smtClean="0"/>
              <a:t>in batch studies e.g. Italian biochar (&gt; </a:t>
            </a:r>
            <a:r>
              <a:rPr lang="en-GB" sz="3000" dirty="0"/>
              <a:t>69% </a:t>
            </a:r>
            <a:r>
              <a:rPr lang="en-GB" sz="3000" dirty="0" smtClean="0"/>
              <a:t>for all 15 </a:t>
            </a:r>
            <a:r>
              <a:rPr lang="en-GB" sz="3000" dirty="0" err="1" smtClean="0"/>
              <a:t>analytes</a:t>
            </a:r>
            <a:r>
              <a:rPr lang="en-GB" sz="3000" dirty="0" smtClean="0"/>
              <a:t>), algae (&gt; 58</a:t>
            </a:r>
            <a:r>
              <a:rPr lang="en-GB" sz="3000" dirty="0"/>
              <a:t>%</a:t>
            </a:r>
            <a:r>
              <a:rPr lang="en-GB" sz="3000" dirty="0" smtClean="0"/>
              <a:t> for 13), </a:t>
            </a:r>
            <a:r>
              <a:rPr lang="en-GB" sz="3000" dirty="0"/>
              <a:t>sewage sludge </a:t>
            </a:r>
            <a:r>
              <a:rPr lang="en-GB" sz="3000" dirty="0" smtClean="0"/>
              <a:t>(&gt; 67% for </a:t>
            </a:r>
            <a:r>
              <a:rPr lang="en-GB" sz="3000" dirty="0"/>
              <a:t>11</a:t>
            </a:r>
            <a:r>
              <a:rPr lang="en-GB" sz="3000" dirty="0" smtClean="0"/>
              <a:t>), </a:t>
            </a:r>
            <a:r>
              <a:rPr lang="en-GB" sz="3000" dirty="0"/>
              <a:t>spent grain </a:t>
            </a:r>
            <a:r>
              <a:rPr lang="en-GB" sz="3000" dirty="0" smtClean="0"/>
              <a:t>(&gt; 62% for 10), coffee waste ( &gt;50% for 11) &amp; wood chippings (&gt; 61% for 10).</a:t>
            </a:r>
          </a:p>
          <a:p>
            <a:pPr marL="457200" indent="-457200">
              <a:lnSpc>
                <a:spcPts val="4000"/>
              </a:lnSpc>
              <a:spcAft>
                <a:spcPts val="600"/>
              </a:spcAft>
              <a:buClr>
                <a:srgbClr val="3EA434"/>
              </a:buClr>
              <a:buSzPct val="93000"/>
              <a:buFont typeface="Arial" panose="020B0604020202020204" pitchFamily="34" charset="0"/>
              <a:buChar char="•"/>
            </a:pPr>
            <a:r>
              <a:rPr lang="en-GB" sz="3000" dirty="0"/>
              <a:t>3-5 promising biosorbents will be selected for further evaluation of their robustness under typical environmental conditions, </a:t>
            </a:r>
            <a:r>
              <a:rPr lang="en-GB" sz="3000" dirty="0" err="1"/>
              <a:t>analyte</a:t>
            </a:r>
            <a:r>
              <a:rPr lang="en-GB" sz="3000" dirty="0"/>
              <a:t> adsorption isotherms and kinetics.</a:t>
            </a:r>
          </a:p>
          <a:p>
            <a:pPr marL="457200" indent="-457200">
              <a:lnSpc>
                <a:spcPts val="4000"/>
              </a:lnSpc>
              <a:spcAft>
                <a:spcPts val="600"/>
              </a:spcAft>
              <a:buClr>
                <a:srgbClr val="3EA434"/>
              </a:buClr>
              <a:buSzPct val="93000"/>
              <a:buFont typeface="Arial" panose="020B0604020202020204" pitchFamily="34" charset="0"/>
              <a:buChar char="•"/>
            </a:pPr>
            <a:r>
              <a:rPr lang="en-GB" sz="3000" dirty="0" smtClean="0"/>
              <a:t>Further </a:t>
            </a:r>
            <a:r>
              <a:rPr lang="en-GB" sz="3000" dirty="0"/>
              <a:t>experiments will  test biosorbent performance at environmentally relevant </a:t>
            </a:r>
            <a:r>
              <a:rPr lang="en-GB" sz="3000" dirty="0" smtClean="0"/>
              <a:t>concentration;  how </a:t>
            </a:r>
            <a:r>
              <a:rPr lang="en-GB" sz="3000" dirty="0"/>
              <a:t>such materials behave in column systems (in terms of particle size, shape, packing density and fluid dynamics</a:t>
            </a:r>
            <a:r>
              <a:rPr lang="en-GB" sz="3000" dirty="0" smtClean="0"/>
              <a:t>); </a:t>
            </a:r>
            <a:r>
              <a:rPr lang="en-GB" sz="3000" dirty="0"/>
              <a:t>to </a:t>
            </a:r>
            <a:r>
              <a:rPr lang="en-GB" sz="3000" dirty="0" smtClean="0"/>
              <a:t>determine biosorbent physicochemical properties and surface micro-structure and to understand the underlying adsorption mechanisms. </a:t>
            </a:r>
          </a:p>
          <a:p>
            <a:pPr marL="457200" indent="-457200">
              <a:lnSpc>
                <a:spcPts val="4000"/>
              </a:lnSpc>
              <a:spcAft>
                <a:spcPts val="600"/>
              </a:spcAft>
              <a:buClr>
                <a:srgbClr val="3EA434"/>
              </a:buClr>
              <a:buSzPct val="93000"/>
              <a:buFont typeface="Arial" panose="020B0604020202020204" pitchFamily="34" charset="0"/>
              <a:buChar char="•"/>
            </a:pPr>
            <a:r>
              <a:rPr lang="en-GB" sz="3000" dirty="0" smtClean="0"/>
              <a:t>A dynamic </a:t>
            </a:r>
            <a:r>
              <a:rPr lang="en-GB" sz="3000" dirty="0"/>
              <a:t>column </a:t>
            </a:r>
            <a:r>
              <a:rPr lang="en-GB" sz="3000" dirty="0" smtClean="0"/>
              <a:t>treatment system will be developed using the most </a:t>
            </a:r>
            <a:r>
              <a:rPr lang="en-GB" sz="3000" dirty="0"/>
              <a:t>promising </a:t>
            </a:r>
            <a:r>
              <a:rPr lang="en-GB" sz="3000" dirty="0" smtClean="0"/>
              <a:t>biosorbents or mixtures of materials and </a:t>
            </a:r>
            <a:r>
              <a:rPr lang="en-GB" sz="3000" dirty="0"/>
              <a:t>their mechanical and fluid dynamic properties will be assessed under realistic environmental </a:t>
            </a:r>
            <a:r>
              <a:rPr lang="en-GB" sz="3000" dirty="0" smtClean="0"/>
              <a:t>conditions.</a:t>
            </a:r>
            <a:endParaRPr lang="en-US" sz="3400" dirty="0">
              <a:latin typeface="Calibri"/>
            </a:endParaRP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17698065" y="40569507"/>
            <a:ext cx="12263702" cy="173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000"/>
              </a:lnSpc>
            </a:pPr>
            <a:endParaRPr lang="en-US" altLang="zh-CN" sz="2000" b="1" i="1" dirty="0" smtClean="0">
              <a:latin typeface="Calibri" panose="020F0502020204030204" pitchFamily="34" charset="0"/>
            </a:endParaRPr>
          </a:p>
          <a:p>
            <a:pPr algn="just"/>
            <a:r>
              <a:rPr lang="en-US" altLang="en-US" sz="2000" b="1" i="1" dirty="0" smtClean="0">
                <a:latin typeface="Calibri" panose="020F0502020204030204" pitchFamily="34" charset="0"/>
              </a:rPr>
              <a:t>Acknowledgements: </a:t>
            </a:r>
            <a:r>
              <a:rPr lang="en-GB" altLang="zh-CN" sz="2000" b="1" i="1" dirty="0" smtClean="0">
                <a:latin typeface="Calibri" panose="020F0502020204030204" pitchFamily="34" charset="0"/>
              </a:rPr>
              <a:t>Project </a:t>
            </a:r>
            <a:r>
              <a:rPr lang="en-GB" altLang="zh-CN" sz="2000" b="1" i="1" dirty="0">
                <a:latin typeface="Calibri" panose="020F0502020204030204" pitchFamily="34" charset="0"/>
              </a:rPr>
              <a:t>funded by The Hydro Nation Scholarships Programme</a:t>
            </a:r>
            <a:endParaRPr lang="en-US" altLang="zh-CN" sz="2000" b="1" i="1" dirty="0">
              <a:latin typeface="Calibri" panose="020F050202020403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altLang="zh-CN" sz="2000" b="1" i="1" dirty="0" smtClean="0">
                <a:latin typeface="Calibri" panose="020F0502020204030204" pitchFamily="34" charset="0"/>
              </a:rPr>
              <a:t>References:1.</a:t>
            </a:r>
            <a:r>
              <a:rPr lang="en-GB" altLang="zh-CN" sz="2000" b="1" i="1" dirty="0" smtClean="0">
                <a:latin typeface="Calibri" panose="020F0502020204030204" pitchFamily="34" charset="0"/>
              </a:rPr>
              <a:t> </a:t>
            </a:r>
            <a:r>
              <a:rPr lang="en-GB" altLang="zh-CN" sz="2000" dirty="0" smtClean="0">
                <a:latin typeface="Calibri" panose="020F0502020204030204" pitchFamily="34" charset="0"/>
              </a:rPr>
              <a:t>Wang J, Wang S</a:t>
            </a:r>
            <a:r>
              <a:rPr lang="en-US" altLang="zh-CN" sz="2000" dirty="0" smtClean="0">
                <a:latin typeface="Calibri" panose="020F0502020204030204" pitchFamily="34" charset="0"/>
              </a:rPr>
              <a:t>; </a:t>
            </a:r>
            <a:r>
              <a:rPr lang="en-GB" altLang="zh-CN" sz="2000" dirty="0" smtClean="0">
                <a:latin typeface="Calibri" panose="020F0502020204030204" pitchFamily="34" charset="0"/>
              </a:rPr>
              <a:t>J </a:t>
            </a:r>
            <a:r>
              <a:rPr lang="en-GB" altLang="zh-CN" sz="2000" dirty="0">
                <a:latin typeface="Calibri" panose="020F0502020204030204" pitchFamily="34" charset="0"/>
              </a:rPr>
              <a:t>Environ Manage 2016 </a:t>
            </a:r>
            <a:r>
              <a:rPr lang="en-GB" altLang="zh-CN" sz="2000" dirty="0" smtClean="0">
                <a:latin typeface="Calibri" panose="020F0502020204030204" pitchFamily="34" charset="0"/>
              </a:rPr>
              <a:t>11/1;182:620-640 2.Environ </a:t>
            </a:r>
            <a:r>
              <a:rPr lang="en-GB" altLang="zh-CN" sz="2000" dirty="0" err="1">
                <a:latin typeface="Calibri" panose="020F0502020204030204" pitchFamily="34" charset="0"/>
              </a:rPr>
              <a:t>Sci</a:t>
            </a:r>
            <a:r>
              <a:rPr lang="en-GB" altLang="zh-CN" sz="2000" dirty="0">
                <a:latin typeface="Calibri" panose="020F0502020204030204" pitchFamily="34" charset="0"/>
              </a:rPr>
              <a:t> </a:t>
            </a:r>
            <a:r>
              <a:rPr lang="en-GB" altLang="zh-CN" sz="2000" dirty="0" err="1">
                <a:latin typeface="Calibri" panose="020F0502020204030204" pitchFamily="34" charset="0"/>
              </a:rPr>
              <a:t>Technol</a:t>
            </a:r>
            <a:r>
              <a:rPr lang="en-GB" altLang="zh-CN" sz="2000" dirty="0">
                <a:latin typeface="Calibri" panose="020F0502020204030204" pitchFamily="34" charset="0"/>
              </a:rPr>
              <a:t> 2015;49(5):3136-3144 3. </a:t>
            </a:r>
            <a:r>
              <a:rPr lang="en-GB" altLang="zh-CN" sz="2000" dirty="0" err="1">
                <a:latin typeface="Calibri" panose="020F0502020204030204" pitchFamily="34" charset="0"/>
              </a:rPr>
              <a:t>Carlsson</a:t>
            </a:r>
            <a:r>
              <a:rPr lang="en-GB" altLang="zh-CN" sz="2000" dirty="0">
                <a:latin typeface="Calibri" panose="020F0502020204030204" pitchFamily="34" charset="0"/>
              </a:rPr>
              <a:t> G, </a:t>
            </a:r>
            <a:r>
              <a:rPr lang="en-GB" altLang="zh-CN" sz="2000" dirty="0" err="1">
                <a:latin typeface="Calibri" panose="020F0502020204030204" pitchFamily="34" charset="0"/>
              </a:rPr>
              <a:t>Patring</a:t>
            </a:r>
            <a:r>
              <a:rPr lang="en-GB" altLang="zh-CN" sz="2000" dirty="0">
                <a:latin typeface="Calibri" panose="020F0502020204030204" pitchFamily="34" charset="0"/>
              </a:rPr>
              <a:t> J, </a:t>
            </a:r>
            <a:r>
              <a:rPr lang="en-GB" altLang="zh-CN" sz="2000" dirty="0" err="1" smtClean="0">
                <a:latin typeface="Calibri" panose="020F0502020204030204" pitchFamily="34" charset="0"/>
              </a:rPr>
              <a:t>Kreuger</a:t>
            </a:r>
            <a:r>
              <a:rPr lang="en-GB" altLang="zh-CN" sz="2000" dirty="0" smtClean="0">
                <a:latin typeface="Calibri" panose="020F0502020204030204" pitchFamily="34" charset="0"/>
              </a:rPr>
              <a:t> J et al. </a:t>
            </a:r>
            <a:r>
              <a:rPr lang="en-GB" altLang="zh-CN" sz="2000" dirty="0">
                <a:latin typeface="Calibri" panose="020F0502020204030204" pitchFamily="34" charset="0"/>
              </a:rPr>
              <a:t>Aquatic Toxicology 2013 </a:t>
            </a:r>
            <a:r>
              <a:rPr lang="en-GB" altLang="zh-CN" sz="2000" dirty="0" smtClean="0">
                <a:latin typeface="Calibri" panose="020F0502020204030204" pitchFamily="34" charset="0"/>
              </a:rPr>
              <a:t>1/15;126:30-41  4. </a:t>
            </a:r>
            <a:r>
              <a:rPr lang="en-GB" altLang="zh-CN" sz="2000" dirty="0" err="1" smtClean="0">
                <a:latin typeface="Calibri" panose="020F0502020204030204" pitchFamily="34" charset="0"/>
              </a:rPr>
              <a:t>Blanchfield</a:t>
            </a:r>
            <a:r>
              <a:rPr lang="en-GB" altLang="zh-CN" sz="2000" dirty="0" smtClean="0">
                <a:latin typeface="Calibri" panose="020F0502020204030204" pitchFamily="34" charset="0"/>
              </a:rPr>
              <a:t> </a:t>
            </a:r>
            <a:r>
              <a:rPr lang="en-GB" altLang="zh-CN" sz="2000" dirty="0">
                <a:latin typeface="Calibri" panose="020F0502020204030204" pitchFamily="34" charset="0"/>
              </a:rPr>
              <a:t>PJ, Kidd KA, Docker MF, </a:t>
            </a:r>
            <a:r>
              <a:rPr lang="en-GB" altLang="zh-CN" sz="2000" dirty="0" smtClean="0">
                <a:latin typeface="Calibri" panose="020F0502020204030204" pitchFamily="34" charset="0"/>
              </a:rPr>
              <a:t>et al; J Hazard Materials </a:t>
            </a:r>
            <a:r>
              <a:rPr lang="en-GB" altLang="zh-CN" sz="2000" dirty="0">
                <a:latin typeface="Calibri" panose="020F0502020204030204" pitchFamily="34" charset="0"/>
              </a:rPr>
              <a:t>2008 </a:t>
            </a:r>
            <a:r>
              <a:rPr lang="en-GB" altLang="zh-CN" sz="2000" dirty="0" smtClean="0">
                <a:latin typeface="Calibri" panose="020F0502020204030204" pitchFamily="34" charset="0"/>
              </a:rPr>
              <a:t>2-3/15;157:220-229  5. </a:t>
            </a:r>
            <a:r>
              <a:rPr lang="en-GB" altLang="zh-CN" sz="2000" dirty="0" err="1">
                <a:latin typeface="Calibri" panose="020F0502020204030204" pitchFamily="34" charset="0"/>
              </a:rPr>
              <a:t>Grégorio</a:t>
            </a:r>
            <a:r>
              <a:rPr lang="en-GB" altLang="zh-CN" sz="2000" dirty="0">
                <a:latin typeface="Calibri" panose="020F0502020204030204" pitchFamily="34" charset="0"/>
              </a:rPr>
              <a:t> </a:t>
            </a:r>
            <a:r>
              <a:rPr lang="en-GB" altLang="zh-CN" sz="2000" dirty="0" err="1" smtClean="0">
                <a:latin typeface="Calibri" panose="020F0502020204030204" pitchFamily="34" charset="0"/>
              </a:rPr>
              <a:t>Crini</a:t>
            </a:r>
            <a:r>
              <a:rPr lang="en-GB" altLang="zh-CN" sz="2000" dirty="0" smtClean="0">
                <a:latin typeface="Calibri" panose="020F0502020204030204" pitchFamily="34" charset="0"/>
              </a:rPr>
              <a:t>; </a:t>
            </a:r>
            <a:r>
              <a:rPr lang="en-GB" altLang="zh-CN" sz="2000" dirty="0" err="1" smtClean="0">
                <a:latin typeface="Calibri" panose="020F0502020204030204" pitchFamily="34" charset="0"/>
              </a:rPr>
              <a:t>Bioresource</a:t>
            </a:r>
            <a:r>
              <a:rPr lang="en-GB" altLang="zh-CN" sz="2000" dirty="0" smtClean="0">
                <a:latin typeface="Calibri" panose="020F0502020204030204" pitchFamily="34" charset="0"/>
              </a:rPr>
              <a:t> Tech;2006; 97(9):1061–1085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2400"/>
              </a:lnSpc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48" y="33782921"/>
            <a:ext cx="4029374" cy="276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5" y="33769788"/>
            <a:ext cx="3803297" cy="2778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4679348" y="34013039"/>
            <a:ext cx="24032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rgbClr val="FFFF00"/>
                </a:solidFill>
              </a:rPr>
              <a:t>Coffee wastes</a:t>
            </a:r>
            <a:endParaRPr lang="en-GB" sz="3000" b="1" i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5863" y="35945747"/>
            <a:ext cx="2168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rgbClr val="FFFF00"/>
                </a:solidFill>
              </a:rPr>
              <a:t>Spent grains</a:t>
            </a:r>
            <a:endParaRPr lang="en-GB" sz="3000" b="1" i="1" dirty="0">
              <a:solidFill>
                <a:srgbClr val="FFFF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9" y="36740787"/>
            <a:ext cx="3995152" cy="2685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C0C4C5"/>
              </a:clrFrom>
              <a:clrTo>
                <a:srgbClr val="C0C4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11860" r="6220" b="10269"/>
          <a:stretch/>
        </p:blipFill>
        <p:spPr>
          <a:xfrm>
            <a:off x="513449" y="36566234"/>
            <a:ext cx="3923220" cy="285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TextBox 42"/>
          <p:cNvSpPr txBox="1"/>
          <p:nvPr/>
        </p:nvSpPr>
        <p:spPr>
          <a:xfrm>
            <a:off x="1166315" y="37719019"/>
            <a:ext cx="25045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FFFF00"/>
                </a:solidFill>
              </a:rPr>
              <a:t>Crab carapace</a:t>
            </a:r>
            <a:endParaRPr lang="en-GB" sz="3000" b="1" i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6845" y="37763438"/>
            <a:ext cx="2734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rgbClr val="FFFF00"/>
                </a:solidFill>
              </a:rPr>
              <a:t>Wood chippings</a:t>
            </a:r>
            <a:endParaRPr lang="en-GB" sz="3000" b="1" i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524799" y="5652231"/>
            <a:ext cx="15739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</a:rPr>
              <a:t>Yuan.Li2@uhi.ac.</a:t>
            </a:r>
            <a:r>
              <a:rPr lang="en-US" altLang="zh-CN" sz="2200" i="1" dirty="0" smtClean="0">
                <a:solidFill>
                  <a:schemeClr val="bg1"/>
                </a:solidFill>
              </a:rPr>
              <a:t>uk </a:t>
            </a:r>
            <a:r>
              <a:rPr lang="en-US" sz="2200" baseline="30000" dirty="0" smtClean="0">
                <a:solidFill>
                  <a:schemeClr val="bg1"/>
                </a:solidFill>
              </a:rPr>
              <a:t>1</a:t>
            </a:r>
            <a:r>
              <a:rPr lang="en-GB" sz="2200" dirty="0">
                <a:solidFill>
                  <a:schemeClr val="bg1"/>
                </a:solidFill>
              </a:rPr>
              <a:t>Environmental Research Institute, North Highland College, University of the Highlands and Islands, Thurso, </a:t>
            </a:r>
            <a:r>
              <a:rPr lang="en-GB" sz="2200" dirty="0" smtClean="0">
                <a:solidFill>
                  <a:schemeClr val="bg1"/>
                </a:solidFill>
              </a:rPr>
              <a:t>UK;    </a:t>
            </a:r>
            <a:br>
              <a:rPr lang="en-GB" sz="2200" dirty="0" smtClean="0">
                <a:solidFill>
                  <a:schemeClr val="bg1"/>
                </a:solidFill>
              </a:rPr>
            </a:br>
            <a:r>
              <a:rPr lang="en-US" sz="2200" baseline="30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James </a:t>
            </a:r>
            <a:r>
              <a:rPr lang="en-US" sz="2200" dirty="0">
                <a:solidFill>
                  <a:schemeClr val="bg1"/>
                </a:solidFill>
              </a:rPr>
              <a:t>Hutton Institute, </a:t>
            </a:r>
            <a:r>
              <a:rPr lang="en-US" sz="2200" dirty="0" err="1">
                <a:solidFill>
                  <a:schemeClr val="bg1"/>
                </a:solidFill>
              </a:rPr>
              <a:t>Craigiebuckler</a:t>
            </a:r>
            <a:r>
              <a:rPr lang="en-US" sz="2200" dirty="0">
                <a:solidFill>
                  <a:schemeClr val="bg1"/>
                </a:solidFill>
              </a:rPr>
              <a:t>, Aberdeen, </a:t>
            </a:r>
            <a:r>
              <a:rPr lang="en-US" sz="2200" dirty="0" smtClean="0">
                <a:solidFill>
                  <a:schemeClr val="bg1"/>
                </a:solidFill>
              </a:rPr>
              <a:t>UK; </a:t>
            </a:r>
            <a:r>
              <a:rPr lang="en-US" sz="2200" baseline="30000" dirty="0">
                <a:solidFill>
                  <a:schemeClr val="bg1"/>
                </a:solidFill>
              </a:rPr>
              <a:t>3 </a:t>
            </a:r>
            <a:r>
              <a:rPr lang="en-US" sz="2200" dirty="0" smtClean="0">
                <a:solidFill>
                  <a:schemeClr val="bg1"/>
                </a:solidFill>
              </a:rPr>
              <a:t>School </a:t>
            </a:r>
            <a:r>
              <a:rPr lang="en-US" sz="2200" dirty="0">
                <a:solidFill>
                  <a:schemeClr val="bg1"/>
                </a:solidFill>
              </a:rPr>
              <a:t>of Science and Engineering, University of Dundee, Fleming Building, </a:t>
            </a:r>
            <a:r>
              <a:rPr lang="en-US" sz="2200" dirty="0" smtClean="0">
                <a:solidFill>
                  <a:schemeClr val="bg1"/>
                </a:solidFill>
              </a:rPr>
              <a:t>Small‘s </a:t>
            </a:r>
            <a:r>
              <a:rPr lang="en-US" sz="2200" dirty="0" err="1">
                <a:solidFill>
                  <a:schemeClr val="bg1"/>
                </a:solidFill>
              </a:rPr>
              <a:t>Wynd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chemeClr val="bg1"/>
                </a:solidFill>
              </a:rPr>
              <a:t>Dundee, </a:t>
            </a:r>
            <a:r>
              <a:rPr lang="en-US" altLang="zh-CN" sz="2200" dirty="0" smtClean="0">
                <a:solidFill>
                  <a:schemeClr val="bg1"/>
                </a:solidFill>
              </a:rPr>
              <a:t>UK</a:t>
            </a:r>
            <a:r>
              <a:rPr lang="en-US" sz="2200" dirty="0" smtClean="0">
                <a:solidFill>
                  <a:schemeClr val="bg1"/>
                </a:solidFill>
              </a:rPr>
              <a:t>; </a:t>
            </a:r>
            <a:r>
              <a:rPr lang="en-US" sz="2200" baseline="30000" dirty="0">
                <a:solidFill>
                  <a:schemeClr val="bg1"/>
                </a:solidFill>
              </a:rPr>
              <a:t>4</a:t>
            </a:r>
            <a:r>
              <a:rPr lang="en-US" sz="2200" dirty="0">
                <a:solidFill>
                  <a:schemeClr val="bg1"/>
                </a:solidFill>
              </a:rPr>
              <a:t>Research Centre for Eco-Environmental Sciences, Chinese Academy of Sciences, </a:t>
            </a:r>
            <a:r>
              <a:rPr lang="en-US" sz="2200" dirty="0" smtClean="0">
                <a:solidFill>
                  <a:schemeClr val="bg1"/>
                </a:solidFill>
              </a:rPr>
              <a:t>Beijing, China 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47" name="Picture 46" descr="W0200910135606252698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232" y="7287410"/>
            <a:ext cx="1935718" cy="196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351" y="7036088"/>
            <a:ext cx="3634524" cy="263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6" descr="http://www.chinabaike.com/uploads/allimg/110116/0AQAO5-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469" y="7359618"/>
            <a:ext cx="1847017" cy="19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9371" y="7406484"/>
            <a:ext cx="2130558" cy="1742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6021" y="26555833"/>
            <a:ext cx="8149954" cy="2460735"/>
          </a:xfrm>
          <a:prstGeom prst="rect">
            <a:avLst/>
          </a:prstGeom>
        </p:spPr>
      </p:pic>
      <p:pic>
        <p:nvPicPr>
          <p:cNvPr id="90" name="Picture 89" descr="New HNS Logo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299" y="7406484"/>
            <a:ext cx="3629349" cy="1891268"/>
          </a:xfrm>
          <a:prstGeom prst="rect">
            <a:avLst/>
          </a:prstGeom>
          <a:noFill/>
        </p:spPr>
      </p:pic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344461"/>
              </p:ext>
            </p:extLst>
          </p:nvPr>
        </p:nvGraphicFramePr>
        <p:xfrm>
          <a:off x="19532192" y="22368896"/>
          <a:ext cx="10230346" cy="5598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13657"/>
              </p:ext>
            </p:extLst>
          </p:nvPr>
        </p:nvGraphicFramePr>
        <p:xfrm>
          <a:off x="19553819" y="28211945"/>
          <a:ext cx="10197490" cy="453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-1001742" y="39532101"/>
            <a:ext cx="108250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buSzPct val="70000"/>
            </a:pPr>
            <a:r>
              <a:rPr lang="en-GB" altLang="en-US" sz="2000" dirty="0" smtClean="0">
                <a:latin typeface="Calibri" panose="020F0502020204030204" pitchFamily="34" charset="0"/>
              </a:rPr>
              <a:t>Figure 1. Selected   biosorbent materials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102" y="17890001"/>
            <a:ext cx="7728421" cy="370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1113</Words>
  <Application>Microsoft Office PowerPoint</Application>
  <PresentationFormat>Custom</PresentationFormat>
  <Paragraphs>146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the Highlands and Islands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MacLeod</dc:creator>
  <cp:lastModifiedBy>Laura Logie</cp:lastModifiedBy>
  <cp:revision>53</cp:revision>
  <cp:lastPrinted>2017-11-27T08:05:25Z</cp:lastPrinted>
  <dcterms:created xsi:type="dcterms:W3CDTF">2016-11-17T09:37:11Z</dcterms:created>
  <dcterms:modified xsi:type="dcterms:W3CDTF">2017-11-27T08:05:46Z</dcterms:modified>
</cp:coreProperties>
</file>