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30275213" cy="42803763"/>
  <p:notesSz cx="6797675" cy="9926638"/>
  <p:defaultTextStyle>
    <a:defPPr>
      <a:defRPr lang="en-US"/>
    </a:defPPr>
    <a:lvl1pPr marL="0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7941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5882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3823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1764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9705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7646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5587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3528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Taggart" initials="MT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00"/>
    <a:srgbClr val="695E4E"/>
    <a:srgbClr val="569BBE"/>
    <a:srgbClr val="00CC66"/>
    <a:srgbClr val="00CC00"/>
    <a:srgbClr val="008000"/>
    <a:srgbClr val="33CC33"/>
    <a:srgbClr val="78A22F"/>
    <a:srgbClr val="8721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0349" autoAdjust="0"/>
  </p:normalViewPr>
  <p:slideViewPr>
    <p:cSldViewPr snapToGrid="0">
      <p:cViewPr>
        <p:scale>
          <a:sx n="50" d="100"/>
          <a:sy n="50" d="100"/>
        </p:scale>
        <p:origin x="12" y="4392"/>
      </p:cViewPr>
      <p:guideLst>
        <p:guide orient="horz" pos="13481"/>
        <p:guide pos="95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nh-f03\staff%20profiles$\th01yl\Desktop\Data%20analysis-SPE&amp;Biosorption\data%20process%20results\biochars%20with%20diclofenac\KINETICS%20ITALIAN%20BIOCHAR%20500PPB%20DICLOFENAC%200.5GL%20RERUN%2020170623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\\nh-f03\staff%20profiles$\th01yl\Desktop\Data%20analysis-SPE&amp;Biosorption\data%20process%20results\Trimethoprim\2gL%20trimethoprim%20isotherms%203d%20wood%2010times%20dilution%20with%20high%20loading%2020171009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nh-f03\staff%20profiles$\th01yl\Desktop\Data%20analysis-SPE&amp;Biosorption\data%20process%20results\biochars%20with%20diclofenac\KINETICS%20ITALIAN%20BIOCHAR%20500PPB%20DICLOFENAC%200.5GL%20RERUN%2020170623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nh-f03\staff%20profiles$\th01yl\Desktop\Data%20analysis-SPE&amp;Biosorption\data%20process%20results\Trimethoprim\KINETICS%20500PPB%20BIOCHAR%202GL%20TIRMETHOPRIM%2020170811%20%20plus%20ONE%20FIGURE%20FOR%20ALL%20THRE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nh-f03\staff%20profiles$\th01yl\Desktop\Data%20analysis-SPE&amp;Biosorption\data%20process%20results\Trimethoprim\KINETICS%20500PPB%20BIOCHAR%202GL%20TIRMETHOPRIM%2020170811%20%20plus%20ONE%20FIGURE%20FOR%20ALL%20THREE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\\nh-f03\staff%20profiles$\th01yl\Desktop\Data%20analysis-SPE&amp;Biosorption\data%20process%20results\isotherms%20diclofenac\biochars\ISOTHERMS%20DICLOFEANC%20BIOCHAR%209%20DAYS%2020170705.xlsx" TargetMode="Externa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\\nh-f03\staff%20profiles$\th01yl\Desktop\Data%20analysis-SPE&amp;Biosorption\data%20process%20results\isotherms%20diclofenac\ISOTHERMS%20DICLOFENAC%20ALGAE%201D%20RERUN20170719.xlsx" TargetMode="Externa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\\nh-f03\staff%20profiles$\th01yl\Desktop\Data%20analysis-SPE&amp;Biosorption\data%20process%20results\isotherms%20diclofenac\ISOTHERMS%20DICLOFENAC%20WOOD%203D%2020170717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chartUserShapes" Target="../drawings/drawing3.xml"/><Relationship Id="rId1" Type="http://schemas.openxmlformats.org/officeDocument/2006/relationships/oleObject" Target="file:///\\nh-f03\staff%20profiles$\th01yl\Desktop\Data%20analysis-SPE&amp;Biosorption\data%20process%20results\Trimethoprim\2gL%20trimethoprim%20isotherms%2015d%20biochar%2020170926%20RERUN.xlsx" TargetMode="External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chartUserShapes" Target="../drawings/drawing4.xml"/><Relationship Id="rId1" Type="http://schemas.openxmlformats.org/officeDocument/2006/relationships/oleObject" Target="file:///\\nh-f03\staff%20profiles$\th01yl\Desktop\Data%20analysis-SPE&amp;Biosorption\data%20process%20results\Trimethoprim\2G%20L%20ISOTHERM%203D%20MACRO-ALGAE%20wood%2020170922.xlsx" TargetMode="External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dirty="0" smtClean="0"/>
              <a:t>a) DIC</a:t>
            </a:r>
            <a:endParaRPr lang="en-GB" sz="1800" b="1" dirty="0"/>
          </a:p>
        </c:rich>
      </c:tx>
      <c:layout>
        <c:manualLayout>
          <c:xMode val="edge"/>
          <c:yMode val="edge"/>
          <c:x val="0.17001454588181039"/>
          <c:y val="4.070069864835303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975490652956817"/>
          <c:y val="3.8994526365965287E-2"/>
          <c:w val="0.78930756213582842"/>
          <c:h val="0.74430675515880051"/>
        </c:manualLayout>
      </c:layout>
      <c:scatterChart>
        <c:scatterStyle val="lineMarker"/>
        <c:varyColors val="0"/>
        <c:ser>
          <c:idx val="0"/>
          <c:order val="0"/>
          <c:tx>
            <c:strRef>
              <c:f>'all in one'!$B$2</c:f>
              <c:strCache>
                <c:ptCount val="1"/>
                <c:pt idx="0">
                  <c:v>Biochar 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'all in one'!$E$3:$E$21</c:f>
                <c:numCache>
                  <c:formatCode>General</c:formatCode>
                  <c:ptCount val="19"/>
                  <c:pt idx="0">
                    <c:v>6.8698332714990486E-3</c:v>
                  </c:pt>
                  <c:pt idx="1">
                    <c:v>1.8319219157229089E-2</c:v>
                  </c:pt>
                  <c:pt idx="2">
                    <c:v>2.3442709115846304E-2</c:v>
                  </c:pt>
                  <c:pt idx="3">
                    <c:v>1.477963247406967E-2</c:v>
                  </c:pt>
                  <c:pt idx="4">
                    <c:v>1.6507393225221163E-2</c:v>
                  </c:pt>
                  <c:pt idx="5">
                    <c:v>8.5763369313392561E-3</c:v>
                  </c:pt>
                  <c:pt idx="6">
                    <c:v>1.4211451527768209E-2</c:v>
                  </c:pt>
                  <c:pt idx="7">
                    <c:v>5.4447058004261362E-3</c:v>
                  </c:pt>
                  <c:pt idx="8">
                    <c:v>3.3116880687135149E-2</c:v>
                  </c:pt>
                  <c:pt idx="9">
                    <c:v>1.1017974585547746E-2</c:v>
                  </c:pt>
                  <c:pt idx="10">
                    <c:v>1.9735196401373039E-2</c:v>
                  </c:pt>
                  <c:pt idx="11">
                    <c:v>1.198660636498225E-2</c:v>
                  </c:pt>
                  <c:pt idx="12">
                    <c:v>2.4621726304532431E-2</c:v>
                  </c:pt>
                  <c:pt idx="13">
                    <c:v>2.5424216162403788E-2</c:v>
                  </c:pt>
                  <c:pt idx="14">
                    <c:v>2.2528368265419412E-2</c:v>
                  </c:pt>
                  <c:pt idx="15">
                    <c:v>1.1287076361429763E-2</c:v>
                  </c:pt>
                  <c:pt idx="16">
                    <c:v>2.3042870993494176E-2</c:v>
                  </c:pt>
                  <c:pt idx="17">
                    <c:v>1.2797996893487271E-2</c:v>
                  </c:pt>
                  <c:pt idx="18">
                    <c:v>1.5224559745212078E-2</c:v>
                  </c:pt>
                </c:numCache>
              </c:numRef>
            </c:plus>
            <c:minus>
              <c:numRef>
                <c:f>'all in one'!$E$3:$E$21</c:f>
                <c:numCache>
                  <c:formatCode>General</c:formatCode>
                  <c:ptCount val="19"/>
                  <c:pt idx="0">
                    <c:v>6.8698332714990486E-3</c:v>
                  </c:pt>
                  <c:pt idx="1">
                    <c:v>1.8319219157229089E-2</c:v>
                  </c:pt>
                  <c:pt idx="2">
                    <c:v>2.3442709115846304E-2</c:v>
                  </c:pt>
                  <c:pt idx="3">
                    <c:v>1.477963247406967E-2</c:v>
                  </c:pt>
                  <c:pt idx="4">
                    <c:v>1.6507393225221163E-2</c:v>
                  </c:pt>
                  <c:pt idx="5">
                    <c:v>8.5763369313392561E-3</c:v>
                  </c:pt>
                  <c:pt idx="6">
                    <c:v>1.4211451527768209E-2</c:v>
                  </c:pt>
                  <c:pt idx="7">
                    <c:v>5.4447058004261362E-3</c:v>
                  </c:pt>
                  <c:pt idx="8">
                    <c:v>3.3116880687135149E-2</c:v>
                  </c:pt>
                  <c:pt idx="9">
                    <c:v>1.1017974585547746E-2</c:v>
                  </c:pt>
                  <c:pt idx="10">
                    <c:v>1.9735196401373039E-2</c:v>
                  </c:pt>
                  <c:pt idx="11">
                    <c:v>1.198660636498225E-2</c:v>
                  </c:pt>
                  <c:pt idx="12">
                    <c:v>2.4621726304532431E-2</c:v>
                  </c:pt>
                  <c:pt idx="13">
                    <c:v>2.5424216162403788E-2</c:v>
                  </c:pt>
                  <c:pt idx="14">
                    <c:v>2.2528368265419412E-2</c:v>
                  </c:pt>
                  <c:pt idx="15">
                    <c:v>1.1287076361429763E-2</c:v>
                  </c:pt>
                  <c:pt idx="16">
                    <c:v>2.3042870993494176E-2</c:v>
                  </c:pt>
                  <c:pt idx="17">
                    <c:v>1.2797996893487271E-2</c:v>
                  </c:pt>
                  <c:pt idx="18">
                    <c:v>1.5224559745212078E-2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'all in one'!$A$3:$A$21</c:f>
              <c:numCache>
                <c:formatCode>General</c:formatCode>
                <c:ptCount val="19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45</c:v>
                </c:pt>
                <c:pt idx="8">
                  <c:v>60</c:v>
                </c:pt>
                <c:pt idx="9">
                  <c:v>90</c:v>
                </c:pt>
                <c:pt idx="10">
                  <c:v>120</c:v>
                </c:pt>
                <c:pt idx="11">
                  <c:v>150</c:v>
                </c:pt>
                <c:pt idx="12">
                  <c:v>180</c:v>
                </c:pt>
                <c:pt idx="13">
                  <c:v>240</c:v>
                </c:pt>
                <c:pt idx="14">
                  <c:v>300</c:v>
                </c:pt>
                <c:pt idx="15">
                  <c:v>360</c:v>
                </c:pt>
                <c:pt idx="16">
                  <c:v>480</c:v>
                </c:pt>
                <c:pt idx="17">
                  <c:v>720</c:v>
                </c:pt>
                <c:pt idx="18">
                  <c:v>1440</c:v>
                </c:pt>
              </c:numCache>
            </c:numRef>
          </c:xVal>
          <c:yVal>
            <c:numRef>
              <c:f>'all in one'!$B$3:$B$21</c:f>
              <c:numCache>
                <c:formatCode>0.00</c:formatCode>
                <c:ptCount val="19"/>
                <c:pt idx="0">
                  <c:v>6.3116347675095955E-2</c:v>
                </c:pt>
                <c:pt idx="1">
                  <c:v>9.2378631338889336E-2</c:v>
                </c:pt>
                <c:pt idx="2">
                  <c:v>0.1258404375132306</c:v>
                </c:pt>
                <c:pt idx="3">
                  <c:v>0.14820079097635808</c:v>
                </c:pt>
                <c:pt idx="4">
                  <c:v>0.16851233523126688</c:v>
                </c:pt>
                <c:pt idx="5">
                  <c:v>0.17959209603514725</c:v>
                </c:pt>
                <c:pt idx="6">
                  <c:v>0.20391500711220936</c:v>
                </c:pt>
                <c:pt idx="7">
                  <c:v>0.25467762962904628</c:v>
                </c:pt>
                <c:pt idx="8">
                  <c:v>0.30693155268615219</c:v>
                </c:pt>
                <c:pt idx="9">
                  <c:v>0.38023591065516255</c:v>
                </c:pt>
                <c:pt idx="10">
                  <c:v>0.42147209257642398</c:v>
                </c:pt>
                <c:pt idx="11">
                  <c:v>0.44834117342683272</c:v>
                </c:pt>
                <c:pt idx="12">
                  <c:v>0.49816978086778602</c:v>
                </c:pt>
                <c:pt idx="13">
                  <c:v>0.5536474347615532</c:v>
                </c:pt>
                <c:pt idx="14">
                  <c:v>0.60140482271249129</c:v>
                </c:pt>
                <c:pt idx="15">
                  <c:v>0.64331614280242067</c:v>
                </c:pt>
                <c:pt idx="16">
                  <c:v>0.69489185188209757</c:v>
                </c:pt>
                <c:pt idx="17">
                  <c:v>0.79178923020955372</c:v>
                </c:pt>
                <c:pt idx="18">
                  <c:v>0.89627129503217262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07C-422E-9966-C7CF191A4998}"/>
            </c:ext>
          </c:extLst>
        </c:ser>
        <c:ser>
          <c:idx val="1"/>
          <c:order val="1"/>
          <c:tx>
            <c:strRef>
              <c:f>'all in one'!$C$2</c:f>
              <c:strCache>
                <c:ptCount val="1"/>
                <c:pt idx="0">
                  <c:v>Macro-algae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'all in one'!$F$3:$F$22</c:f>
                <c:numCache>
                  <c:formatCode>General</c:formatCode>
                  <c:ptCount val="20"/>
                  <c:pt idx="0">
                    <c:v>1.4553952066778402E-2</c:v>
                  </c:pt>
                  <c:pt idx="1">
                    <c:v>1.1994747021151704E-2</c:v>
                  </c:pt>
                  <c:pt idx="2">
                    <c:v>2.2856546886599927E-2</c:v>
                  </c:pt>
                  <c:pt idx="3">
                    <c:v>2.1809442292759839E-2</c:v>
                  </c:pt>
                  <c:pt idx="4">
                    <c:v>1.2717718318299372E-2</c:v>
                  </c:pt>
                  <c:pt idx="5">
                    <c:v>1.7708434533387812E-2</c:v>
                  </c:pt>
                  <c:pt idx="6">
                    <c:v>1.3741069442360539E-2</c:v>
                  </c:pt>
                  <c:pt idx="7">
                    <c:v>2.1068999838047466E-2</c:v>
                  </c:pt>
                  <c:pt idx="8">
                    <c:v>2.8497672296839503E-2</c:v>
                  </c:pt>
                  <c:pt idx="9">
                    <c:v>3.482168473106742E-2</c:v>
                  </c:pt>
                  <c:pt idx="10">
                    <c:v>3.8149809049068235E-2</c:v>
                  </c:pt>
                  <c:pt idx="11">
                    <c:v>4.1065480714800179E-2</c:v>
                  </c:pt>
                  <c:pt idx="12">
                    <c:v>2.4734285873315106E-2</c:v>
                  </c:pt>
                  <c:pt idx="13">
                    <c:v>2.2825848728687547E-2</c:v>
                  </c:pt>
                  <c:pt idx="14">
                    <c:v>2.4999940047360714E-2</c:v>
                  </c:pt>
                  <c:pt idx="15">
                    <c:v>2.1302067122836662E-2</c:v>
                  </c:pt>
                  <c:pt idx="17">
                    <c:v>1.6164226417638268E-2</c:v>
                  </c:pt>
                  <c:pt idx="18">
                    <c:v>1.3701522368212872E-2</c:v>
                  </c:pt>
                  <c:pt idx="19">
                    <c:v>1.2431226415150513E-2</c:v>
                  </c:pt>
                </c:numCache>
              </c:numRef>
            </c:plus>
            <c:minus>
              <c:numRef>
                <c:f>'all in one'!$F$3:$F$22</c:f>
                <c:numCache>
                  <c:formatCode>General</c:formatCode>
                  <c:ptCount val="20"/>
                  <c:pt idx="0">
                    <c:v>1.4553952066778402E-2</c:v>
                  </c:pt>
                  <c:pt idx="1">
                    <c:v>1.1994747021151704E-2</c:v>
                  </c:pt>
                  <c:pt idx="2">
                    <c:v>2.2856546886599927E-2</c:v>
                  </c:pt>
                  <c:pt idx="3">
                    <c:v>2.1809442292759839E-2</c:v>
                  </c:pt>
                  <c:pt idx="4">
                    <c:v>1.2717718318299372E-2</c:v>
                  </c:pt>
                  <c:pt idx="5">
                    <c:v>1.7708434533387812E-2</c:v>
                  </c:pt>
                  <c:pt idx="6">
                    <c:v>1.3741069442360539E-2</c:v>
                  </c:pt>
                  <c:pt idx="7">
                    <c:v>2.1068999838047466E-2</c:v>
                  </c:pt>
                  <c:pt idx="8">
                    <c:v>2.8497672296839503E-2</c:v>
                  </c:pt>
                  <c:pt idx="9">
                    <c:v>3.482168473106742E-2</c:v>
                  </c:pt>
                  <c:pt idx="10">
                    <c:v>3.8149809049068235E-2</c:v>
                  </c:pt>
                  <c:pt idx="11">
                    <c:v>4.1065480714800179E-2</c:v>
                  </c:pt>
                  <c:pt idx="12">
                    <c:v>2.4734285873315106E-2</c:v>
                  </c:pt>
                  <c:pt idx="13">
                    <c:v>2.2825848728687547E-2</c:v>
                  </c:pt>
                  <c:pt idx="14">
                    <c:v>2.4999940047360714E-2</c:v>
                  </c:pt>
                  <c:pt idx="15">
                    <c:v>2.1302067122836662E-2</c:v>
                  </c:pt>
                  <c:pt idx="17">
                    <c:v>1.6164226417638268E-2</c:v>
                  </c:pt>
                  <c:pt idx="18">
                    <c:v>1.3701522368212872E-2</c:v>
                  </c:pt>
                  <c:pt idx="19">
                    <c:v>1.2431226415150513E-2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'all in one'!$A$3:$A$21</c:f>
              <c:numCache>
                <c:formatCode>General</c:formatCode>
                <c:ptCount val="19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45</c:v>
                </c:pt>
                <c:pt idx="8">
                  <c:v>60</c:v>
                </c:pt>
                <c:pt idx="9">
                  <c:v>90</c:v>
                </c:pt>
                <c:pt idx="10">
                  <c:v>120</c:v>
                </c:pt>
                <c:pt idx="11">
                  <c:v>150</c:v>
                </c:pt>
                <c:pt idx="12">
                  <c:v>180</c:v>
                </c:pt>
                <c:pt idx="13">
                  <c:v>240</c:v>
                </c:pt>
                <c:pt idx="14">
                  <c:v>300</c:v>
                </c:pt>
                <c:pt idx="15">
                  <c:v>360</c:v>
                </c:pt>
                <c:pt idx="16">
                  <c:v>480</c:v>
                </c:pt>
                <c:pt idx="17">
                  <c:v>720</c:v>
                </c:pt>
                <c:pt idx="18">
                  <c:v>1440</c:v>
                </c:pt>
              </c:numCache>
            </c:numRef>
          </c:xVal>
          <c:yVal>
            <c:numRef>
              <c:f>'all in one'!$C$3:$C$21</c:f>
              <c:numCache>
                <c:formatCode>0.00</c:formatCode>
                <c:ptCount val="19"/>
                <c:pt idx="0">
                  <c:v>0.15921552556443655</c:v>
                </c:pt>
                <c:pt idx="1">
                  <c:v>0.26835416044135579</c:v>
                </c:pt>
                <c:pt idx="2">
                  <c:v>0.35184672501809516</c:v>
                </c:pt>
                <c:pt idx="3">
                  <c:v>0.38226803110008672</c:v>
                </c:pt>
                <c:pt idx="4">
                  <c:v>0.4169883762041704</c:v>
                </c:pt>
                <c:pt idx="5">
                  <c:v>0.44681330821204446</c:v>
                </c:pt>
                <c:pt idx="6">
                  <c:v>0.45570195847896883</c:v>
                </c:pt>
                <c:pt idx="7">
                  <c:v>0.47432545286318178</c:v>
                </c:pt>
                <c:pt idx="8">
                  <c:v>0.49304982144169429</c:v>
                </c:pt>
                <c:pt idx="9">
                  <c:v>0.50208772182481776</c:v>
                </c:pt>
                <c:pt idx="10">
                  <c:v>0.52089213902105691</c:v>
                </c:pt>
                <c:pt idx="11">
                  <c:v>0.54274235919159552</c:v>
                </c:pt>
                <c:pt idx="12">
                  <c:v>0.55793983403598879</c:v>
                </c:pt>
                <c:pt idx="13">
                  <c:v>0.57915057716017182</c:v>
                </c:pt>
                <c:pt idx="14">
                  <c:v>0.58556738416101128</c:v>
                </c:pt>
                <c:pt idx="15">
                  <c:v>0.5928492635396726</c:v>
                </c:pt>
                <c:pt idx="17">
                  <c:v>0.61922457523723262</c:v>
                </c:pt>
                <c:pt idx="18">
                  <c:v>0.61138834824205768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07C-422E-9966-C7CF191A4998}"/>
            </c:ext>
          </c:extLst>
        </c:ser>
        <c:ser>
          <c:idx val="2"/>
          <c:order val="2"/>
          <c:tx>
            <c:strRef>
              <c:f>'all in one'!$D$2</c:f>
              <c:strCache>
                <c:ptCount val="1"/>
                <c:pt idx="0">
                  <c:v>Wood chippings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'all in one'!$G$3:$G$22</c:f>
                <c:numCache>
                  <c:formatCode>General</c:formatCode>
                  <c:ptCount val="20"/>
                  <c:pt idx="0">
                    <c:v>1.6691790565907968E-2</c:v>
                  </c:pt>
                  <c:pt idx="1">
                    <c:v>6.9912194088718677E-3</c:v>
                  </c:pt>
                  <c:pt idx="2">
                    <c:v>1.9994597988722034E-2</c:v>
                  </c:pt>
                  <c:pt idx="3">
                    <c:v>9.5006490093877995E-3</c:v>
                  </c:pt>
                  <c:pt idx="4">
                    <c:v>3.5844694697635682E-3</c:v>
                  </c:pt>
                  <c:pt idx="5">
                    <c:v>1.5022445136221637E-2</c:v>
                  </c:pt>
                  <c:pt idx="6">
                    <c:v>1.7805274645021487E-2</c:v>
                  </c:pt>
                  <c:pt idx="7">
                    <c:v>2.1013035246685869E-2</c:v>
                  </c:pt>
                  <c:pt idx="8">
                    <c:v>2.1280695210981738E-2</c:v>
                  </c:pt>
                  <c:pt idx="9">
                    <c:v>2.4748081299649873E-2</c:v>
                  </c:pt>
                  <c:pt idx="10">
                    <c:v>2.5722906205834489E-2</c:v>
                  </c:pt>
                  <c:pt idx="11">
                    <c:v>1.8262215206284915E-2</c:v>
                  </c:pt>
                  <c:pt idx="12">
                    <c:v>1.658433844181675E-2</c:v>
                  </c:pt>
                  <c:pt idx="13">
                    <c:v>1.4407624276466937E-2</c:v>
                  </c:pt>
                  <c:pt idx="14">
                    <c:v>1.5605916653494189E-2</c:v>
                  </c:pt>
                  <c:pt idx="15">
                    <c:v>1.2403946471589919E-2</c:v>
                  </c:pt>
                  <c:pt idx="17">
                    <c:v>7.5724537567547967E-3</c:v>
                  </c:pt>
                  <c:pt idx="18">
                    <c:v>3.799827521673297E-3</c:v>
                  </c:pt>
                  <c:pt idx="19">
                    <c:v>6.3651139058053642E-3</c:v>
                  </c:pt>
                </c:numCache>
              </c:numRef>
            </c:plus>
            <c:minus>
              <c:numRef>
                <c:f>'all in one'!$G$3:$G$22</c:f>
                <c:numCache>
                  <c:formatCode>General</c:formatCode>
                  <c:ptCount val="20"/>
                  <c:pt idx="0">
                    <c:v>1.6691790565907968E-2</c:v>
                  </c:pt>
                  <c:pt idx="1">
                    <c:v>6.9912194088718677E-3</c:v>
                  </c:pt>
                  <c:pt idx="2">
                    <c:v>1.9994597988722034E-2</c:v>
                  </c:pt>
                  <c:pt idx="3">
                    <c:v>9.5006490093877995E-3</c:v>
                  </c:pt>
                  <c:pt idx="4">
                    <c:v>3.5844694697635682E-3</c:v>
                  </c:pt>
                  <c:pt idx="5">
                    <c:v>1.5022445136221637E-2</c:v>
                  </c:pt>
                  <c:pt idx="6">
                    <c:v>1.7805274645021487E-2</c:v>
                  </c:pt>
                  <c:pt idx="7">
                    <c:v>2.1013035246685869E-2</c:v>
                  </c:pt>
                  <c:pt idx="8">
                    <c:v>2.1280695210981738E-2</c:v>
                  </c:pt>
                  <c:pt idx="9">
                    <c:v>2.4748081299649873E-2</c:v>
                  </c:pt>
                  <c:pt idx="10">
                    <c:v>2.5722906205834489E-2</c:v>
                  </c:pt>
                  <c:pt idx="11">
                    <c:v>1.8262215206284915E-2</c:v>
                  </c:pt>
                  <c:pt idx="12">
                    <c:v>1.658433844181675E-2</c:v>
                  </c:pt>
                  <c:pt idx="13">
                    <c:v>1.4407624276466937E-2</c:v>
                  </c:pt>
                  <c:pt idx="14">
                    <c:v>1.5605916653494189E-2</c:v>
                  </c:pt>
                  <c:pt idx="15">
                    <c:v>1.2403946471589919E-2</c:v>
                  </c:pt>
                  <c:pt idx="17">
                    <c:v>7.5724537567547967E-3</c:v>
                  </c:pt>
                  <c:pt idx="18">
                    <c:v>3.799827521673297E-3</c:v>
                  </c:pt>
                  <c:pt idx="19">
                    <c:v>6.3651139058053642E-3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'all in one'!$A$3:$A$21</c:f>
              <c:numCache>
                <c:formatCode>General</c:formatCode>
                <c:ptCount val="19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45</c:v>
                </c:pt>
                <c:pt idx="8">
                  <c:v>60</c:v>
                </c:pt>
                <c:pt idx="9">
                  <c:v>90</c:v>
                </c:pt>
                <c:pt idx="10">
                  <c:v>120</c:v>
                </c:pt>
                <c:pt idx="11">
                  <c:v>150</c:v>
                </c:pt>
                <c:pt idx="12">
                  <c:v>180</c:v>
                </c:pt>
                <c:pt idx="13">
                  <c:v>240</c:v>
                </c:pt>
                <c:pt idx="14">
                  <c:v>300</c:v>
                </c:pt>
                <c:pt idx="15">
                  <c:v>360</c:v>
                </c:pt>
                <c:pt idx="16">
                  <c:v>480</c:v>
                </c:pt>
                <c:pt idx="17">
                  <c:v>720</c:v>
                </c:pt>
                <c:pt idx="18">
                  <c:v>1440</c:v>
                </c:pt>
              </c:numCache>
            </c:numRef>
          </c:xVal>
          <c:yVal>
            <c:numRef>
              <c:f>'all in one'!$D$3:$D$21</c:f>
              <c:numCache>
                <c:formatCode>General</c:formatCode>
                <c:ptCount val="19"/>
                <c:pt idx="0">
                  <c:v>0.21556477000377627</c:v>
                </c:pt>
                <c:pt idx="1">
                  <c:v>0.27098381616372019</c:v>
                </c:pt>
                <c:pt idx="2">
                  <c:v>0.32095457505513841</c:v>
                </c:pt>
                <c:pt idx="3">
                  <c:v>0.35400326288748446</c:v>
                </c:pt>
                <c:pt idx="4">
                  <c:v>0.36883254476439675</c:v>
                </c:pt>
                <c:pt idx="5">
                  <c:v>0.38056354823080901</c:v>
                </c:pt>
                <c:pt idx="6">
                  <c:v>0.39939261827012956</c:v>
                </c:pt>
                <c:pt idx="7">
                  <c:v>0.43583213778461499</c:v>
                </c:pt>
                <c:pt idx="8">
                  <c:v>0.4743646719425671</c:v>
                </c:pt>
                <c:pt idx="9">
                  <c:v>0.53327124349978405</c:v>
                </c:pt>
                <c:pt idx="10">
                  <c:v>0.57359078210574777</c:v>
                </c:pt>
                <c:pt idx="11">
                  <c:v>0.59022328097093979</c:v>
                </c:pt>
                <c:pt idx="12">
                  <c:v>0.60778795594461021</c:v>
                </c:pt>
                <c:pt idx="13">
                  <c:v>0.62169031962461496</c:v>
                </c:pt>
                <c:pt idx="14">
                  <c:v>0.64070163819391679</c:v>
                </c:pt>
                <c:pt idx="15">
                  <c:v>0.6534487411561819</c:v>
                </c:pt>
                <c:pt idx="17">
                  <c:v>0.7117472116560748</c:v>
                </c:pt>
                <c:pt idx="18">
                  <c:v>0.72471914116767255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07C-422E-9966-C7CF191A4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236032"/>
        <c:axId val="48237952"/>
      </c:scatterChart>
      <c:valAx>
        <c:axId val="48236032"/>
        <c:scaling>
          <c:orientation val="minMax"/>
          <c:max val="144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400" b="1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Time (</a:t>
                </a:r>
                <a:r>
                  <a:rPr lang="en-US" sz="1400" b="1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min)</a:t>
                </a:r>
                <a:endPara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712939954309564"/>
              <c:y val="0.857242972833524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37952"/>
        <c:crosses val="autoZero"/>
        <c:crossBetween val="midCat"/>
        <c:majorUnit val="180"/>
      </c:valAx>
      <c:valAx>
        <c:axId val="4823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400" b="1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Removal efficiencies</a:t>
                </a:r>
                <a:endPara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8.5788556293717871E-4"/>
              <c:y val="0.1609811946326701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236032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020040506520948E-2"/>
          <c:y val="0.92403289804684896"/>
          <c:w val="0.89999981406614415"/>
          <c:h val="7.59671019531509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65242057207438"/>
          <c:y val="2.5695998526499977E-2"/>
          <c:w val="0.68659394912746385"/>
          <c:h val="0.78485575934672303"/>
        </c:manualLayout>
      </c:layout>
      <c:scatterChart>
        <c:scatterStyle val="lineMarker"/>
        <c:varyColors val="0"/>
        <c:ser>
          <c:idx val="1"/>
          <c:order val="1"/>
          <c:spPr>
            <a:ln w="25400" cap="rnd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905597677100013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C53-4FE6-9574-64C42C0E945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C53-4FE6-9574-64C42C0E945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53-4FE6-9574-64C42C0E945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53-4FE6-9574-64C42C0E9459}"/>
                </c:ext>
              </c:extLst>
            </c:dLbl>
            <c:dLbl>
              <c:idx val="4"/>
              <c:layout>
                <c:manualLayout>
                  <c:x val="-1.3611411979285788E-2"/>
                  <c:y val="-1.5138631828156855E-1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C53-4FE6-9574-64C42C0E9459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C53-4FE6-9574-64C42C0E9459}"/>
                </c:ext>
              </c:extLst>
            </c:dLbl>
            <c:dLbl>
              <c:idx val="6"/>
              <c:layout>
                <c:manualLayout>
                  <c:x val="-8.1668471875714736E-3"/>
                  <c:y val="-4.1287654666155174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C53-4FE6-9574-64C42C0E9459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5000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C53-4FE6-9574-64C42C0E9459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10000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C53-4FE6-9574-64C42C0E9459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20000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C53-4FE6-9574-64C42C0E9459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30000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C53-4FE6-9574-64C42C0E9459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50000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C53-4FE6-9574-64C42C0E94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results!$T$34:$T$45</c:f>
                <c:numCache>
                  <c:formatCode>General</c:formatCode>
                  <c:ptCount val="12"/>
                  <c:pt idx="0">
                    <c:v>3.2405583964766826</c:v>
                  </c:pt>
                  <c:pt idx="1">
                    <c:v>2.0229184576061723</c:v>
                  </c:pt>
                  <c:pt idx="2">
                    <c:v>7.319863755929739</c:v>
                  </c:pt>
                  <c:pt idx="3">
                    <c:v>9.4222486704824178</c:v>
                  </c:pt>
                  <c:pt idx="4">
                    <c:v>15.604353576433832</c:v>
                  </c:pt>
                  <c:pt idx="5">
                    <c:v>9.8480905517217128</c:v>
                  </c:pt>
                  <c:pt idx="6">
                    <c:v>14.458155683865813</c:v>
                  </c:pt>
                  <c:pt idx="7">
                    <c:v>68.1264696073236</c:v>
                  </c:pt>
                  <c:pt idx="8">
                    <c:v>105.13335619953105</c:v>
                  </c:pt>
                  <c:pt idx="9">
                    <c:v>153.41222564369386</c:v>
                  </c:pt>
                  <c:pt idx="10">
                    <c:v>18.438141214436936</c:v>
                  </c:pt>
                  <c:pt idx="11">
                    <c:v>506.78674851610407</c:v>
                  </c:pt>
                </c:numCache>
              </c:numRef>
            </c:plus>
            <c:minus>
              <c:numRef>
                <c:f>results!$T$34:$T$45</c:f>
                <c:numCache>
                  <c:formatCode>General</c:formatCode>
                  <c:ptCount val="12"/>
                  <c:pt idx="0">
                    <c:v>3.2405583964766826</c:v>
                  </c:pt>
                  <c:pt idx="1">
                    <c:v>2.0229184576061723</c:v>
                  </c:pt>
                  <c:pt idx="2">
                    <c:v>7.319863755929739</c:v>
                  </c:pt>
                  <c:pt idx="3">
                    <c:v>9.4222486704824178</c:v>
                  </c:pt>
                  <c:pt idx="4">
                    <c:v>15.604353576433832</c:v>
                  </c:pt>
                  <c:pt idx="5">
                    <c:v>9.8480905517217128</c:v>
                  </c:pt>
                  <c:pt idx="6">
                    <c:v>14.458155683865813</c:v>
                  </c:pt>
                  <c:pt idx="7">
                    <c:v>68.1264696073236</c:v>
                  </c:pt>
                  <c:pt idx="8">
                    <c:v>105.13335619953105</c:v>
                  </c:pt>
                  <c:pt idx="9">
                    <c:v>153.41222564369386</c:v>
                  </c:pt>
                  <c:pt idx="10">
                    <c:v>18.438141214436936</c:v>
                  </c:pt>
                  <c:pt idx="11">
                    <c:v>506.78674851610407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results!$N$34:$N$45</c:f>
              <c:numCache>
                <c:formatCode>0.00</c:formatCode>
                <c:ptCount val="12"/>
                <c:pt idx="0">
                  <c:v>19.07295647236813</c:v>
                </c:pt>
                <c:pt idx="1">
                  <c:v>90.24057841847727</c:v>
                </c:pt>
                <c:pt idx="2">
                  <c:v>157.49174800422034</c:v>
                </c:pt>
                <c:pt idx="3">
                  <c:v>231.34516087638309</c:v>
                </c:pt>
                <c:pt idx="4">
                  <c:v>360</c:v>
                </c:pt>
                <c:pt idx="5">
                  <c:v>526.93148891682381</c:v>
                </c:pt>
                <c:pt idx="6">
                  <c:v>839.49039702906794</c:v>
                </c:pt>
                <c:pt idx="7">
                  <c:v>2426.011842209577</c:v>
                </c:pt>
                <c:pt idx="8">
                  <c:v>5356.095185762666</c:v>
                </c:pt>
                <c:pt idx="9">
                  <c:v>12004.872009768718</c:v>
                </c:pt>
                <c:pt idx="10">
                  <c:v>18000</c:v>
                </c:pt>
                <c:pt idx="11">
                  <c:v>36500</c:v>
                </c:pt>
              </c:numCache>
            </c:numRef>
          </c:xVal>
          <c:yVal>
            <c:numRef>
              <c:f>results!$O$34:$O$45</c:f>
              <c:numCache>
                <c:formatCode>0.00</c:formatCode>
                <c:ptCount val="12"/>
                <c:pt idx="0">
                  <c:v>40.463521763815933</c:v>
                </c:pt>
                <c:pt idx="1">
                  <c:v>104.87971079076135</c:v>
                </c:pt>
                <c:pt idx="2">
                  <c:v>171.25412599788982</c:v>
                </c:pt>
                <c:pt idx="3">
                  <c:v>259.32741956180843</c:v>
                </c:pt>
                <c:pt idx="4">
                  <c:v>320</c:v>
                </c:pt>
                <c:pt idx="5">
                  <c:v>486.53425554158815</c:v>
                </c:pt>
                <c:pt idx="6">
                  <c:v>580.25480148546603</c:v>
                </c:pt>
                <c:pt idx="7">
                  <c:v>1286.9940788952115</c:v>
                </c:pt>
                <c:pt idx="8">
                  <c:v>2321.952407118667</c:v>
                </c:pt>
                <c:pt idx="9">
                  <c:v>3997.5639951156395</c:v>
                </c:pt>
                <c:pt idx="10">
                  <c:v>6000</c:v>
                </c:pt>
                <c:pt idx="11">
                  <c:v>6750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762E-4258-933C-AED95D3C18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806784"/>
        <c:axId val="50808704"/>
      </c:scatterChart>
      <c:scatterChart>
        <c:scatterStyle val="lineMarker"/>
        <c:varyColors val="0"/>
        <c:ser>
          <c:idx val="0"/>
          <c:order val="0"/>
          <c:spPr>
            <a:ln w="25400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1"/>
            <c:bubble3D val="0"/>
            <c:spPr>
              <a:ln w="25400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3B3-448A-8B5C-272778F66D88}"/>
              </c:ext>
            </c:extLst>
          </c:dPt>
          <c:dLbls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C53-4FE6-9574-64C42C0E945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C53-4FE6-9574-64C42C0E9459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C53-4FE6-9574-64C42C0E945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results!$F$3:$F$14</c:f>
                <c:numCache>
                  <c:formatCode>General</c:formatCode>
                  <c:ptCount val="12"/>
                  <c:pt idx="0">
                    <c:v>1.7641549030598596E-2</c:v>
                  </c:pt>
                  <c:pt idx="1">
                    <c:v>1.3486123050707803E-2</c:v>
                  </c:pt>
                  <c:pt idx="2">
                    <c:v>3.763129554408245E-4</c:v>
                  </c:pt>
                  <c:pt idx="3">
                    <c:v>3.4898882857105448E-2</c:v>
                  </c:pt>
                  <c:pt idx="4">
                    <c:v>4.7968340427321524E-2</c:v>
                  </c:pt>
                  <c:pt idx="5">
                    <c:v>1.5630160440335425E-2</c:v>
                  </c:pt>
                  <c:pt idx="6">
                    <c:v>1.4458155683865815E-2</c:v>
                  </c:pt>
                  <c:pt idx="7">
                    <c:v>2.7250587842929445E-2</c:v>
                  </c:pt>
                  <c:pt idx="8">
                    <c:v>3.9096042872357054E-3</c:v>
                  </c:pt>
                  <c:pt idx="9">
                    <c:v>1.53412225643694E-2</c:v>
                  </c:pt>
                  <c:pt idx="10">
                    <c:v>2.0307055909082727E-3</c:v>
                  </c:pt>
                  <c:pt idx="11">
                    <c:v>2.0271469940644132E-2</c:v>
                  </c:pt>
                </c:numCache>
              </c:numRef>
            </c:plus>
            <c:minus>
              <c:numRef>
                <c:f>results!$F$3:$F$14</c:f>
                <c:numCache>
                  <c:formatCode>General</c:formatCode>
                  <c:ptCount val="12"/>
                  <c:pt idx="0">
                    <c:v>1.7641549030598596E-2</c:v>
                  </c:pt>
                  <c:pt idx="1">
                    <c:v>1.3486123050707803E-2</c:v>
                  </c:pt>
                  <c:pt idx="2">
                    <c:v>3.763129554408245E-4</c:v>
                  </c:pt>
                  <c:pt idx="3">
                    <c:v>3.4898882857105448E-2</c:v>
                  </c:pt>
                  <c:pt idx="4">
                    <c:v>4.7968340427321524E-2</c:v>
                  </c:pt>
                  <c:pt idx="5">
                    <c:v>1.5630160440335425E-2</c:v>
                  </c:pt>
                  <c:pt idx="6">
                    <c:v>1.4458155683865815E-2</c:v>
                  </c:pt>
                  <c:pt idx="7">
                    <c:v>2.7250587842929445E-2</c:v>
                  </c:pt>
                  <c:pt idx="8">
                    <c:v>3.9096042872357054E-3</c:v>
                  </c:pt>
                  <c:pt idx="9">
                    <c:v>1.53412225643694E-2</c:v>
                  </c:pt>
                  <c:pt idx="10">
                    <c:v>2.0307055909082727E-3</c:v>
                  </c:pt>
                  <c:pt idx="11">
                    <c:v>2.0271469940644132E-2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results!$N$34:$N$45</c:f>
              <c:numCache>
                <c:formatCode>0.00</c:formatCode>
                <c:ptCount val="12"/>
                <c:pt idx="0">
                  <c:v>19.07295647236813</c:v>
                </c:pt>
                <c:pt idx="1">
                  <c:v>90.24057841847727</c:v>
                </c:pt>
                <c:pt idx="2">
                  <c:v>157.49174800422034</c:v>
                </c:pt>
                <c:pt idx="3">
                  <c:v>231.34516087638309</c:v>
                </c:pt>
                <c:pt idx="4">
                  <c:v>360</c:v>
                </c:pt>
                <c:pt idx="5">
                  <c:v>526.93148891682381</c:v>
                </c:pt>
                <c:pt idx="6">
                  <c:v>839.49039702906794</c:v>
                </c:pt>
                <c:pt idx="7">
                  <c:v>2426.011842209577</c:v>
                </c:pt>
                <c:pt idx="8">
                  <c:v>5356.095185762666</c:v>
                </c:pt>
                <c:pt idx="9">
                  <c:v>12004.872009768718</c:v>
                </c:pt>
                <c:pt idx="10">
                  <c:v>18000</c:v>
                </c:pt>
                <c:pt idx="11">
                  <c:v>36500</c:v>
                </c:pt>
              </c:numCache>
            </c:numRef>
          </c:xVal>
          <c:yVal>
            <c:numRef>
              <c:f>results!$M$34:$M$45</c:f>
              <c:numCache>
                <c:formatCode>0.00</c:formatCode>
                <c:ptCount val="12"/>
                <c:pt idx="0">
                  <c:v>0.8092704352763187</c:v>
                </c:pt>
                <c:pt idx="1">
                  <c:v>0.6991980719384091</c:v>
                </c:pt>
                <c:pt idx="2">
                  <c:v>0.68501650399155933</c:v>
                </c:pt>
                <c:pt idx="3">
                  <c:v>0.69153978549815587</c:v>
                </c:pt>
                <c:pt idx="4">
                  <c:v>0.64</c:v>
                </c:pt>
                <c:pt idx="5">
                  <c:v>0.64871234072211748</c:v>
                </c:pt>
                <c:pt idx="6">
                  <c:v>0.58025480148546604</c:v>
                </c:pt>
                <c:pt idx="7">
                  <c:v>0.51479763155808456</c:v>
                </c:pt>
                <c:pt idx="8">
                  <c:v>0.4643904814237334</c:v>
                </c:pt>
                <c:pt idx="9">
                  <c:v>0.399756399511564</c:v>
                </c:pt>
                <c:pt idx="10">
                  <c:v>0.4</c:v>
                </c:pt>
                <c:pt idx="11">
                  <c:v>0.27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762E-4258-933C-AED95D3C18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829184"/>
        <c:axId val="50827264"/>
      </c:scatterChart>
      <c:valAx>
        <c:axId val="50806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400" b="1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Ce (ug/L)</a:t>
                </a:r>
                <a:endPara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4441363166017805"/>
              <c:y val="0.9217012971579023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08704"/>
        <c:crosses val="autoZero"/>
        <c:crossBetween val="midCat"/>
        <c:majorUnit val="10000"/>
      </c:valAx>
      <c:valAx>
        <c:axId val="508087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400" b="1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GB" sz="1400" b="1" i="0" baseline="-2500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:r>
                  <a:rPr lang="en-GB" sz="1400" b="1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(ug/g)</a:t>
                </a:r>
                <a:endPara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076548031115847E-3"/>
              <c:y val="0.2948234757181124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06784"/>
        <c:crosses val="autoZero"/>
        <c:crossBetween val="midCat"/>
        <c:majorUnit val="2000"/>
      </c:valAx>
      <c:valAx>
        <c:axId val="5082726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400" b="1">
                    <a:latin typeface="Arial" panose="020B0604020202020204" pitchFamily="34" charset="0"/>
                    <a:cs typeface="Arial" panose="020B0604020202020204" pitchFamily="34" charset="0"/>
                  </a:rPr>
                  <a:t>Removal</a:t>
                </a:r>
                <a:r>
                  <a:rPr lang="en-GB" sz="1400" b="1" baseline="0">
                    <a:latin typeface="Arial" panose="020B0604020202020204" pitchFamily="34" charset="0"/>
                    <a:cs typeface="Arial" panose="020B0604020202020204" pitchFamily="34" charset="0"/>
                  </a:rPr>
                  <a:t> efficiencies</a:t>
                </a:r>
                <a:endParaRPr lang="en-GB" sz="1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4953462261976462"/>
              <c:y val="0.170445796548158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29184"/>
        <c:crosses val="max"/>
        <c:crossBetween val="midCat"/>
        <c:majorUnit val="0.2"/>
      </c:valAx>
      <c:valAx>
        <c:axId val="50829184"/>
        <c:scaling>
          <c:orientation val="minMax"/>
        </c:scaling>
        <c:delete val="1"/>
        <c:axPos val="t"/>
        <c:numFmt formatCode="0.00" sourceLinked="1"/>
        <c:majorTickMark val="out"/>
        <c:minorTickMark val="none"/>
        <c:tickLblPos val="nextTo"/>
        <c:crossAx val="50827264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dirty="0" smtClean="0"/>
              <a:t>c) DIC</a:t>
            </a:r>
            <a:endParaRPr lang="en-GB" sz="1800" b="1" dirty="0"/>
          </a:p>
        </c:rich>
      </c:tx>
      <c:layout>
        <c:manualLayout>
          <c:xMode val="edge"/>
          <c:yMode val="edge"/>
          <c:x val="0.17274787659119195"/>
          <c:y val="2.661499455153002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341507462366663"/>
          <c:y val="3.0627395453929139E-2"/>
          <c:w val="0.78740304630922731"/>
          <c:h val="0.66891829240006151"/>
        </c:manualLayout>
      </c:layout>
      <c:scatterChart>
        <c:scatterStyle val="lineMarker"/>
        <c:varyColors val="0"/>
        <c:ser>
          <c:idx val="0"/>
          <c:order val="0"/>
          <c:tx>
            <c:strRef>
              <c:f>'all in one'!$B$28</c:f>
              <c:strCache>
                <c:ptCount val="1"/>
                <c:pt idx="0">
                  <c:v>Biochar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7.99582239720035E-2"/>
                  <c:y val="6.4515893846602505E-3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'all in one'!$A$29:$A$47</c:f>
              <c:numCache>
                <c:formatCode>General</c:formatCode>
                <c:ptCount val="19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45</c:v>
                </c:pt>
                <c:pt idx="8">
                  <c:v>60</c:v>
                </c:pt>
                <c:pt idx="9">
                  <c:v>90</c:v>
                </c:pt>
                <c:pt idx="10">
                  <c:v>120</c:v>
                </c:pt>
                <c:pt idx="11">
                  <c:v>150</c:v>
                </c:pt>
                <c:pt idx="12">
                  <c:v>180</c:v>
                </c:pt>
                <c:pt idx="13">
                  <c:v>240</c:v>
                </c:pt>
                <c:pt idx="14">
                  <c:v>300</c:v>
                </c:pt>
                <c:pt idx="15">
                  <c:v>360</c:v>
                </c:pt>
                <c:pt idx="16">
                  <c:v>480</c:v>
                </c:pt>
                <c:pt idx="17">
                  <c:v>720</c:v>
                </c:pt>
                <c:pt idx="18">
                  <c:v>1440</c:v>
                </c:pt>
              </c:numCache>
            </c:numRef>
          </c:xVal>
          <c:yVal>
            <c:numRef>
              <c:f>'all in one'!$B$29:$B$47</c:f>
              <c:numCache>
                <c:formatCode>0.00</c:formatCode>
                <c:ptCount val="19"/>
                <c:pt idx="0">
                  <c:v>3.1687511614192268E-2</c:v>
                </c:pt>
                <c:pt idx="1">
                  <c:v>5.4125071215415509E-2</c:v>
                </c:pt>
                <c:pt idx="2">
                  <c:v>7.9465712275107292E-2</c:v>
                </c:pt>
                <c:pt idx="3">
                  <c:v>0.10121403469697335</c:v>
                </c:pt>
                <c:pt idx="4">
                  <c:v>0.11868567350011459</c:v>
                </c:pt>
                <c:pt idx="5">
                  <c:v>0.13920434446684865</c:v>
                </c:pt>
                <c:pt idx="6">
                  <c:v>0.1471201184496036</c:v>
                </c:pt>
                <c:pt idx="7">
                  <c:v>0.17669396430909648</c:v>
                </c:pt>
                <c:pt idx="8">
                  <c:v>0.19548332348011158</c:v>
                </c:pt>
                <c:pt idx="9">
                  <c:v>0.23669516076197589</c:v>
                </c:pt>
                <c:pt idx="10">
                  <c:v>0.28471635990523103</c:v>
                </c:pt>
                <c:pt idx="11">
                  <c:v>0.3345666400734425</c:v>
                </c:pt>
                <c:pt idx="12">
                  <c:v>0.36132259906742897</c:v>
                </c:pt>
                <c:pt idx="13">
                  <c:v>0.43348886842285117</c:v>
                </c:pt>
                <c:pt idx="14">
                  <c:v>0.49883204901304651</c:v>
                </c:pt>
                <c:pt idx="15">
                  <c:v>0.55960044532966968</c:v>
                </c:pt>
                <c:pt idx="16">
                  <c:v>0.69075496956818794</c:v>
                </c:pt>
                <c:pt idx="17">
                  <c:v>0.90933290392121879</c:v>
                </c:pt>
                <c:pt idx="18">
                  <c:v>1.6066563862767798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508-4CFC-BE44-5B4169C1F210}"/>
            </c:ext>
          </c:extLst>
        </c:ser>
        <c:ser>
          <c:idx val="1"/>
          <c:order val="1"/>
          <c:tx>
            <c:strRef>
              <c:f>'all in one'!$C$28</c:f>
              <c:strCache>
                <c:ptCount val="1"/>
                <c:pt idx="0">
                  <c:v>Macro-algae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8135365842052167"/>
                  <c:y val="8.0905542544886813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'all in one'!$A$29:$A$47</c:f>
              <c:numCache>
                <c:formatCode>General</c:formatCode>
                <c:ptCount val="19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45</c:v>
                </c:pt>
                <c:pt idx="8">
                  <c:v>60</c:v>
                </c:pt>
                <c:pt idx="9">
                  <c:v>90</c:v>
                </c:pt>
                <c:pt idx="10">
                  <c:v>120</c:v>
                </c:pt>
                <c:pt idx="11">
                  <c:v>150</c:v>
                </c:pt>
                <c:pt idx="12">
                  <c:v>180</c:v>
                </c:pt>
                <c:pt idx="13">
                  <c:v>240</c:v>
                </c:pt>
                <c:pt idx="14">
                  <c:v>300</c:v>
                </c:pt>
                <c:pt idx="15">
                  <c:v>360</c:v>
                </c:pt>
                <c:pt idx="16">
                  <c:v>480</c:v>
                </c:pt>
                <c:pt idx="17">
                  <c:v>720</c:v>
                </c:pt>
                <c:pt idx="18">
                  <c:v>1440</c:v>
                </c:pt>
              </c:numCache>
            </c:numRef>
          </c:xVal>
          <c:yVal>
            <c:numRef>
              <c:f>'all in one'!$C$29:$C$47</c:f>
              <c:numCache>
                <c:formatCode>0.00</c:formatCode>
                <c:ptCount val="19"/>
                <c:pt idx="0">
                  <c:v>0.50246356136684034</c:v>
                </c:pt>
                <c:pt idx="1">
                  <c:v>0.74528376855072664</c:v>
                </c:pt>
                <c:pt idx="2">
                  <c:v>1.1368586704322123</c:v>
                </c:pt>
                <c:pt idx="3">
                  <c:v>1.5695793296481702</c:v>
                </c:pt>
                <c:pt idx="4">
                  <c:v>1.9185187061624358</c:v>
                </c:pt>
                <c:pt idx="5">
                  <c:v>2.2380712069691295</c:v>
                </c:pt>
                <c:pt idx="6">
                  <c:v>2.6333000718393476</c:v>
                </c:pt>
                <c:pt idx="7">
                  <c:v>3.7948627659228866</c:v>
                </c:pt>
                <c:pt idx="8">
                  <c:v>4.8676622435078043</c:v>
                </c:pt>
                <c:pt idx="9">
                  <c:v>7.1700618109439986</c:v>
                </c:pt>
                <c:pt idx="10">
                  <c:v>9.2149595672933771</c:v>
                </c:pt>
                <c:pt idx="11">
                  <c:v>11.054969081346233</c:v>
                </c:pt>
                <c:pt idx="12">
                  <c:v>12.904617237878695</c:v>
                </c:pt>
                <c:pt idx="13">
                  <c:v>16.576000056967899</c:v>
                </c:pt>
                <c:pt idx="14">
                  <c:v>20.492944662881708</c:v>
                </c:pt>
                <c:pt idx="15">
                  <c:v>24.289479443768208</c:v>
                </c:pt>
                <c:pt idx="17">
                  <c:v>46.509781994628298</c:v>
                </c:pt>
                <c:pt idx="18">
                  <c:v>94.211805255397692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508-4CFC-BE44-5B4169C1F210}"/>
            </c:ext>
          </c:extLst>
        </c:ser>
        <c:ser>
          <c:idx val="2"/>
          <c:order val="2"/>
          <c:tx>
            <c:strRef>
              <c:f>'all in one'!$D$28</c:f>
              <c:strCache>
                <c:ptCount val="1"/>
                <c:pt idx="0">
                  <c:v>Wood Chippings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5.0597331583552056E-2"/>
                  <c:y val="0.1199537037037037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'all in one'!$A$29:$A$47</c:f>
              <c:numCache>
                <c:formatCode>General</c:formatCode>
                <c:ptCount val="19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45</c:v>
                </c:pt>
                <c:pt idx="8">
                  <c:v>60</c:v>
                </c:pt>
                <c:pt idx="9">
                  <c:v>90</c:v>
                </c:pt>
                <c:pt idx="10">
                  <c:v>120</c:v>
                </c:pt>
                <c:pt idx="11">
                  <c:v>150</c:v>
                </c:pt>
                <c:pt idx="12">
                  <c:v>180</c:v>
                </c:pt>
                <c:pt idx="13">
                  <c:v>240</c:v>
                </c:pt>
                <c:pt idx="14">
                  <c:v>300</c:v>
                </c:pt>
                <c:pt idx="15">
                  <c:v>360</c:v>
                </c:pt>
                <c:pt idx="16">
                  <c:v>480</c:v>
                </c:pt>
                <c:pt idx="17">
                  <c:v>720</c:v>
                </c:pt>
                <c:pt idx="18">
                  <c:v>1440</c:v>
                </c:pt>
              </c:numCache>
            </c:numRef>
          </c:xVal>
          <c:yVal>
            <c:numRef>
              <c:f>'all in one'!$D$29:$D$47</c:f>
              <c:numCache>
                <c:formatCode>0.00</c:formatCode>
                <c:ptCount val="19"/>
                <c:pt idx="0">
                  <c:v>0.37111815626736483</c:v>
                </c:pt>
                <c:pt idx="1">
                  <c:v>0.73805145573404307</c:v>
                </c:pt>
                <c:pt idx="2">
                  <c:v>1.2462822813205949</c:v>
                </c:pt>
                <c:pt idx="3">
                  <c:v>1.6948996320146983</c:v>
                </c:pt>
                <c:pt idx="4">
                  <c:v>2.1690059929798897</c:v>
                </c:pt>
                <c:pt idx="5">
                  <c:v>2.627682037990426</c:v>
                </c:pt>
                <c:pt idx="6">
                  <c:v>3.0045622906039262</c:v>
                </c:pt>
                <c:pt idx="7">
                  <c:v>4.1300304496809428</c:v>
                </c:pt>
                <c:pt idx="8">
                  <c:v>5.0593986904036896</c:v>
                </c:pt>
                <c:pt idx="9">
                  <c:v>6.7507859159509644</c:v>
                </c:pt>
                <c:pt idx="10">
                  <c:v>8.3683353180439823</c:v>
                </c:pt>
                <c:pt idx="11">
                  <c:v>10.165644415330028</c:v>
                </c:pt>
                <c:pt idx="12">
                  <c:v>11.846236717228006</c:v>
                </c:pt>
                <c:pt idx="13">
                  <c:v>15.441771726149137</c:v>
                </c:pt>
                <c:pt idx="14">
                  <c:v>18.729466704388294</c:v>
                </c:pt>
                <c:pt idx="15">
                  <c:v>22.036923622381316</c:v>
                </c:pt>
                <c:pt idx="17">
                  <c:v>40.463804463650675</c:v>
                </c:pt>
                <c:pt idx="18">
                  <c:v>79.479065375856479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508-4CFC-BE44-5B4169C1F2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972928"/>
        <c:axId val="48974848"/>
      </c:scatterChart>
      <c:valAx>
        <c:axId val="48972928"/>
        <c:scaling>
          <c:orientation val="minMax"/>
          <c:max val="144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400" b="1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Time (</a:t>
                </a:r>
                <a:r>
                  <a:rPr lang="en-US" sz="1400" b="1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min)</a:t>
                </a:r>
              </a:p>
            </c:rich>
          </c:tx>
          <c:layout>
            <c:manualLayout>
              <c:xMode val="edge"/>
              <c:yMode val="edge"/>
              <c:x val="0.43585405794886356"/>
              <c:y val="0.7995377514280299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974848"/>
        <c:crosses val="autoZero"/>
        <c:crossBetween val="midCat"/>
        <c:majorUnit val="180"/>
      </c:valAx>
      <c:valAx>
        <c:axId val="4897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400" b="1" i="0" baseline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t/</a:t>
                </a:r>
                <a:r>
                  <a:rPr lang="en-GB" sz="1400" b="1" i="0" baseline="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GB" sz="1400" b="1" i="0" baseline="-250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GB" sz="1400" b="1" i="0" baseline="-250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GB" sz="1400" b="1" i="0" baseline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(min g/</a:t>
                </a:r>
                <a:r>
                  <a:rPr lang="en-GB" sz="1400" b="1" i="0" baseline="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ug</a:t>
                </a:r>
                <a:r>
                  <a:rPr lang="en-GB" sz="1400" b="1" i="0" baseline="0" dirty="0" smtClean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GB" sz="1400" b="1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1167306629940067E-3"/>
              <c:y val="0.2091930574143019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972928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"/>
          <c:y val="0.85542296082730984"/>
          <c:w val="1"/>
          <c:h val="0.144576934199241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b) TMP</a:t>
            </a:r>
            <a:endParaRPr lang="en-GB" sz="1800" b="1" dirty="0"/>
          </a:p>
        </c:rich>
      </c:tx>
      <c:layout>
        <c:manualLayout>
          <c:xMode val="edge"/>
          <c:yMode val="edge"/>
          <c:x val="0.74831593889241954"/>
          <c:y val="2.610005550291288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857742144755046"/>
          <c:y val="3.3990490319144889E-2"/>
          <c:w val="0.76730690717195327"/>
          <c:h val="0.72354764350108414"/>
        </c:manualLayout>
      </c:layout>
      <c:scatterChart>
        <c:scatterStyle val="lineMarker"/>
        <c:varyColors val="0"/>
        <c:ser>
          <c:idx val="0"/>
          <c:order val="0"/>
          <c:tx>
            <c:strRef>
              <c:f>'all in one'!$B$2</c:f>
              <c:strCache>
                <c:ptCount val="1"/>
                <c:pt idx="0">
                  <c:v>biochar 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'all in one'!$E$3:$E$22</c:f>
                <c:numCache>
                  <c:formatCode>General</c:formatCode>
                  <c:ptCount val="20"/>
                  <c:pt idx="1">
                    <c:v>1.4472089386285749E-2</c:v>
                  </c:pt>
                  <c:pt idx="2">
                    <c:v>1.9040061036727545E-2</c:v>
                  </c:pt>
                  <c:pt idx="3">
                    <c:v>2.4618207703189884E-2</c:v>
                  </c:pt>
                  <c:pt idx="4">
                    <c:v>1.1197634421497503E-2</c:v>
                  </c:pt>
                  <c:pt idx="5">
                    <c:v>3.4416331136912767E-2</c:v>
                  </c:pt>
                  <c:pt idx="6">
                    <c:v>1.776652551554769E-2</c:v>
                  </c:pt>
                  <c:pt idx="7">
                    <c:v>2.4568447773116706E-2</c:v>
                  </c:pt>
                  <c:pt idx="8">
                    <c:v>1.3861929376968909E-2</c:v>
                  </c:pt>
                  <c:pt idx="9">
                    <c:v>2.0676136758078657E-2</c:v>
                  </c:pt>
                  <c:pt idx="10">
                    <c:v>3.2555281235886843E-2</c:v>
                  </c:pt>
                  <c:pt idx="11">
                    <c:v>4.3448325916201062E-2</c:v>
                  </c:pt>
                  <c:pt idx="12">
                    <c:v>1.1203791435872102E-2</c:v>
                  </c:pt>
                  <c:pt idx="13">
                    <c:v>2.4607516002106335E-2</c:v>
                  </c:pt>
                  <c:pt idx="14">
                    <c:v>1.1782765759250604E-2</c:v>
                  </c:pt>
                  <c:pt idx="15">
                    <c:v>1.9373858658273291E-2</c:v>
                  </c:pt>
                  <c:pt idx="16">
                    <c:v>2.1903401241752104E-2</c:v>
                  </c:pt>
                  <c:pt idx="17">
                    <c:v>1.8984855340125169E-2</c:v>
                  </c:pt>
                  <c:pt idx="18">
                    <c:v>2.1570701426032905E-2</c:v>
                  </c:pt>
                  <c:pt idx="19">
                    <c:v>4.8455144795410071E-3</c:v>
                  </c:pt>
                </c:numCache>
              </c:numRef>
            </c:plus>
            <c:minus>
              <c:numRef>
                <c:f>'all in one'!$E$3:$E$22</c:f>
                <c:numCache>
                  <c:formatCode>General</c:formatCode>
                  <c:ptCount val="20"/>
                  <c:pt idx="1">
                    <c:v>1.4472089386285749E-2</c:v>
                  </c:pt>
                  <c:pt idx="2">
                    <c:v>1.9040061036727545E-2</c:v>
                  </c:pt>
                  <c:pt idx="3">
                    <c:v>2.4618207703189884E-2</c:v>
                  </c:pt>
                  <c:pt idx="4">
                    <c:v>1.1197634421497503E-2</c:v>
                  </c:pt>
                  <c:pt idx="5">
                    <c:v>3.4416331136912767E-2</c:v>
                  </c:pt>
                  <c:pt idx="6">
                    <c:v>1.776652551554769E-2</c:v>
                  </c:pt>
                  <c:pt idx="7">
                    <c:v>2.4568447773116706E-2</c:v>
                  </c:pt>
                  <c:pt idx="8">
                    <c:v>1.3861929376968909E-2</c:v>
                  </c:pt>
                  <c:pt idx="9">
                    <c:v>2.0676136758078657E-2</c:v>
                  </c:pt>
                  <c:pt idx="10">
                    <c:v>3.2555281235886843E-2</c:v>
                  </c:pt>
                  <c:pt idx="11">
                    <c:v>4.3448325916201062E-2</c:v>
                  </c:pt>
                  <c:pt idx="12">
                    <c:v>1.1203791435872102E-2</c:v>
                  </c:pt>
                  <c:pt idx="13">
                    <c:v>2.4607516002106335E-2</c:v>
                  </c:pt>
                  <c:pt idx="14">
                    <c:v>1.1782765759250604E-2</c:v>
                  </c:pt>
                  <c:pt idx="15">
                    <c:v>1.9373858658273291E-2</c:v>
                  </c:pt>
                  <c:pt idx="16">
                    <c:v>2.1903401241752104E-2</c:v>
                  </c:pt>
                  <c:pt idx="17">
                    <c:v>1.8984855340125169E-2</c:v>
                  </c:pt>
                  <c:pt idx="18">
                    <c:v>2.1570701426032905E-2</c:v>
                  </c:pt>
                  <c:pt idx="19">
                    <c:v>4.8455144795410071E-3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'all in one'!$A$3:$A$21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45</c:v>
                </c:pt>
                <c:pt idx="9">
                  <c:v>60</c:v>
                </c:pt>
                <c:pt idx="10">
                  <c:v>90</c:v>
                </c:pt>
                <c:pt idx="11">
                  <c:v>120</c:v>
                </c:pt>
                <c:pt idx="12">
                  <c:v>150</c:v>
                </c:pt>
                <c:pt idx="13">
                  <c:v>180</c:v>
                </c:pt>
                <c:pt idx="14">
                  <c:v>240</c:v>
                </c:pt>
                <c:pt idx="15">
                  <c:v>300</c:v>
                </c:pt>
                <c:pt idx="16">
                  <c:v>360</c:v>
                </c:pt>
                <c:pt idx="17">
                  <c:v>720</c:v>
                </c:pt>
                <c:pt idx="18">
                  <c:v>1440</c:v>
                </c:pt>
              </c:numCache>
            </c:numRef>
          </c:xVal>
          <c:yVal>
            <c:numRef>
              <c:f>'all in one'!$B$3:$B$21</c:f>
              <c:numCache>
                <c:formatCode>0.00</c:formatCode>
                <c:ptCount val="19"/>
                <c:pt idx="1">
                  <c:v>0.11385263264132957</c:v>
                </c:pt>
                <c:pt idx="2">
                  <c:v>0.10823992047036506</c:v>
                </c:pt>
                <c:pt idx="3">
                  <c:v>0.14277300332973897</c:v>
                </c:pt>
                <c:pt idx="4">
                  <c:v>0.15401150994373136</c:v>
                </c:pt>
                <c:pt idx="5">
                  <c:v>0.16737707850970648</c:v>
                </c:pt>
                <c:pt idx="6">
                  <c:v>0.17918711186967359</c:v>
                </c:pt>
                <c:pt idx="7">
                  <c:v>0.18743576120116956</c:v>
                </c:pt>
                <c:pt idx="8">
                  <c:v>0.22992716116992293</c:v>
                </c:pt>
                <c:pt idx="9">
                  <c:v>0.29022952831211701</c:v>
                </c:pt>
                <c:pt idx="10">
                  <c:v>0.35842174963039536</c:v>
                </c:pt>
                <c:pt idx="11">
                  <c:v>0.41724695614335228</c:v>
                </c:pt>
                <c:pt idx="12">
                  <c:v>0.47896499903821937</c:v>
                </c:pt>
                <c:pt idx="13">
                  <c:v>0.49813514152391147</c:v>
                </c:pt>
                <c:pt idx="14">
                  <c:v>0.54684899639839113</c:v>
                </c:pt>
                <c:pt idx="15">
                  <c:v>0.57235887920871276</c:v>
                </c:pt>
                <c:pt idx="16">
                  <c:v>0.5952803687137016</c:v>
                </c:pt>
                <c:pt idx="17">
                  <c:v>0.68884785879686061</c:v>
                </c:pt>
                <c:pt idx="18">
                  <c:v>0.7431713164878605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9B2-4995-B400-18372F095C60}"/>
            </c:ext>
          </c:extLst>
        </c:ser>
        <c:ser>
          <c:idx val="1"/>
          <c:order val="1"/>
          <c:tx>
            <c:strRef>
              <c:f>'all in one'!$C$2</c:f>
              <c:strCache>
                <c:ptCount val="1"/>
                <c:pt idx="0">
                  <c:v>macro-algae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'all in one'!$F$3:$F$21</c:f>
                <c:numCache>
                  <c:formatCode>General</c:formatCode>
                  <c:ptCount val="19"/>
                  <c:pt idx="0">
                    <c:v>7.2567507250775126E-2</c:v>
                  </c:pt>
                  <c:pt idx="1">
                    <c:v>3.9815791848276591E-2</c:v>
                  </c:pt>
                  <c:pt idx="2">
                    <c:v>2.1621939599899418E-2</c:v>
                  </c:pt>
                  <c:pt idx="3">
                    <c:v>2.5277196540260824E-2</c:v>
                  </c:pt>
                  <c:pt idx="4">
                    <c:v>1.5171491460969404E-2</c:v>
                  </c:pt>
                  <c:pt idx="5">
                    <c:v>2.1355350096639907E-2</c:v>
                  </c:pt>
                  <c:pt idx="6">
                    <c:v>2.063348880398521E-2</c:v>
                  </c:pt>
                  <c:pt idx="7">
                    <c:v>2.1300810119950636E-2</c:v>
                  </c:pt>
                  <c:pt idx="8">
                    <c:v>1.4911402434837632E-2</c:v>
                  </c:pt>
                  <c:pt idx="9">
                    <c:v>8.9873785421415095E-3</c:v>
                  </c:pt>
                  <c:pt idx="10">
                    <c:v>9.9118064448766325E-3</c:v>
                  </c:pt>
                  <c:pt idx="11">
                    <c:v>6.2809783649076037E-3</c:v>
                  </c:pt>
                  <c:pt idx="12">
                    <c:v>7.1427910970917165E-3</c:v>
                  </c:pt>
                  <c:pt idx="13">
                    <c:v>6.1157276476552919E-3</c:v>
                  </c:pt>
                  <c:pt idx="14">
                    <c:v>9.1454051203126996E-3</c:v>
                  </c:pt>
                  <c:pt idx="15">
                    <c:v>1.0504010041661981E-2</c:v>
                  </c:pt>
                  <c:pt idx="16">
                    <c:v>7.8715301519895597E-3</c:v>
                  </c:pt>
                  <c:pt idx="17">
                    <c:v>6.9023176852982321E-3</c:v>
                  </c:pt>
                  <c:pt idx="18">
                    <c:v>8.4407243148975231E-3</c:v>
                  </c:pt>
                </c:numCache>
              </c:numRef>
            </c:plus>
            <c:minus>
              <c:numRef>
                <c:f>'all in one'!$F$3:$F$21</c:f>
                <c:numCache>
                  <c:formatCode>General</c:formatCode>
                  <c:ptCount val="19"/>
                  <c:pt idx="0">
                    <c:v>7.2567507250775126E-2</c:v>
                  </c:pt>
                  <c:pt idx="1">
                    <c:v>3.9815791848276591E-2</c:v>
                  </c:pt>
                  <c:pt idx="2">
                    <c:v>2.1621939599899418E-2</c:v>
                  </c:pt>
                  <c:pt idx="3">
                    <c:v>2.5277196540260824E-2</c:v>
                  </c:pt>
                  <c:pt idx="4">
                    <c:v>1.5171491460969404E-2</c:v>
                  </c:pt>
                  <c:pt idx="5">
                    <c:v>2.1355350096639907E-2</c:v>
                  </c:pt>
                  <c:pt idx="6">
                    <c:v>2.063348880398521E-2</c:v>
                  </c:pt>
                  <c:pt idx="7">
                    <c:v>2.1300810119950636E-2</c:v>
                  </c:pt>
                  <c:pt idx="8">
                    <c:v>1.4911402434837632E-2</c:v>
                  </c:pt>
                  <c:pt idx="9">
                    <c:v>8.9873785421415095E-3</c:v>
                  </c:pt>
                  <c:pt idx="10">
                    <c:v>9.9118064448766325E-3</c:v>
                  </c:pt>
                  <c:pt idx="11">
                    <c:v>6.2809783649076037E-3</c:v>
                  </c:pt>
                  <c:pt idx="12">
                    <c:v>7.1427910970917165E-3</c:v>
                  </c:pt>
                  <c:pt idx="13">
                    <c:v>6.1157276476552919E-3</c:v>
                  </c:pt>
                  <c:pt idx="14">
                    <c:v>9.1454051203126996E-3</c:v>
                  </c:pt>
                  <c:pt idx="15">
                    <c:v>1.0504010041661981E-2</c:v>
                  </c:pt>
                  <c:pt idx="16">
                    <c:v>7.8715301519895597E-3</c:v>
                  </c:pt>
                  <c:pt idx="17">
                    <c:v>6.9023176852982321E-3</c:v>
                  </c:pt>
                  <c:pt idx="18">
                    <c:v>8.4407243148975231E-3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'all in one'!$A$3:$A$21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45</c:v>
                </c:pt>
                <c:pt idx="9">
                  <c:v>60</c:v>
                </c:pt>
                <c:pt idx="10">
                  <c:v>90</c:v>
                </c:pt>
                <c:pt idx="11">
                  <c:v>120</c:v>
                </c:pt>
                <c:pt idx="12">
                  <c:v>150</c:v>
                </c:pt>
                <c:pt idx="13">
                  <c:v>180</c:v>
                </c:pt>
                <c:pt idx="14">
                  <c:v>240</c:v>
                </c:pt>
                <c:pt idx="15">
                  <c:v>300</c:v>
                </c:pt>
                <c:pt idx="16">
                  <c:v>360</c:v>
                </c:pt>
                <c:pt idx="17">
                  <c:v>720</c:v>
                </c:pt>
                <c:pt idx="18">
                  <c:v>1440</c:v>
                </c:pt>
              </c:numCache>
            </c:numRef>
          </c:xVal>
          <c:yVal>
            <c:numRef>
              <c:f>'all in one'!$C$3:$C$21</c:f>
              <c:numCache>
                <c:formatCode>0.00</c:formatCode>
                <c:ptCount val="19"/>
                <c:pt idx="0">
                  <c:v>0.4791438261164232</c:v>
                </c:pt>
                <c:pt idx="1">
                  <c:v>0.53553584926792852</c:v>
                </c:pt>
                <c:pt idx="2">
                  <c:v>0.63370204731374524</c:v>
                </c:pt>
                <c:pt idx="3">
                  <c:v>0.71101881178112236</c:v>
                </c:pt>
                <c:pt idx="4">
                  <c:v>0.77361622637414307</c:v>
                </c:pt>
                <c:pt idx="5">
                  <c:v>0.80164332676105443</c:v>
                </c:pt>
                <c:pt idx="6">
                  <c:v>0.82234037884989053</c:v>
                </c:pt>
                <c:pt idx="7">
                  <c:v>0.84154136015874648</c:v>
                </c:pt>
                <c:pt idx="8">
                  <c:v>0.87722331787214403</c:v>
                </c:pt>
                <c:pt idx="9">
                  <c:v>0.89570751088375367</c:v>
                </c:pt>
                <c:pt idx="10">
                  <c:v>0.92136034873475514</c:v>
                </c:pt>
                <c:pt idx="11">
                  <c:v>0.93004619112843034</c:v>
                </c:pt>
                <c:pt idx="12">
                  <c:v>0.93579154809331022</c:v>
                </c:pt>
                <c:pt idx="13">
                  <c:v>0.93781277217652315</c:v>
                </c:pt>
                <c:pt idx="14">
                  <c:v>0.94152632013663995</c:v>
                </c:pt>
                <c:pt idx="15">
                  <c:v>0.94572035874928007</c:v>
                </c:pt>
                <c:pt idx="16">
                  <c:v>0.94492685071873128</c:v>
                </c:pt>
                <c:pt idx="17">
                  <c:v>0.9453956224110428</c:v>
                </c:pt>
                <c:pt idx="18">
                  <c:v>0.94396619053132058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9B2-4995-B400-18372F095C60}"/>
            </c:ext>
          </c:extLst>
        </c:ser>
        <c:ser>
          <c:idx val="2"/>
          <c:order val="2"/>
          <c:tx>
            <c:strRef>
              <c:f>'all in one'!$D$2</c:f>
              <c:strCache>
                <c:ptCount val="1"/>
                <c:pt idx="0">
                  <c:v>wood chippings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'all in one'!$G$3:$G$21</c:f>
                <c:numCache>
                  <c:formatCode>General</c:formatCode>
                  <c:ptCount val="19"/>
                  <c:pt idx="0">
                    <c:v>1.2752922541213817E-2</c:v>
                  </c:pt>
                  <c:pt idx="1">
                    <c:v>1.2436558394199609E-2</c:v>
                  </c:pt>
                  <c:pt idx="2">
                    <c:v>1.6298215450282073E-2</c:v>
                  </c:pt>
                  <c:pt idx="3">
                    <c:v>3.2648163694593467E-2</c:v>
                  </c:pt>
                  <c:pt idx="4">
                    <c:v>1.9580390877123419E-2</c:v>
                  </c:pt>
                  <c:pt idx="5">
                    <c:v>1.535291064552642E-2</c:v>
                  </c:pt>
                  <c:pt idx="6">
                    <c:v>1.8064228052266713E-2</c:v>
                  </c:pt>
                  <c:pt idx="7">
                    <c:v>2.401394914235315E-2</c:v>
                  </c:pt>
                  <c:pt idx="8">
                    <c:v>2.0931719793903358E-2</c:v>
                  </c:pt>
                  <c:pt idx="9">
                    <c:v>2.2860929495690161E-2</c:v>
                  </c:pt>
                  <c:pt idx="10">
                    <c:v>7.7396044366834504E-3</c:v>
                  </c:pt>
                  <c:pt idx="11">
                    <c:v>7.9721398671125949E-3</c:v>
                  </c:pt>
                  <c:pt idx="12">
                    <c:v>1.2199579363798516E-2</c:v>
                  </c:pt>
                  <c:pt idx="13">
                    <c:v>8.8023105494964022E-3</c:v>
                  </c:pt>
                  <c:pt idx="14">
                    <c:v>9.1896830913213972E-3</c:v>
                  </c:pt>
                  <c:pt idx="15">
                    <c:v>7.6175637364236642E-3</c:v>
                  </c:pt>
                  <c:pt idx="16">
                    <c:v>1.3295813343258458E-2</c:v>
                  </c:pt>
                  <c:pt idx="17">
                    <c:v>1.1687917732680396E-3</c:v>
                  </c:pt>
                  <c:pt idx="18">
                    <c:v>1.1448822124020088E-2</c:v>
                  </c:pt>
                </c:numCache>
              </c:numRef>
            </c:plus>
            <c:minus>
              <c:numRef>
                <c:f>'all in one'!$G$3:$G$21</c:f>
                <c:numCache>
                  <c:formatCode>General</c:formatCode>
                  <c:ptCount val="19"/>
                  <c:pt idx="0">
                    <c:v>1.2752922541213817E-2</c:v>
                  </c:pt>
                  <c:pt idx="1">
                    <c:v>1.2436558394199609E-2</c:v>
                  </c:pt>
                  <c:pt idx="2">
                    <c:v>1.6298215450282073E-2</c:v>
                  </c:pt>
                  <c:pt idx="3">
                    <c:v>3.2648163694593467E-2</c:v>
                  </c:pt>
                  <c:pt idx="4">
                    <c:v>1.9580390877123419E-2</c:v>
                  </c:pt>
                  <c:pt idx="5">
                    <c:v>1.535291064552642E-2</c:v>
                  </c:pt>
                  <c:pt idx="6">
                    <c:v>1.8064228052266713E-2</c:v>
                  </c:pt>
                  <c:pt idx="7">
                    <c:v>2.401394914235315E-2</c:v>
                  </c:pt>
                  <c:pt idx="8">
                    <c:v>2.0931719793903358E-2</c:v>
                  </c:pt>
                  <c:pt idx="9">
                    <c:v>2.2860929495690161E-2</c:v>
                  </c:pt>
                  <c:pt idx="10">
                    <c:v>7.7396044366834504E-3</c:v>
                  </c:pt>
                  <c:pt idx="11">
                    <c:v>7.9721398671125949E-3</c:v>
                  </c:pt>
                  <c:pt idx="12">
                    <c:v>1.2199579363798516E-2</c:v>
                  </c:pt>
                  <c:pt idx="13">
                    <c:v>8.8023105494964022E-3</c:v>
                  </c:pt>
                  <c:pt idx="14">
                    <c:v>9.1896830913213972E-3</c:v>
                  </c:pt>
                  <c:pt idx="15">
                    <c:v>7.6175637364236642E-3</c:v>
                  </c:pt>
                  <c:pt idx="16">
                    <c:v>1.3295813343258458E-2</c:v>
                  </c:pt>
                  <c:pt idx="17">
                    <c:v>1.1687917732680396E-3</c:v>
                  </c:pt>
                  <c:pt idx="18">
                    <c:v>1.1448822124020088E-2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'all in one'!$A$3:$A$21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45</c:v>
                </c:pt>
                <c:pt idx="9">
                  <c:v>60</c:v>
                </c:pt>
                <c:pt idx="10">
                  <c:v>90</c:v>
                </c:pt>
                <c:pt idx="11">
                  <c:v>120</c:v>
                </c:pt>
                <c:pt idx="12">
                  <c:v>150</c:v>
                </c:pt>
                <c:pt idx="13">
                  <c:v>180</c:v>
                </c:pt>
                <c:pt idx="14">
                  <c:v>240</c:v>
                </c:pt>
                <c:pt idx="15">
                  <c:v>300</c:v>
                </c:pt>
                <c:pt idx="16">
                  <c:v>360</c:v>
                </c:pt>
                <c:pt idx="17">
                  <c:v>720</c:v>
                </c:pt>
                <c:pt idx="18">
                  <c:v>1440</c:v>
                </c:pt>
              </c:numCache>
            </c:numRef>
          </c:xVal>
          <c:yVal>
            <c:numRef>
              <c:f>'all in one'!$D$3:$D$21</c:f>
              <c:numCache>
                <c:formatCode>0.00</c:formatCode>
                <c:ptCount val="19"/>
                <c:pt idx="0">
                  <c:v>0.21237206087246077</c:v>
                </c:pt>
                <c:pt idx="1">
                  <c:v>0.25065420719743842</c:v>
                </c:pt>
                <c:pt idx="2">
                  <c:v>0.33108562438705363</c:v>
                </c:pt>
                <c:pt idx="3">
                  <c:v>0.41713951115337755</c:v>
                </c:pt>
                <c:pt idx="4">
                  <c:v>0.43892174173306625</c:v>
                </c:pt>
                <c:pt idx="5">
                  <c:v>0.47222109402575124</c:v>
                </c:pt>
                <c:pt idx="6">
                  <c:v>0.48746322292076766</c:v>
                </c:pt>
                <c:pt idx="7">
                  <c:v>0.51023738937439345</c:v>
                </c:pt>
                <c:pt idx="8">
                  <c:v>0.53526736536163677</c:v>
                </c:pt>
                <c:pt idx="9">
                  <c:v>0.55033594340813308</c:v>
                </c:pt>
                <c:pt idx="10">
                  <c:v>0.57231529680458215</c:v>
                </c:pt>
                <c:pt idx="11">
                  <c:v>0.58458811633320718</c:v>
                </c:pt>
                <c:pt idx="12">
                  <c:v>0.59311536381658059</c:v>
                </c:pt>
                <c:pt idx="13">
                  <c:v>0.59699285932244628</c:v>
                </c:pt>
                <c:pt idx="14">
                  <c:v>0.60159375535859771</c:v>
                </c:pt>
                <c:pt idx="15">
                  <c:v>0.60909187229917927</c:v>
                </c:pt>
                <c:pt idx="16">
                  <c:v>0.61456912946490494</c:v>
                </c:pt>
                <c:pt idx="17">
                  <c:v>0.62524760885191522</c:v>
                </c:pt>
                <c:pt idx="18">
                  <c:v>0.62822141702243572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9B2-4995-B400-18372F095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912640"/>
        <c:axId val="48914816"/>
      </c:scatterChart>
      <c:valAx>
        <c:axId val="48912640"/>
        <c:scaling>
          <c:orientation val="minMax"/>
          <c:max val="144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400" b="1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r>
                  <a:rPr lang="en-GB" sz="1400" b="1" baseline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zh-CN" sz="1400" b="1" baseline="0">
                    <a:latin typeface="Arial" panose="020B0604020202020204" pitchFamily="34" charset="0"/>
                    <a:cs typeface="Arial" panose="020B0604020202020204" pitchFamily="34" charset="0"/>
                  </a:rPr>
                  <a:t>min)</a:t>
                </a:r>
                <a:endParaRPr lang="en-GB" sz="1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4015698227474886"/>
              <c:y val="0.8404074708052798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914816"/>
        <c:crosses val="autoZero"/>
        <c:crossBetween val="midCat"/>
        <c:majorUnit val="180"/>
      </c:valAx>
      <c:valAx>
        <c:axId val="489148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400" b="1">
                    <a:latin typeface="Arial" panose="020B0604020202020204" pitchFamily="34" charset="0"/>
                    <a:cs typeface="Arial" panose="020B0604020202020204" pitchFamily="34" charset="0"/>
                  </a:rPr>
                  <a:t>Removal</a:t>
                </a:r>
                <a:r>
                  <a:rPr lang="en-GB" sz="1400" b="1" baseline="0">
                    <a:latin typeface="Arial" panose="020B0604020202020204" pitchFamily="34" charset="0"/>
                    <a:cs typeface="Arial" panose="020B0604020202020204" pitchFamily="34" charset="0"/>
                  </a:rPr>
                  <a:t> efficiencies</a:t>
                </a:r>
                <a:endParaRPr lang="en-GB" sz="1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120411426832515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912640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035121795733789E-2"/>
          <c:y val="0.91697150899615809"/>
          <c:w val="0.86735037626937994"/>
          <c:h val="8.30284910038419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d) TMP</a:t>
            </a:r>
            <a:endParaRPr lang="en-GB" sz="1800" b="1" dirty="0"/>
          </a:p>
        </c:rich>
      </c:tx>
      <c:layout>
        <c:manualLayout>
          <c:xMode val="edge"/>
          <c:yMode val="edge"/>
          <c:x val="0.16698570583619907"/>
          <c:y val="3.81657921877377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841281053880221"/>
          <c:y val="2.4426372932891585E-2"/>
          <c:w val="0.82119524213947714"/>
          <c:h val="0.68811410868723377"/>
        </c:manualLayout>
      </c:layout>
      <c:scatterChart>
        <c:scatterStyle val="lineMarker"/>
        <c:varyColors val="0"/>
        <c:ser>
          <c:idx val="0"/>
          <c:order val="0"/>
          <c:tx>
            <c:strRef>
              <c:f>'all in one'!$B$29</c:f>
              <c:strCache>
                <c:ptCount val="1"/>
                <c:pt idx="0">
                  <c:v>biochar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554075227404172"/>
                  <c:y val="0.12025400278405536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'all in one'!$A$30:$A$47</c:f>
              <c:numCache>
                <c:formatCode>General</c:formatCode>
                <c:ptCount val="18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45</c:v>
                </c:pt>
                <c:pt idx="8">
                  <c:v>60</c:v>
                </c:pt>
                <c:pt idx="9">
                  <c:v>90</c:v>
                </c:pt>
                <c:pt idx="10">
                  <c:v>120</c:v>
                </c:pt>
                <c:pt idx="11">
                  <c:v>150</c:v>
                </c:pt>
                <c:pt idx="12">
                  <c:v>180</c:v>
                </c:pt>
                <c:pt idx="13">
                  <c:v>240</c:v>
                </c:pt>
                <c:pt idx="14">
                  <c:v>300</c:v>
                </c:pt>
                <c:pt idx="15">
                  <c:v>360</c:v>
                </c:pt>
                <c:pt idx="16">
                  <c:v>720</c:v>
                </c:pt>
                <c:pt idx="17">
                  <c:v>1440</c:v>
                </c:pt>
              </c:numCache>
            </c:numRef>
          </c:xVal>
          <c:yVal>
            <c:numRef>
              <c:f>'all in one'!$B$30:$B$47</c:f>
              <c:numCache>
                <c:formatCode>0.00</c:formatCode>
                <c:ptCount val="18"/>
                <c:pt idx="0">
                  <c:v>7.0266271533680161E-2</c:v>
                </c:pt>
                <c:pt idx="1">
                  <c:v>0.1847747107821997</c:v>
                </c:pt>
                <c:pt idx="2">
                  <c:v>0.28016501066114496</c:v>
                </c:pt>
                <c:pt idx="3">
                  <c:v>0.38958127234724993</c:v>
                </c:pt>
                <c:pt idx="4">
                  <c:v>0.47796269783356671</c:v>
                </c:pt>
                <c:pt idx="5">
                  <c:v>0.55807585130749815</c:v>
                </c:pt>
                <c:pt idx="6">
                  <c:v>0.64021934358197186</c:v>
                </c:pt>
                <c:pt idx="7">
                  <c:v>0.78285661895757808</c:v>
                </c:pt>
                <c:pt idx="8">
                  <c:v>0.82693170951889006</c:v>
                </c:pt>
                <c:pt idx="9">
                  <c:v>1.0044033331437954</c:v>
                </c:pt>
                <c:pt idx="10">
                  <c:v>1.1503978469649707</c:v>
                </c:pt>
                <c:pt idx="11">
                  <c:v>1.2527011393417549</c:v>
                </c:pt>
                <c:pt idx="12">
                  <c:v>1.4453908989382924</c:v>
                </c:pt>
                <c:pt idx="13">
                  <c:v>1.7555120450483914</c:v>
                </c:pt>
                <c:pt idx="14">
                  <c:v>2.0965866759313707</c:v>
                </c:pt>
                <c:pt idx="15">
                  <c:v>2.4190282019741254</c:v>
                </c:pt>
                <c:pt idx="16">
                  <c:v>4.1808941745572072</c:v>
                </c:pt>
                <c:pt idx="17">
                  <c:v>7.7505682367035869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67E-4720-837F-ABFA9AC4AF27}"/>
            </c:ext>
          </c:extLst>
        </c:ser>
        <c:ser>
          <c:idx val="1"/>
          <c:order val="1"/>
          <c:tx>
            <c:strRef>
              <c:f>'all in one'!$C$29</c:f>
              <c:strCache>
                <c:ptCount val="1"/>
                <c:pt idx="0">
                  <c:v>macro-algae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1.9202217812021291E-2"/>
                  <c:y val="0.19046771002992577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'all in one'!$A$30:$A$47</c:f>
              <c:numCache>
                <c:formatCode>General</c:formatCode>
                <c:ptCount val="18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45</c:v>
                </c:pt>
                <c:pt idx="8">
                  <c:v>60</c:v>
                </c:pt>
                <c:pt idx="9">
                  <c:v>90</c:v>
                </c:pt>
                <c:pt idx="10">
                  <c:v>120</c:v>
                </c:pt>
                <c:pt idx="11">
                  <c:v>150</c:v>
                </c:pt>
                <c:pt idx="12">
                  <c:v>180</c:v>
                </c:pt>
                <c:pt idx="13">
                  <c:v>240</c:v>
                </c:pt>
                <c:pt idx="14">
                  <c:v>300</c:v>
                </c:pt>
                <c:pt idx="15">
                  <c:v>360</c:v>
                </c:pt>
                <c:pt idx="16">
                  <c:v>720</c:v>
                </c:pt>
                <c:pt idx="17">
                  <c:v>1440</c:v>
                </c:pt>
              </c:numCache>
            </c:numRef>
          </c:xVal>
          <c:yVal>
            <c:numRef>
              <c:f>'all in one'!$C$30:$C$47</c:f>
              <c:numCache>
                <c:formatCode>0.00</c:formatCode>
                <c:ptCount val="18"/>
                <c:pt idx="0">
                  <c:v>1.4938309005710654E-2</c:v>
                </c:pt>
                <c:pt idx="1">
                  <c:v>3.1560573434754935E-2</c:v>
                </c:pt>
                <c:pt idx="2">
                  <c:v>5.6257301968985693E-2</c:v>
                </c:pt>
                <c:pt idx="3">
                  <c:v>7.7557835467352607E-2</c:v>
                </c:pt>
                <c:pt idx="4">
                  <c:v>9.9795005246573407E-2</c:v>
                </c:pt>
                <c:pt idx="5">
                  <c:v>0.1216041466185305</c:v>
                </c:pt>
                <c:pt idx="6">
                  <c:v>0.14259548690199073</c:v>
                </c:pt>
                <c:pt idx="7">
                  <c:v>0.20519290394220363</c:v>
                </c:pt>
                <c:pt idx="8">
                  <c:v>0.26794461035969541</c:v>
                </c:pt>
                <c:pt idx="9">
                  <c:v>0.39072660386825286</c:v>
                </c:pt>
                <c:pt idx="10">
                  <c:v>0.51610339849638354</c:v>
                </c:pt>
                <c:pt idx="11">
                  <c:v>0.6411684324596747</c:v>
                </c:pt>
                <c:pt idx="12">
                  <c:v>0.76774386248652571</c:v>
                </c:pt>
                <c:pt idx="13">
                  <c:v>1.0196209914351402</c:v>
                </c:pt>
                <c:pt idx="14">
                  <c:v>1.2688740269766488</c:v>
                </c:pt>
                <c:pt idx="15">
                  <c:v>1.5239274859262446</c:v>
                </c:pt>
                <c:pt idx="16">
                  <c:v>3.0463437017564505</c:v>
                </c:pt>
                <c:pt idx="17">
                  <c:v>6.1019134559871553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67E-4720-837F-ABFA9AC4AF27}"/>
            </c:ext>
          </c:extLst>
        </c:ser>
        <c:ser>
          <c:idx val="2"/>
          <c:order val="2"/>
          <c:tx>
            <c:strRef>
              <c:f>'all in one'!$D$29</c:f>
              <c:strCache>
                <c:ptCount val="1"/>
                <c:pt idx="0">
                  <c:v>wood 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1.9202217812021291E-2"/>
                  <c:y val="0.1401935312980799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'all in one'!$A$30:$A$47</c:f>
              <c:numCache>
                <c:formatCode>General</c:formatCode>
                <c:ptCount val="18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45</c:v>
                </c:pt>
                <c:pt idx="8">
                  <c:v>60</c:v>
                </c:pt>
                <c:pt idx="9">
                  <c:v>90</c:v>
                </c:pt>
                <c:pt idx="10">
                  <c:v>120</c:v>
                </c:pt>
                <c:pt idx="11">
                  <c:v>150</c:v>
                </c:pt>
                <c:pt idx="12">
                  <c:v>180</c:v>
                </c:pt>
                <c:pt idx="13">
                  <c:v>240</c:v>
                </c:pt>
                <c:pt idx="14">
                  <c:v>300</c:v>
                </c:pt>
                <c:pt idx="15">
                  <c:v>360</c:v>
                </c:pt>
                <c:pt idx="16">
                  <c:v>720</c:v>
                </c:pt>
                <c:pt idx="17">
                  <c:v>1440</c:v>
                </c:pt>
              </c:numCache>
            </c:numRef>
          </c:xVal>
          <c:yVal>
            <c:numRef>
              <c:f>'all in one'!$D$30:$D$47</c:f>
              <c:numCache>
                <c:formatCode>0.00</c:formatCode>
                <c:ptCount val="18"/>
                <c:pt idx="0">
                  <c:v>3.1916480036173742E-2</c:v>
                </c:pt>
                <c:pt idx="1">
                  <c:v>6.0407334317297695E-2</c:v>
                </c:pt>
                <c:pt idx="2">
                  <c:v>9.58911801219723E-2</c:v>
                </c:pt>
                <c:pt idx="3">
                  <c:v>0.13669862824086185</c:v>
                </c:pt>
                <c:pt idx="4">
                  <c:v>0.16941216945221305</c:v>
                </c:pt>
                <c:pt idx="5">
                  <c:v>0.20514368120085646</c:v>
                </c:pt>
                <c:pt idx="6">
                  <c:v>0.23518464639985137</c:v>
                </c:pt>
                <c:pt idx="7">
                  <c:v>0.33628054248812383</c:v>
                </c:pt>
                <c:pt idx="8">
                  <c:v>0.43609726545157579</c:v>
                </c:pt>
                <c:pt idx="9">
                  <c:v>0.62902389995513686</c:v>
                </c:pt>
                <c:pt idx="10">
                  <c:v>0.82109092981699727</c:v>
                </c:pt>
                <c:pt idx="11">
                  <c:v>1.0116075836227174</c:v>
                </c:pt>
                <c:pt idx="12">
                  <c:v>1.2060445761732561</c:v>
                </c:pt>
                <c:pt idx="13">
                  <c:v>1.5957612449413869</c:v>
                </c:pt>
                <c:pt idx="14">
                  <c:v>1.9701461381684193</c:v>
                </c:pt>
                <c:pt idx="15">
                  <c:v>2.3431049998456381</c:v>
                </c:pt>
                <c:pt idx="16">
                  <c:v>4.6061751524140648</c:v>
                </c:pt>
                <c:pt idx="17">
                  <c:v>9.1687418542661572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67E-4720-837F-ABFA9AC4AF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953984"/>
        <c:axId val="48845184"/>
      </c:scatterChart>
      <c:valAx>
        <c:axId val="48953984"/>
        <c:scaling>
          <c:orientation val="minMax"/>
          <c:max val="144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400" b="1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Time (</a:t>
                </a:r>
                <a:r>
                  <a:rPr lang="en-US" sz="1400" b="1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min)</a:t>
                </a:r>
                <a:endParaRPr lang="en-GB" sz="1400" b="1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1885935540031238"/>
              <c:y val="0.8171718167933769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45184"/>
        <c:crosses val="autoZero"/>
        <c:crossBetween val="midCat"/>
        <c:majorUnit val="180"/>
      </c:valAx>
      <c:valAx>
        <c:axId val="4884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400" b="1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t/Q</a:t>
                </a:r>
                <a:r>
                  <a:rPr lang="en-GB" sz="1400" b="1" i="0" baseline="-2500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  </a:t>
                </a:r>
                <a:r>
                  <a:rPr lang="en-GB" sz="1400" b="1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(min g/ug)</a:t>
                </a:r>
                <a:endPara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6626379823469119E-2"/>
              <c:y val="0.1774745779728353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953984"/>
        <c:crosses val="autoZero"/>
        <c:crossBetween val="midCat"/>
        <c:majorUnit val="2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"/>
          <c:y val="0.87158383890538271"/>
          <c:w val="1"/>
          <c:h val="0.128416161094617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50907098151193"/>
          <c:y val="3.0779235455031966E-2"/>
          <c:w val="0.6845596694030267"/>
          <c:h val="0.78672779379742008"/>
        </c:manualLayout>
      </c:layout>
      <c:scatterChart>
        <c:scatterStyle val="lineMarker"/>
        <c:varyColors val="0"/>
        <c:ser>
          <c:idx val="1"/>
          <c:order val="1"/>
          <c:spPr>
            <a:ln w="25400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AC-45B7-942A-34771CDE5FE6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AA-4A26-9DFA-1BBA55B6A8E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'results biochar 9 days ppb'!$N$2:$N$9</c:f>
                <c:numCache>
                  <c:formatCode>General</c:formatCode>
                  <c:ptCount val="8"/>
                  <c:pt idx="0">
                    <c:v>3.253591597329515E-3</c:v>
                  </c:pt>
                  <c:pt idx="1">
                    <c:v>5.5121489141130963E-4</c:v>
                  </c:pt>
                  <c:pt idx="2">
                    <c:v>4.4993585313326239E-3</c:v>
                  </c:pt>
                  <c:pt idx="3">
                    <c:v>3.9924355526579074E-2</c:v>
                  </c:pt>
                  <c:pt idx="4">
                    <c:v>7.3512754714611453E-2</c:v>
                  </c:pt>
                  <c:pt idx="5">
                    <c:v>8.5474234512948697E-3</c:v>
                  </c:pt>
                  <c:pt idx="6">
                    <c:v>2.4224768324200941E-2</c:v>
                  </c:pt>
                  <c:pt idx="7">
                    <c:v>1.9445171038365166E-2</c:v>
                  </c:pt>
                </c:numCache>
              </c:numRef>
            </c:plus>
            <c:minus>
              <c:numRef>
                <c:f>'results biochar 9 days ppb'!$N$2:$N$9</c:f>
                <c:numCache>
                  <c:formatCode>General</c:formatCode>
                  <c:ptCount val="8"/>
                  <c:pt idx="0">
                    <c:v>3.253591597329515E-3</c:v>
                  </c:pt>
                  <c:pt idx="1">
                    <c:v>5.5121489141130963E-4</c:v>
                  </c:pt>
                  <c:pt idx="2">
                    <c:v>4.4993585313326239E-3</c:v>
                  </c:pt>
                  <c:pt idx="3">
                    <c:v>3.9924355526579074E-2</c:v>
                  </c:pt>
                  <c:pt idx="4">
                    <c:v>7.3512754714611453E-2</c:v>
                  </c:pt>
                  <c:pt idx="5">
                    <c:v>8.5474234512948697E-3</c:v>
                  </c:pt>
                  <c:pt idx="6">
                    <c:v>2.4224768324200941E-2</c:v>
                  </c:pt>
                  <c:pt idx="7">
                    <c:v>1.9445171038365166E-2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'results biochar 9 days ppb'!$G$2:$G$9</c:f>
              <c:numCache>
                <c:formatCode>0.00</c:formatCode>
                <c:ptCount val="8"/>
                <c:pt idx="0">
                  <c:v>1.2856686020624952</c:v>
                </c:pt>
                <c:pt idx="1">
                  <c:v>2.8200953389249661</c:v>
                </c:pt>
                <c:pt idx="2">
                  <c:v>11.507210827223947</c:v>
                </c:pt>
                <c:pt idx="3">
                  <c:v>185.72365648889243</c:v>
                </c:pt>
                <c:pt idx="4">
                  <c:v>2281.5330098395125</c:v>
                </c:pt>
                <c:pt idx="5">
                  <c:v>6456.7764532326928</c:v>
                </c:pt>
                <c:pt idx="6">
                  <c:v>11440.845073574503</c:v>
                </c:pt>
                <c:pt idx="7">
                  <c:v>16406.423978573355</c:v>
                </c:pt>
              </c:numCache>
            </c:numRef>
          </c:xVal>
          <c:yVal>
            <c:numRef>
              <c:f>'results biochar 9 days ppb'!$F$2:$F$9</c:f>
              <c:numCache>
                <c:formatCode>0.00</c:formatCode>
                <c:ptCount val="8"/>
                <c:pt idx="0">
                  <c:v>0.98714331397937505</c:v>
                </c:pt>
                <c:pt idx="1">
                  <c:v>0.99435980932215007</c:v>
                </c:pt>
                <c:pt idx="2">
                  <c:v>0.98849278917277605</c:v>
                </c:pt>
                <c:pt idx="3">
                  <c:v>0.90713817175555378</c:v>
                </c:pt>
                <c:pt idx="4">
                  <c:v>0.54369339803209749</c:v>
                </c:pt>
                <c:pt idx="5">
                  <c:v>0.35432235467673073</c:v>
                </c:pt>
                <c:pt idx="6">
                  <c:v>0.23727699509503322</c:v>
                </c:pt>
                <c:pt idx="7">
                  <c:v>0.17967880107133224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5AAA-4A26-9DFA-1BBA55B6A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888704"/>
        <c:axId val="50874240"/>
      </c:scatterChar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AAA-4A26-9DFA-1BBA55B6A8E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AAA-4A26-9DFA-1BBA55B6A8E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AAA-4A26-9DFA-1BBA55B6A8E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AAA-4A26-9DFA-1BBA55B6A8E3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5000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AAA-4A26-9DFA-1BBA55B6A8E3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10000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AAA-4A26-9DFA-1BBA55B6A8E3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15000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AAA-4A26-9DFA-1BBA55B6A8E3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20000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AAA-4A26-9DFA-1BBA55B6A8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'results biochar 9 days ppb'!$M$2:$M$9</c:f>
                <c:numCache>
                  <c:formatCode>General</c:formatCode>
                  <c:ptCount val="8"/>
                  <c:pt idx="0">
                    <c:v>0.65071831946590886</c:v>
                  </c:pt>
                  <c:pt idx="1">
                    <c:v>0.55121489141131341</c:v>
                  </c:pt>
                  <c:pt idx="2">
                    <c:v>8.9987170626653832</c:v>
                  </c:pt>
                  <c:pt idx="3">
                    <c:v>159.6974221063162</c:v>
                  </c:pt>
                  <c:pt idx="4">
                    <c:v>735.12754714610708</c:v>
                  </c:pt>
                  <c:pt idx="5">
                    <c:v>170.94846902589811</c:v>
                  </c:pt>
                  <c:pt idx="6">
                    <c:v>726.74304972602874</c:v>
                  </c:pt>
                  <c:pt idx="7">
                    <c:v>777.80684153460606</c:v>
                  </c:pt>
                </c:numCache>
              </c:numRef>
            </c:plus>
            <c:minus>
              <c:numRef>
                <c:f>'results biochar 9 days ppb'!$M$2:$M$9</c:f>
                <c:numCache>
                  <c:formatCode>General</c:formatCode>
                  <c:ptCount val="8"/>
                  <c:pt idx="0">
                    <c:v>0.65071831946590886</c:v>
                  </c:pt>
                  <c:pt idx="1">
                    <c:v>0.55121489141131341</c:v>
                  </c:pt>
                  <c:pt idx="2">
                    <c:v>8.9987170626653832</c:v>
                  </c:pt>
                  <c:pt idx="3">
                    <c:v>159.6974221063162</c:v>
                  </c:pt>
                  <c:pt idx="4">
                    <c:v>735.12754714610708</c:v>
                  </c:pt>
                  <c:pt idx="5">
                    <c:v>170.94846902589811</c:v>
                  </c:pt>
                  <c:pt idx="6">
                    <c:v>726.74304972602874</c:v>
                  </c:pt>
                  <c:pt idx="7">
                    <c:v>777.80684153460606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'results biochar 9 days ppb'!$G$2:$G$9</c:f>
              <c:numCache>
                <c:formatCode>0.00</c:formatCode>
                <c:ptCount val="8"/>
                <c:pt idx="0">
                  <c:v>1.2856686020624952</c:v>
                </c:pt>
                <c:pt idx="1">
                  <c:v>2.8200953389249661</c:v>
                </c:pt>
                <c:pt idx="2">
                  <c:v>11.507210827223947</c:v>
                </c:pt>
                <c:pt idx="3">
                  <c:v>185.72365648889243</c:v>
                </c:pt>
                <c:pt idx="4">
                  <c:v>2281.5330098395125</c:v>
                </c:pt>
                <c:pt idx="5">
                  <c:v>6456.7764532326928</c:v>
                </c:pt>
                <c:pt idx="6">
                  <c:v>11440.845073574503</c:v>
                </c:pt>
                <c:pt idx="7">
                  <c:v>16406.423978573355</c:v>
                </c:pt>
              </c:numCache>
            </c:numRef>
          </c:xVal>
          <c:yVal>
            <c:numRef>
              <c:f>'results biochar 9 days ppb'!$H$2:$H$9</c:f>
              <c:numCache>
                <c:formatCode>0.00</c:formatCode>
                <c:ptCount val="8"/>
                <c:pt idx="0">
                  <c:v>197.42866279587503</c:v>
                </c:pt>
                <c:pt idx="1">
                  <c:v>994.35980932215011</c:v>
                </c:pt>
                <c:pt idx="2">
                  <c:v>1976.9855783455523</c:v>
                </c:pt>
                <c:pt idx="3">
                  <c:v>3628.5526870222147</c:v>
                </c:pt>
                <c:pt idx="4">
                  <c:v>5436.933980320975</c:v>
                </c:pt>
                <c:pt idx="5">
                  <c:v>7086.4470935346144</c:v>
                </c:pt>
                <c:pt idx="6">
                  <c:v>7118.3098528509963</c:v>
                </c:pt>
                <c:pt idx="7">
                  <c:v>7187.1520428532904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5AAA-4A26-9DFA-1BBA55B6A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892800"/>
        <c:axId val="50890624"/>
      </c:scatterChart>
      <c:valAx>
        <c:axId val="50874240"/>
        <c:scaling>
          <c:orientation val="minMax"/>
          <c:max val="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Removal</a:t>
                </a:r>
                <a:r>
                  <a:rPr lang="en-GB" sz="1400" b="1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efficiencies</a:t>
                </a:r>
                <a:endParaRPr lang="en-GB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4740053655485978"/>
              <c:y val="0.1325558542333276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888704"/>
        <c:crosses val="max"/>
        <c:crossBetween val="midCat"/>
        <c:majorUnit val="0.2"/>
      </c:valAx>
      <c:valAx>
        <c:axId val="50888704"/>
        <c:scaling>
          <c:orientation val="minMax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400" b="1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Ce (ug/L)</a:t>
                </a:r>
                <a:endPara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1575206105175283"/>
              <c:y val="0.9196940004472918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874240"/>
        <c:crosses val="autoZero"/>
        <c:crossBetween val="midCat"/>
      </c:valAx>
      <c:valAx>
        <c:axId val="50890624"/>
        <c:scaling>
          <c:orientation val="minMax"/>
          <c:max val="8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400" b="1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GB" sz="1400" b="1" i="0" baseline="-2500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:r>
                  <a:rPr lang="en-GB" sz="1400" b="1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(ug/g)</a:t>
                </a:r>
                <a:endPara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5107867614109216E-4"/>
              <c:y val="0.3063395865093775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892800"/>
        <c:crosses val="autoZero"/>
        <c:crossBetween val="midCat"/>
        <c:majorUnit val="2000"/>
      </c:valAx>
      <c:valAx>
        <c:axId val="50892800"/>
        <c:scaling>
          <c:orientation val="minMax"/>
        </c:scaling>
        <c:delete val="1"/>
        <c:axPos val="t"/>
        <c:numFmt formatCode="0.00" sourceLinked="1"/>
        <c:majorTickMark val="out"/>
        <c:minorTickMark val="none"/>
        <c:tickLblPos val="nextTo"/>
        <c:crossAx val="50890624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16852593104826"/>
          <c:y val="4.1719171183739183E-2"/>
          <c:w val="0.68742188752502553"/>
          <c:h val="0.80305607254260936"/>
        </c:manualLayout>
      </c:layout>
      <c:scatterChart>
        <c:scatterStyle val="lineMarker"/>
        <c:varyColors val="0"/>
        <c:ser>
          <c:idx val="1"/>
          <c:order val="1"/>
          <c:spPr>
            <a:ln w="25400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 results ppb'!$O$4:$O$11</c:f>
                <c:numCache>
                  <c:formatCode>General</c:formatCode>
                  <c:ptCount val="8"/>
                  <c:pt idx="0">
                    <c:v>1.6307893937570123E-2</c:v>
                  </c:pt>
                  <c:pt idx="1">
                    <c:v>1.3738823472454108E-2</c:v>
                  </c:pt>
                  <c:pt idx="2">
                    <c:v>1.0987260914792589E-2</c:v>
                  </c:pt>
                  <c:pt idx="3">
                    <c:v>3.2032065552916107E-2</c:v>
                  </c:pt>
                  <c:pt idx="4">
                    <c:v>1.1957655755504641E-2</c:v>
                  </c:pt>
                  <c:pt idx="5">
                    <c:v>7.8334658813970521E-3</c:v>
                  </c:pt>
                  <c:pt idx="6">
                    <c:v>2.7847291280829245E-2</c:v>
                  </c:pt>
                  <c:pt idx="7">
                    <c:v>7.9649471247774835E-3</c:v>
                  </c:pt>
                </c:numCache>
              </c:numRef>
            </c:plus>
            <c:minus>
              <c:numRef>
                <c:f>' results ppb'!$O$4:$O$11</c:f>
                <c:numCache>
                  <c:formatCode>General</c:formatCode>
                  <c:ptCount val="8"/>
                  <c:pt idx="0">
                    <c:v>1.6307893937570123E-2</c:v>
                  </c:pt>
                  <c:pt idx="1">
                    <c:v>1.3738823472454108E-2</c:v>
                  </c:pt>
                  <c:pt idx="2">
                    <c:v>1.0987260914792589E-2</c:v>
                  </c:pt>
                  <c:pt idx="3">
                    <c:v>3.2032065552916107E-2</c:v>
                  </c:pt>
                  <c:pt idx="4">
                    <c:v>1.1957655755504641E-2</c:v>
                  </c:pt>
                  <c:pt idx="5">
                    <c:v>7.8334658813970521E-3</c:v>
                  </c:pt>
                  <c:pt idx="6">
                    <c:v>2.7847291280829245E-2</c:v>
                  </c:pt>
                  <c:pt idx="7">
                    <c:v>7.9649471247774835E-3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 results ppb'!$H$4:$H$11</c:f>
              <c:numCache>
                <c:formatCode>0.00</c:formatCode>
                <c:ptCount val="8"/>
                <c:pt idx="0">
                  <c:v>7.896319899998872</c:v>
                </c:pt>
                <c:pt idx="1">
                  <c:v>54.907639232957052</c:v>
                </c:pt>
                <c:pt idx="2">
                  <c:v>212.14843452953903</c:v>
                </c:pt>
                <c:pt idx="3">
                  <c:v>415.03099999749918</c:v>
                </c:pt>
                <c:pt idx="4">
                  <c:v>620.36630300841989</c:v>
                </c:pt>
                <c:pt idx="5">
                  <c:v>847.87593688074958</c:v>
                </c:pt>
                <c:pt idx="6">
                  <c:v>1095.2254012236699</c:v>
                </c:pt>
                <c:pt idx="7">
                  <c:v>1569.9203014025677</c:v>
                </c:pt>
              </c:numCache>
            </c:numRef>
          </c:xVal>
          <c:yVal>
            <c:numRef>
              <c:f>' results ppb'!$G$4:$G$11</c:f>
              <c:numCache>
                <c:formatCode>0.00</c:formatCode>
                <c:ptCount val="8"/>
                <c:pt idx="0">
                  <c:v>0.92103680100001128</c:v>
                </c:pt>
                <c:pt idx="1">
                  <c:v>0.7803694430681718</c:v>
                </c:pt>
                <c:pt idx="2">
                  <c:v>0.57570313094092196</c:v>
                </c:pt>
                <c:pt idx="3">
                  <c:v>0.46045970000325109</c:v>
                </c:pt>
                <c:pt idx="4">
                  <c:v>0.37963369699158006</c:v>
                </c:pt>
                <c:pt idx="5">
                  <c:v>0.32169925049540044</c:v>
                </c:pt>
                <c:pt idx="6">
                  <c:v>0.27715123519237783</c:v>
                </c:pt>
                <c:pt idx="7">
                  <c:v>0.21503984929871611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664-4D94-8834-96462A122E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022848"/>
        <c:axId val="51020928"/>
      </c:scatterChart>
      <c:scatterChart>
        <c:scatterStyle val="lineMarker"/>
        <c:varyColors val="0"/>
        <c:ser>
          <c:idx val="0"/>
          <c:order val="0"/>
          <c:spPr>
            <a:ln w="2540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664-4D94-8834-96462A122E7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664-4D94-8834-96462A122E73}"/>
                </c:ext>
              </c:extLst>
            </c:dLbl>
            <c:dLbl>
              <c:idx val="2"/>
              <c:layout>
                <c:manualLayout>
                  <c:x val="-2.4965413183048683E-2"/>
                  <c:y val="4.13951805579548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664-4D94-8834-96462A122E7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750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664-4D94-8834-96462A122E73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664-4D94-8834-96462A122E73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1250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664-4D94-8834-96462A122E73}"/>
                </c:ext>
              </c:extLst>
            </c:dLbl>
            <c:dLbl>
              <c:idx val="6"/>
              <c:layout>
                <c:manualLayout>
                  <c:x val="7.428040854224698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664-4D94-8834-96462A122E73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2000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664-4D94-8834-96462A122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noFill/>
                <a:prstDash val="sysDot"/>
              </a:ln>
              <a:effectLst/>
            </c:spPr>
            <c:trendlineType val="log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' results ppb'!$N$4:$N$11</c:f>
                <c:numCache>
                  <c:formatCode>General</c:formatCode>
                  <c:ptCount val="8"/>
                  <c:pt idx="0">
                    <c:v>8.1539469687850738E-2</c:v>
                  </c:pt>
                  <c:pt idx="1">
                    <c:v>0.17173529340567598</c:v>
                  </c:pt>
                  <c:pt idx="2">
                    <c:v>0.27468152286981573</c:v>
                  </c:pt>
                  <c:pt idx="3">
                    <c:v>1.2320025212660046</c:v>
                  </c:pt>
                  <c:pt idx="4">
                    <c:v>0.59788278777523263</c:v>
                  </c:pt>
                  <c:pt idx="5">
                    <c:v>0.4895916175873139</c:v>
                  </c:pt>
                  <c:pt idx="6">
                    <c:v>0.42458365662948599</c:v>
                  </c:pt>
                  <c:pt idx="7">
                    <c:v>0.79649471247774806</c:v>
                  </c:pt>
                </c:numCache>
              </c:numRef>
            </c:plus>
            <c:minus>
              <c:numRef>
                <c:f>' results ppb'!$N$4:$N$11</c:f>
                <c:numCache>
                  <c:formatCode>General</c:formatCode>
                  <c:ptCount val="8"/>
                  <c:pt idx="0">
                    <c:v>8.1539469687850738E-2</c:v>
                  </c:pt>
                  <c:pt idx="1">
                    <c:v>0.17173529340567598</c:v>
                  </c:pt>
                  <c:pt idx="2">
                    <c:v>0.27468152286981573</c:v>
                  </c:pt>
                  <c:pt idx="3">
                    <c:v>1.2320025212660046</c:v>
                  </c:pt>
                  <c:pt idx="4">
                    <c:v>0.59788278777523263</c:v>
                  </c:pt>
                  <c:pt idx="5">
                    <c:v>0.4895916175873139</c:v>
                  </c:pt>
                  <c:pt idx="6">
                    <c:v>0.42458365662948599</c:v>
                  </c:pt>
                  <c:pt idx="7">
                    <c:v>0.79649471247774806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 results ppb'!$H$4:$H$11</c:f>
              <c:numCache>
                <c:formatCode>0.00</c:formatCode>
                <c:ptCount val="8"/>
                <c:pt idx="0">
                  <c:v>7.896319899998872</c:v>
                </c:pt>
                <c:pt idx="1">
                  <c:v>54.907639232957052</c:v>
                </c:pt>
                <c:pt idx="2">
                  <c:v>212.14843452953903</c:v>
                </c:pt>
                <c:pt idx="3">
                  <c:v>415.03099999749918</c:v>
                </c:pt>
                <c:pt idx="4">
                  <c:v>620.36630300841989</c:v>
                </c:pt>
                <c:pt idx="5">
                  <c:v>847.87593688074958</c:v>
                </c:pt>
                <c:pt idx="6">
                  <c:v>1095.2254012236699</c:v>
                </c:pt>
                <c:pt idx="7">
                  <c:v>1569.9203014025677</c:v>
                </c:pt>
              </c:numCache>
            </c:numRef>
          </c:xVal>
          <c:yVal>
            <c:numRef>
              <c:f>' results ppb'!$I$4:$I$11</c:f>
              <c:numCache>
                <c:formatCode>0.00</c:formatCode>
                <c:ptCount val="8"/>
                <c:pt idx="0">
                  <c:v>4.6051840050000568</c:v>
                </c:pt>
                <c:pt idx="1">
                  <c:v>9.7546180383521488</c:v>
                </c:pt>
                <c:pt idx="2">
                  <c:v>14.39257827352305</c:v>
                </c:pt>
                <c:pt idx="3">
                  <c:v>17.709988461663503</c:v>
                </c:pt>
                <c:pt idx="4">
                  <c:v>18.981684849579004</c:v>
                </c:pt>
                <c:pt idx="5">
                  <c:v>20.106203155962529</c:v>
                </c:pt>
                <c:pt idx="6">
                  <c:v>20.996305696392263</c:v>
                </c:pt>
                <c:pt idx="7">
                  <c:v>21.50398492987161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D664-4D94-8834-96462A122E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047040"/>
        <c:axId val="51045120"/>
      </c:scatterChart>
      <c:valAx>
        <c:axId val="5102092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emoval</a:t>
                </a:r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efficiencies</a:t>
                </a:r>
                <a:endParaRPr lang="en-GB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4649887928665755"/>
              <c:y val="0.1592469336601488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022848"/>
        <c:crosses val="max"/>
        <c:crossBetween val="midCat"/>
        <c:majorUnit val="0.2"/>
      </c:valAx>
      <c:valAx>
        <c:axId val="51022848"/>
        <c:scaling>
          <c:orientation val="minMax"/>
        </c:scaling>
        <c:delete val="1"/>
        <c:axPos val="t"/>
        <c:numFmt formatCode="0.00" sourceLinked="1"/>
        <c:majorTickMark val="out"/>
        <c:minorTickMark val="none"/>
        <c:tickLblPos val="nextTo"/>
        <c:crossAx val="51020928"/>
        <c:crosses val="max"/>
        <c:crossBetween val="midCat"/>
      </c:valAx>
      <c:valAx>
        <c:axId val="510451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400" b="1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GB" sz="1400" b="1" i="0" baseline="-2500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:r>
                  <a:rPr lang="en-GB" sz="1400" b="1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(ug/g)</a:t>
                </a:r>
                <a:endPara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3217686932127278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047040"/>
        <c:crosses val="autoZero"/>
        <c:crossBetween val="midCat"/>
      </c:valAx>
      <c:valAx>
        <c:axId val="510470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400" b="1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Ce (ug/L)</a:t>
                </a:r>
                <a:endPara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1012175533965878"/>
              <c:y val="0.9321538502417282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0451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5973987888384"/>
          <c:y val="3.226149594736781E-2"/>
          <c:w val="0.70185015107058324"/>
          <c:h val="0.8099482308102393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D91-43B4-9E69-6E88B4556F6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D91-43B4-9E69-6E88B4556F6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D91-43B4-9E69-6E88B4556F6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450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D91-43B4-9E69-6E88B4556F61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D91-43B4-9E69-6E88B4556F61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1250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D91-43B4-9E69-6E88B4556F61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1500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D91-43B4-9E69-6E88B4556F61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2000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D91-43B4-9E69-6E88B4556F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results!$N$4:$N$11</c:f>
                <c:numCache>
                  <c:formatCode>General</c:formatCode>
                  <c:ptCount val="8"/>
                  <c:pt idx="0">
                    <c:v>5.454493279578314E-3</c:v>
                  </c:pt>
                  <c:pt idx="1">
                    <c:v>2.9323959140412883E-2</c:v>
                  </c:pt>
                  <c:pt idx="2">
                    <c:v>0.15422745807946805</c:v>
                  </c:pt>
                  <c:pt idx="3">
                    <c:v>0.37846184052810428</c:v>
                  </c:pt>
                  <c:pt idx="4">
                    <c:v>1.4699013796288849</c:v>
                  </c:pt>
                  <c:pt idx="5">
                    <c:v>1.4535279171299216</c:v>
                  </c:pt>
                  <c:pt idx="6">
                    <c:v>2.3038238468347396</c:v>
                  </c:pt>
                  <c:pt idx="7">
                    <c:v>1.2328212367598061</c:v>
                  </c:pt>
                </c:numCache>
              </c:numRef>
            </c:plus>
            <c:minus>
              <c:numRef>
                <c:f>results!$N$4:$N$11</c:f>
                <c:numCache>
                  <c:formatCode>General</c:formatCode>
                  <c:ptCount val="8"/>
                  <c:pt idx="0">
                    <c:v>5.454493279578314E-3</c:v>
                  </c:pt>
                  <c:pt idx="1">
                    <c:v>2.9323959140412883E-2</c:v>
                  </c:pt>
                  <c:pt idx="2">
                    <c:v>0.15422745807946805</c:v>
                  </c:pt>
                  <c:pt idx="3">
                    <c:v>0.37846184052810428</c:v>
                  </c:pt>
                  <c:pt idx="4">
                    <c:v>1.4699013796288849</c:v>
                  </c:pt>
                  <c:pt idx="5">
                    <c:v>1.4535279171299216</c:v>
                  </c:pt>
                  <c:pt idx="6">
                    <c:v>2.3038238468347396</c:v>
                  </c:pt>
                  <c:pt idx="7">
                    <c:v>1.2328212367598061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results!$H$4:$H$11</c:f>
              <c:numCache>
                <c:formatCode>0.00</c:formatCode>
                <c:ptCount val="8"/>
                <c:pt idx="0">
                  <c:v>2.3308911070508254</c:v>
                </c:pt>
                <c:pt idx="1">
                  <c:v>20.875391020764216</c:v>
                </c:pt>
                <c:pt idx="2">
                  <c:v>97.370312346496789</c:v>
                </c:pt>
                <c:pt idx="3">
                  <c:v>224.09096784659326</c:v>
                </c:pt>
                <c:pt idx="4">
                  <c:v>399.23690720303216</c:v>
                </c:pt>
                <c:pt idx="5">
                  <c:v>613.53916695676821</c:v>
                </c:pt>
                <c:pt idx="6">
                  <c:v>862.29002446658524</c:v>
                </c:pt>
                <c:pt idx="7">
                  <c:v>1345.6733890874873</c:v>
                </c:pt>
              </c:numCache>
            </c:numRef>
          </c:xVal>
          <c:yVal>
            <c:numRef>
              <c:f>results!$I$4:$I$11</c:f>
              <c:numCache>
                <c:formatCode>0.00</c:formatCode>
                <c:ptCount val="8"/>
                <c:pt idx="0">
                  <c:v>4.883455444647459</c:v>
                </c:pt>
                <c:pt idx="1">
                  <c:v>11.45623044896179</c:v>
                </c:pt>
                <c:pt idx="2">
                  <c:v>20.131484382675161</c:v>
                </c:pt>
                <c:pt idx="3">
                  <c:v>27.256990069208797</c:v>
                </c:pt>
                <c:pt idx="4">
                  <c:v>30.038154639848393</c:v>
                </c:pt>
                <c:pt idx="5">
                  <c:v>31.823041652161592</c:v>
                </c:pt>
                <c:pt idx="6">
                  <c:v>32.643074534246502</c:v>
                </c:pt>
                <c:pt idx="7">
                  <c:v>32.716330545625645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0D91-43B4-9E69-6E88B4556F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081216"/>
        <c:axId val="51083136"/>
      </c:scatterChart>
      <c:scatterChart>
        <c:scatterStyle val="lineMarker"/>
        <c:varyColors val="0"/>
        <c:ser>
          <c:idx val="1"/>
          <c:order val="1"/>
          <c:spPr>
            <a:ln w="25400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5.5410726556790538E-3"/>
                  <c:y val="-4.5780208465438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2E2-403A-B15B-A6B8A56C23E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results!$O$4:$O$11</c:f>
                <c:numCache>
                  <c:formatCode>General</c:formatCode>
                  <c:ptCount val="8"/>
                  <c:pt idx="0">
                    <c:v>1.0908986559156726E-3</c:v>
                  </c:pt>
                  <c:pt idx="1">
                    <c:v>2.3459167312330498E-3</c:v>
                  </c:pt>
                  <c:pt idx="2">
                    <c:v>6.1690983231787499E-3</c:v>
                  </c:pt>
                  <c:pt idx="3">
                    <c:v>9.8400078537306847E-3</c:v>
                  </c:pt>
                  <c:pt idx="4">
                    <c:v>2.9398027592577702E-2</c:v>
                  </c:pt>
                  <c:pt idx="5">
                    <c:v>2.3256446674078775E-2</c:v>
                  </c:pt>
                  <c:pt idx="6">
                    <c:v>3.0410474778218559E-2</c:v>
                  </c:pt>
                  <c:pt idx="7">
                    <c:v>1.2328212367598018E-2</c:v>
                  </c:pt>
                </c:numCache>
              </c:numRef>
            </c:plus>
            <c:minus>
              <c:numRef>
                <c:f>results!$O$4:$O$11</c:f>
                <c:numCache>
                  <c:formatCode>General</c:formatCode>
                  <c:ptCount val="8"/>
                  <c:pt idx="0">
                    <c:v>1.0908986559156726E-3</c:v>
                  </c:pt>
                  <c:pt idx="1">
                    <c:v>2.3459167312330498E-3</c:v>
                  </c:pt>
                  <c:pt idx="2">
                    <c:v>6.1690983231787499E-3</c:v>
                  </c:pt>
                  <c:pt idx="3">
                    <c:v>9.8400078537306847E-3</c:v>
                  </c:pt>
                  <c:pt idx="4">
                    <c:v>2.9398027592577702E-2</c:v>
                  </c:pt>
                  <c:pt idx="5">
                    <c:v>2.3256446674078775E-2</c:v>
                  </c:pt>
                  <c:pt idx="6">
                    <c:v>3.0410474778218559E-2</c:v>
                  </c:pt>
                  <c:pt idx="7">
                    <c:v>1.2328212367598018E-2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results!$H$4:$H$11</c:f>
              <c:numCache>
                <c:formatCode>0.00</c:formatCode>
                <c:ptCount val="8"/>
                <c:pt idx="0">
                  <c:v>2.3308911070508254</c:v>
                </c:pt>
                <c:pt idx="1">
                  <c:v>20.875391020764216</c:v>
                </c:pt>
                <c:pt idx="2">
                  <c:v>97.370312346496789</c:v>
                </c:pt>
                <c:pt idx="3">
                  <c:v>224.09096784659326</c:v>
                </c:pt>
                <c:pt idx="4">
                  <c:v>399.23690720303216</c:v>
                </c:pt>
                <c:pt idx="5">
                  <c:v>613.53916695676821</c:v>
                </c:pt>
                <c:pt idx="6">
                  <c:v>862.29002446658524</c:v>
                </c:pt>
                <c:pt idx="7">
                  <c:v>1345.6733890874873</c:v>
                </c:pt>
              </c:numCache>
            </c:numRef>
          </c:xVal>
          <c:yVal>
            <c:numRef>
              <c:f>results!$G$4:$G$11</c:f>
              <c:numCache>
                <c:formatCode>0.00</c:formatCode>
                <c:ptCount val="8"/>
                <c:pt idx="0">
                  <c:v>0.97669108892949175</c:v>
                </c:pt>
                <c:pt idx="1">
                  <c:v>0.91649843591694313</c:v>
                </c:pt>
                <c:pt idx="2">
                  <c:v>0.80525937530700642</c:v>
                </c:pt>
                <c:pt idx="3">
                  <c:v>0.70868174179942878</c:v>
                </c:pt>
                <c:pt idx="4">
                  <c:v>0.60076309279696782</c:v>
                </c:pt>
                <c:pt idx="5">
                  <c:v>0.50916866643458547</c:v>
                </c:pt>
                <c:pt idx="6">
                  <c:v>0.43088858385205375</c:v>
                </c:pt>
                <c:pt idx="7">
                  <c:v>0.32716330545625644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0D91-43B4-9E69-6E88B4556F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091328"/>
        <c:axId val="51089408"/>
      </c:scatterChart>
      <c:valAx>
        <c:axId val="51081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400" b="1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Ce (ug/L)</a:t>
                </a:r>
                <a:endParaRPr lang="en-GB" sz="1400" b="1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3246601472968904"/>
              <c:y val="0.931788054515565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083136"/>
        <c:crosses val="autoZero"/>
        <c:crossBetween val="midCat"/>
        <c:majorUnit val="300"/>
      </c:valAx>
      <c:valAx>
        <c:axId val="51083136"/>
        <c:scaling>
          <c:orientation val="minMax"/>
          <c:max val="5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400" b="1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GB" sz="1400" b="1" i="0" baseline="-2500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:r>
                  <a:rPr lang="en-GB" sz="1400" b="1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(ug/g)</a:t>
                </a:r>
                <a:endParaRPr lang="en-GB" sz="1400" b="1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2929098045567615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081216"/>
        <c:crosses val="autoZero"/>
        <c:crossBetween val="midCat"/>
        <c:majorUnit val="10"/>
      </c:valAx>
      <c:valAx>
        <c:axId val="51089408"/>
        <c:scaling>
          <c:orientation val="minMax"/>
          <c:max val="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400" b="1">
                    <a:latin typeface="Arial" panose="020B0604020202020204" pitchFamily="34" charset="0"/>
                    <a:cs typeface="Arial" panose="020B0604020202020204" pitchFamily="34" charset="0"/>
                  </a:rPr>
                  <a:t>Removal efficiencies</a:t>
                </a:r>
              </a:p>
            </c:rich>
          </c:tx>
          <c:layout>
            <c:manualLayout>
              <c:xMode val="edge"/>
              <c:yMode val="edge"/>
              <c:x val="0.94708275613826498"/>
              <c:y val="0.1090388991493036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091328"/>
        <c:crosses val="max"/>
        <c:crossBetween val="midCat"/>
        <c:majorUnit val="0.2"/>
      </c:valAx>
      <c:valAx>
        <c:axId val="51091328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510894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98702202764175"/>
          <c:y val="2.7522889637141522E-2"/>
          <c:w val="0.68429682087763044"/>
          <c:h val="0.8107853112242136"/>
        </c:manualLayout>
      </c:layout>
      <c:scatterChart>
        <c:scatterStyle val="lineMarker"/>
        <c:varyColors val="0"/>
        <c:ser>
          <c:idx val="1"/>
          <c:order val="1"/>
          <c:spPr>
            <a:ln w="1905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086-49C2-8277-94C73DA8341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086-49C2-8277-94C73DA8341E}"/>
                </c:ext>
              </c:extLst>
            </c:dLbl>
            <c:dLbl>
              <c:idx val="2"/>
              <c:layout>
                <c:manualLayout>
                  <c:x val="-2.479207359187413E-17"/>
                  <c:y val="-8.7573372867769377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086-49C2-8277-94C73DA8341E}"/>
                </c:ext>
              </c:extLst>
            </c:dLbl>
            <c:dLbl>
              <c:idx val="3"/>
              <c:layout>
                <c:manualLayout>
                  <c:x val="8.1138632701168723E-3"/>
                  <c:y val="-4.3786686433884689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086-49C2-8277-94C73DA8341E}"/>
                </c:ext>
              </c:extLst>
            </c:dLbl>
            <c:dLbl>
              <c:idx val="4"/>
              <c:layout>
                <c:manualLayout>
                  <c:x val="-2.7046210900389658E-3"/>
                  <c:y val="-1.313600593016548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086-49C2-8277-94C73DA8341E}"/>
                </c:ext>
              </c:extLst>
            </c:dLbl>
            <c:dLbl>
              <c:idx val="5"/>
              <c:layout>
                <c:manualLayout>
                  <c:x val="-2.7046210900389658E-3"/>
                  <c:y val="4.3786686433884689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1500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086-49C2-8277-94C73DA8341E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2000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086-49C2-8277-94C73DA8341E}"/>
                </c:ext>
              </c:extLst>
            </c:dLbl>
            <c:dLbl>
              <c:idx val="7"/>
              <c:layout>
                <c:manualLayout>
                  <c:x val="0"/>
                  <c:y val="-3.940801779049622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086-49C2-8277-94C73DA8341E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086-49C2-8277-94C73DA8341E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20000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086-49C2-8277-94C73DA834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results!$T$34:$T$43</c:f>
                <c:numCache>
                  <c:formatCode>General</c:formatCode>
                  <c:ptCount val="10"/>
                  <c:pt idx="0">
                    <c:v>0.16509767831237721</c:v>
                  </c:pt>
                  <c:pt idx="1">
                    <c:v>1.8054486335666429</c:v>
                  </c:pt>
                  <c:pt idx="2">
                    <c:v>2.0083788697663389</c:v>
                  </c:pt>
                  <c:pt idx="3">
                    <c:v>2.5513367180665099</c:v>
                  </c:pt>
                  <c:pt idx="4">
                    <c:v>2.7489518926700653</c:v>
                  </c:pt>
                  <c:pt idx="5">
                    <c:v>10.615271445253692</c:v>
                  </c:pt>
                  <c:pt idx="6">
                    <c:v>33.202135996886916</c:v>
                  </c:pt>
                  <c:pt idx="7">
                    <c:v>58.889074268298444</c:v>
                  </c:pt>
                  <c:pt idx="8">
                    <c:v>131.80346073982219</c:v>
                  </c:pt>
                  <c:pt idx="9">
                    <c:v>230.12332343882321</c:v>
                  </c:pt>
                </c:numCache>
              </c:numRef>
            </c:plus>
            <c:minus>
              <c:numRef>
                <c:f>results!$T$34:$T$43</c:f>
                <c:numCache>
                  <c:formatCode>General</c:formatCode>
                  <c:ptCount val="10"/>
                  <c:pt idx="0">
                    <c:v>0.16509767831237721</c:v>
                  </c:pt>
                  <c:pt idx="1">
                    <c:v>1.8054486335666429</c:v>
                  </c:pt>
                  <c:pt idx="2">
                    <c:v>2.0083788697663389</c:v>
                  </c:pt>
                  <c:pt idx="3">
                    <c:v>2.5513367180665099</c:v>
                  </c:pt>
                  <c:pt idx="4">
                    <c:v>2.7489518926700653</c:v>
                  </c:pt>
                  <c:pt idx="5">
                    <c:v>10.615271445253692</c:v>
                  </c:pt>
                  <c:pt idx="6">
                    <c:v>33.202135996886916</c:v>
                  </c:pt>
                  <c:pt idx="7">
                    <c:v>58.889074268298444</c:v>
                  </c:pt>
                  <c:pt idx="8">
                    <c:v>131.80346073982219</c:v>
                  </c:pt>
                  <c:pt idx="9">
                    <c:v>230.12332343882321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results!$N$34:$N$43</c:f>
              <c:numCache>
                <c:formatCode>0.00</c:formatCode>
                <c:ptCount val="10"/>
                <c:pt idx="0">
                  <c:v>5.209706977751571</c:v>
                </c:pt>
                <c:pt idx="1">
                  <c:v>16.745574531674389</c:v>
                </c:pt>
                <c:pt idx="2">
                  <c:v>72.577585332188718</c:v>
                </c:pt>
                <c:pt idx="3">
                  <c:v>118.27762384066337</c:v>
                </c:pt>
                <c:pt idx="4">
                  <c:v>232.5472168579218</c:v>
                </c:pt>
                <c:pt idx="5">
                  <c:v>375</c:v>
                </c:pt>
                <c:pt idx="6">
                  <c:v>720</c:v>
                </c:pt>
                <c:pt idx="7">
                  <c:v>2638.214733040908</c:v>
                </c:pt>
                <c:pt idx="8">
                  <c:v>6093.1448972599346</c:v>
                </c:pt>
                <c:pt idx="9">
                  <c:v>16065.270858669552</c:v>
                </c:pt>
              </c:numCache>
            </c:numRef>
          </c:xVal>
          <c:yVal>
            <c:numRef>
              <c:f>results!$O$34:$O$43</c:f>
              <c:numCache>
                <c:formatCode>0.00</c:formatCode>
                <c:ptCount val="10"/>
                <c:pt idx="0">
                  <c:v>47.39514651112421</c:v>
                </c:pt>
                <c:pt idx="1">
                  <c:v>141.62721273416281</c:v>
                </c:pt>
                <c:pt idx="2">
                  <c:v>213.71120733390561</c:v>
                </c:pt>
                <c:pt idx="3">
                  <c:v>315.8611880796683</c:v>
                </c:pt>
                <c:pt idx="4">
                  <c:v>383.72639157103907</c:v>
                </c:pt>
                <c:pt idx="5">
                  <c:v>562.5</c:v>
                </c:pt>
                <c:pt idx="6">
                  <c:v>640</c:v>
                </c:pt>
                <c:pt idx="7">
                  <c:v>1180.8926334795462</c:v>
                </c:pt>
                <c:pt idx="8">
                  <c:v>1953.4275513700327</c:v>
                </c:pt>
                <c:pt idx="9">
                  <c:v>1967.3645706652246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808B-4B13-98D2-D0DF53548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137536"/>
        <c:axId val="51160192"/>
      </c:scatterChar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086-49C2-8277-94C73DA8341E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086-49C2-8277-94C73DA8341E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086-49C2-8277-94C73DA8341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results!$F$3:$F$12</c:f>
                <c:numCache>
                  <c:formatCode>General</c:formatCode>
                  <c:ptCount val="10"/>
                  <c:pt idx="0">
                    <c:v>3.3019535662474875E-3</c:v>
                  </c:pt>
                  <c:pt idx="1">
                    <c:v>1.2036324223777543E-2</c:v>
                  </c:pt>
                  <c:pt idx="2">
                    <c:v>8.033515479065452E-3</c:v>
                  </c:pt>
                  <c:pt idx="3">
                    <c:v>6.8035645815107265E-3</c:v>
                  </c:pt>
                  <c:pt idx="4">
                    <c:v>5.4979037853400779E-3</c:v>
                  </c:pt>
                  <c:pt idx="5">
                    <c:v>1.415369526033826E-2</c:v>
                  </c:pt>
                  <c:pt idx="6">
                    <c:v>3.3202135996886956E-2</c:v>
                  </c:pt>
                  <c:pt idx="7">
                    <c:v>2.3555629707319364E-2</c:v>
                  </c:pt>
                  <c:pt idx="8">
                    <c:v>2.6360692147964375E-2</c:v>
                  </c:pt>
                  <c:pt idx="9">
                    <c:v>2.3012332343882325E-2</c:v>
                  </c:pt>
                </c:numCache>
              </c:numRef>
            </c:plus>
            <c:minus>
              <c:numRef>
                <c:f>results!$F$3:$F$12</c:f>
                <c:numCache>
                  <c:formatCode>General</c:formatCode>
                  <c:ptCount val="10"/>
                  <c:pt idx="0">
                    <c:v>3.3019535662474875E-3</c:v>
                  </c:pt>
                  <c:pt idx="1">
                    <c:v>1.2036324223777543E-2</c:v>
                  </c:pt>
                  <c:pt idx="2">
                    <c:v>8.033515479065452E-3</c:v>
                  </c:pt>
                  <c:pt idx="3">
                    <c:v>6.8035645815107265E-3</c:v>
                  </c:pt>
                  <c:pt idx="4">
                    <c:v>5.4979037853400779E-3</c:v>
                  </c:pt>
                  <c:pt idx="5">
                    <c:v>1.415369526033826E-2</c:v>
                  </c:pt>
                  <c:pt idx="6">
                    <c:v>3.3202135996886956E-2</c:v>
                  </c:pt>
                  <c:pt idx="7">
                    <c:v>2.3555629707319364E-2</c:v>
                  </c:pt>
                  <c:pt idx="8">
                    <c:v>2.6360692147964375E-2</c:v>
                  </c:pt>
                  <c:pt idx="9">
                    <c:v>2.3012332343882325E-2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results!$N$34:$N$43</c:f>
              <c:numCache>
                <c:formatCode>0.00</c:formatCode>
                <c:ptCount val="10"/>
                <c:pt idx="0">
                  <c:v>5.209706977751571</c:v>
                </c:pt>
                <c:pt idx="1">
                  <c:v>16.745574531674389</c:v>
                </c:pt>
                <c:pt idx="2">
                  <c:v>72.577585332188718</c:v>
                </c:pt>
                <c:pt idx="3">
                  <c:v>118.27762384066337</c:v>
                </c:pt>
                <c:pt idx="4">
                  <c:v>232.5472168579218</c:v>
                </c:pt>
                <c:pt idx="5">
                  <c:v>375</c:v>
                </c:pt>
                <c:pt idx="6">
                  <c:v>720</c:v>
                </c:pt>
                <c:pt idx="7">
                  <c:v>2638.214733040908</c:v>
                </c:pt>
                <c:pt idx="8">
                  <c:v>6093.1448972599346</c:v>
                </c:pt>
                <c:pt idx="9">
                  <c:v>16065.270858669552</c:v>
                </c:pt>
              </c:numCache>
            </c:numRef>
          </c:xVal>
          <c:yVal>
            <c:numRef>
              <c:f>results!$M$34:$M$43</c:f>
              <c:numCache>
                <c:formatCode>0.00</c:formatCode>
                <c:ptCount val="10"/>
                <c:pt idx="0">
                  <c:v>0.94790293022248429</c:v>
                </c:pt>
                <c:pt idx="1">
                  <c:v>0.94418141822775203</c:v>
                </c:pt>
                <c:pt idx="2">
                  <c:v>0.85484482933562256</c:v>
                </c:pt>
                <c:pt idx="3">
                  <c:v>0.84229650154578217</c:v>
                </c:pt>
                <c:pt idx="4">
                  <c:v>0.76745278314207821</c:v>
                </c:pt>
                <c:pt idx="5">
                  <c:v>0.75</c:v>
                </c:pt>
                <c:pt idx="6">
                  <c:v>0.64</c:v>
                </c:pt>
                <c:pt idx="7">
                  <c:v>0.47235705339181849</c:v>
                </c:pt>
                <c:pt idx="8">
                  <c:v>0.39068551027400655</c:v>
                </c:pt>
                <c:pt idx="9">
                  <c:v>0.19673645706652246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808B-4B13-98D2-D0DF53548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594944"/>
        <c:axId val="51162112"/>
      </c:scatterChart>
      <c:valAx>
        <c:axId val="51137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400" b="1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Ce (ug/L)</a:t>
                </a:r>
                <a:endPara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2215780339710501"/>
              <c:y val="0.9322339494797192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160192"/>
        <c:crosses val="autoZero"/>
        <c:crossBetween val="midCat"/>
      </c:valAx>
      <c:valAx>
        <c:axId val="511601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400" b="1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Ce/Qe g/L</a:t>
                </a:r>
                <a:endPara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5959205692173853E-3"/>
              <c:y val="0.31008655832914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137536"/>
        <c:crosses val="autoZero"/>
        <c:crossBetween val="midCat"/>
      </c:valAx>
      <c:valAx>
        <c:axId val="51162112"/>
        <c:scaling>
          <c:orientation val="minMax"/>
          <c:max val="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400" b="1">
                    <a:latin typeface="Arial" panose="020B0604020202020204" pitchFamily="34" charset="0"/>
                    <a:cs typeface="Arial" panose="020B0604020202020204" pitchFamily="34" charset="0"/>
                  </a:rPr>
                  <a:t>Removal</a:t>
                </a:r>
                <a:r>
                  <a:rPr lang="en-GB" sz="1400" b="1" baseline="0">
                    <a:latin typeface="Arial" panose="020B0604020202020204" pitchFamily="34" charset="0"/>
                    <a:cs typeface="Arial" panose="020B0604020202020204" pitchFamily="34" charset="0"/>
                  </a:rPr>
                  <a:t> efficiencies</a:t>
                </a:r>
                <a:endParaRPr lang="en-GB" sz="1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4623644840522947"/>
              <c:y val="0.1354918675711318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594944"/>
        <c:crosses val="max"/>
        <c:crossBetween val="midCat"/>
        <c:majorUnit val="0.2"/>
      </c:valAx>
      <c:valAx>
        <c:axId val="50594944"/>
        <c:scaling>
          <c:orientation val="minMax"/>
        </c:scaling>
        <c:delete val="1"/>
        <c:axPos val="t"/>
        <c:numFmt formatCode="0.00" sourceLinked="1"/>
        <c:majorTickMark val="out"/>
        <c:minorTickMark val="none"/>
        <c:tickLblPos val="nextTo"/>
        <c:crossAx val="51162112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07173108474189"/>
          <c:y val="3.0861537430578293E-2"/>
          <c:w val="0.66764585213406014"/>
          <c:h val="0.80148591182199769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2.7222829793865304E-2"/>
                  <c:y val="2.10657826336341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C204-44F4-A69A-BDAC51FEE02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204-44F4-A69A-BDAC51FEE02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204-44F4-A69A-BDAC51FEE02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204-44F4-A69A-BDAC51FEE02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204-44F4-A69A-BDAC51FEE029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04-44F4-A69A-BDAC51FEE029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204-44F4-A69A-BDAC51FEE029}"/>
                </c:ext>
              </c:extLst>
            </c:dLbl>
            <c:dLbl>
              <c:idx val="7"/>
              <c:layout>
                <c:manualLayout>
                  <c:x val="-5.4445659587730602E-3"/>
                  <c:y val="-1.26394695801806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204-44F4-A69A-BDAC51FEE029}"/>
                </c:ext>
              </c:extLst>
            </c:dLbl>
            <c:dLbl>
              <c:idx val="8"/>
              <c:layout>
                <c:manualLayout>
                  <c:x val="2.7222829793865054E-3"/>
                  <c:y val="3.37052522138147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204-44F4-A69A-BDAC51FEE029}"/>
                </c:ext>
              </c:extLst>
            </c:dLbl>
            <c:dLbl>
              <c:idx val="9"/>
              <c:layout>
                <c:manualLayout>
                  <c:x val="-5.444565958773060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20000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204-44F4-A69A-BDAC51FEE029}"/>
                </c:ext>
              </c:extLst>
            </c:dLbl>
            <c:dLbl>
              <c:idx val="10"/>
              <c:layout>
                <c:manualLayout>
                  <c:x val="0"/>
                  <c:y val="-4.2131565267268384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30000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204-44F4-A69A-BDAC51FEE029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50000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204-44F4-A69A-BDAC51FEE029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mtClean="0"/>
                      <a:t>100000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204-44F4-A69A-BDAC51FEE029}"/>
                </c:ext>
              </c:extLst>
            </c:dLbl>
            <c:dLbl>
              <c:idx val="13"/>
              <c:layout>
                <c:manualLayout>
                  <c:x val="0"/>
                  <c:y val="5.055787832072206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200000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204-44F4-A69A-BDAC51FEE029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400000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204-44F4-A69A-BDAC51FEE0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results!$T$77:$T$91</c:f>
                <c:numCache>
                  <c:formatCode>General</c:formatCode>
                  <c:ptCount val="15"/>
                  <c:pt idx="0">
                    <c:v>0.25532443139429811</c:v>
                  </c:pt>
                  <c:pt idx="1">
                    <c:v>0.85231674336293561</c:v>
                  </c:pt>
                  <c:pt idx="2">
                    <c:v>2.5649095568301354</c:v>
                  </c:pt>
                  <c:pt idx="3">
                    <c:v>1.027999936358817</c:v>
                  </c:pt>
                  <c:pt idx="4">
                    <c:v>2.2295044883864374</c:v>
                  </c:pt>
                  <c:pt idx="5">
                    <c:v>2.5786846185569297</c:v>
                  </c:pt>
                  <c:pt idx="6">
                    <c:v>6.235150622019769</c:v>
                  </c:pt>
                  <c:pt idx="7">
                    <c:v>32.420487294329007</c:v>
                  </c:pt>
                  <c:pt idx="8">
                    <c:v>125.67115444625497</c:v>
                  </c:pt>
                  <c:pt idx="9">
                    <c:v>213.56513259506343</c:v>
                  </c:pt>
                  <c:pt idx="10">
                    <c:v>275.26194623498276</c:v>
                  </c:pt>
                  <c:pt idx="11">
                    <c:v>3776.100114110121</c:v>
                  </c:pt>
                  <c:pt idx="12">
                    <c:v>461.31460098923935</c:v>
                  </c:pt>
                  <c:pt idx="13">
                    <c:v>2594.2579236871215</c:v>
                  </c:pt>
                  <c:pt idx="14">
                    <c:v>9887.5425167655467</c:v>
                  </c:pt>
                </c:numCache>
              </c:numRef>
            </c:plus>
            <c:minus>
              <c:numRef>
                <c:f>results!$T$77:$T$91</c:f>
                <c:numCache>
                  <c:formatCode>General</c:formatCode>
                  <c:ptCount val="15"/>
                  <c:pt idx="0">
                    <c:v>0.25532443139429811</c:v>
                  </c:pt>
                  <c:pt idx="1">
                    <c:v>0.85231674336293561</c:v>
                  </c:pt>
                  <c:pt idx="2">
                    <c:v>2.5649095568301354</c:v>
                  </c:pt>
                  <c:pt idx="3">
                    <c:v>1.027999936358817</c:v>
                  </c:pt>
                  <c:pt idx="4">
                    <c:v>2.2295044883864374</c:v>
                  </c:pt>
                  <c:pt idx="5">
                    <c:v>2.5786846185569297</c:v>
                  </c:pt>
                  <c:pt idx="6">
                    <c:v>6.235150622019769</c:v>
                  </c:pt>
                  <c:pt idx="7">
                    <c:v>32.420487294329007</c:v>
                  </c:pt>
                  <c:pt idx="8">
                    <c:v>125.67115444625497</c:v>
                  </c:pt>
                  <c:pt idx="9">
                    <c:v>213.56513259506343</c:v>
                  </c:pt>
                  <c:pt idx="10">
                    <c:v>275.26194623498276</c:v>
                  </c:pt>
                  <c:pt idx="11">
                    <c:v>3776.100114110121</c:v>
                  </c:pt>
                  <c:pt idx="12">
                    <c:v>461.31460098923935</c:v>
                  </c:pt>
                  <c:pt idx="13">
                    <c:v>2594.2579236871215</c:v>
                  </c:pt>
                  <c:pt idx="14">
                    <c:v>9887.5425167655467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results!$N$77:$N$91</c:f>
              <c:numCache>
                <c:formatCode>0.00</c:formatCode>
                <c:ptCount val="15"/>
                <c:pt idx="0">
                  <c:v>3.9390799693169165</c:v>
                </c:pt>
                <c:pt idx="1">
                  <c:v>18.945390585361732</c:v>
                </c:pt>
                <c:pt idx="2">
                  <c:v>36.720585997772893</c:v>
                </c:pt>
                <c:pt idx="3">
                  <c:v>48.766762676650032</c:v>
                </c:pt>
                <c:pt idx="4">
                  <c:v>82.549197936761075</c:v>
                </c:pt>
                <c:pt idx="5">
                  <c:v>92.540550604005119</c:v>
                </c:pt>
                <c:pt idx="6">
                  <c:v>189.3075180700412</c:v>
                </c:pt>
                <c:pt idx="7">
                  <c:v>499.99999999999989</c:v>
                </c:pt>
                <c:pt idx="8">
                  <c:v>1173.4867316838561</c:v>
                </c:pt>
                <c:pt idx="9">
                  <c:v>3200.0000000000005</c:v>
                </c:pt>
                <c:pt idx="10">
                  <c:v>4500.0000000000009</c:v>
                </c:pt>
                <c:pt idx="11">
                  <c:v>7739.343959375944</c:v>
                </c:pt>
                <c:pt idx="12">
                  <c:v>27203.688360254975</c:v>
                </c:pt>
                <c:pt idx="13">
                  <c:v>82881.431497013007</c:v>
                </c:pt>
                <c:pt idx="14">
                  <c:v>265960.29941692611</c:v>
                </c:pt>
              </c:numCache>
            </c:numRef>
          </c:xVal>
          <c:yVal>
            <c:numRef>
              <c:f>results!$O$77:$O$91</c:f>
              <c:numCache>
                <c:formatCode>0.00</c:formatCode>
                <c:ptCount val="15"/>
                <c:pt idx="0">
                  <c:v>48.030460015341539</c:v>
                </c:pt>
                <c:pt idx="1">
                  <c:v>140.5273047073191</c:v>
                </c:pt>
                <c:pt idx="2">
                  <c:v>231.63970700111355</c:v>
                </c:pt>
                <c:pt idx="3">
                  <c:v>350.61661866167498</c:v>
                </c:pt>
                <c:pt idx="4">
                  <c:v>458.72540103161941</c:v>
                </c:pt>
                <c:pt idx="5">
                  <c:v>703.72972469799743</c:v>
                </c:pt>
                <c:pt idx="6">
                  <c:v>905.3462409649793</c:v>
                </c:pt>
                <c:pt idx="7">
                  <c:v>2250</c:v>
                </c:pt>
                <c:pt idx="8">
                  <c:v>4413.2566341580714</c:v>
                </c:pt>
                <c:pt idx="9">
                  <c:v>8400</c:v>
                </c:pt>
                <c:pt idx="10">
                  <c:v>12750</c:v>
                </c:pt>
                <c:pt idx="11">
                  <c:v>21130.328020312027</c:v>
                </c:pt>
                <c:pt idx="12">
                  <c:v>36398.155819872518</c:v>
                </c:pt>
                <c:pt idx="13">
                  <c:v>58559.284251493496</c:v>
                </c:pt>
                <c:pt idx="14">
                  <c:v>67019.850291536932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7EC8-46F0-92E7-E807BB306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93632"/>
        <c:axId val="50695552"/>
      </c:scatterChart>
      <c:scatterChart>
        <c:scatterStyle val="lineMarker"/>
        <c:varyColors val="0"/>
        <c:ser>
          <c:idx val="1"/>
          <c:order val="1"/>
          <c:spPr>
            <a:ln w="25400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8.1668489381595908E-3"/>
                  <c:y val="-1.2639469580180519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3401970589912288E-2"/>
                      <c:h val="6.82743673879126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8-C204-44F4-A69A-BDAC51FEE029}"/>
                </c:ext>
              </c:extLst>
            </c:dLbl>
            <c:dLbl>
              <c:idx val="1"/>
              <c:layout>
                <c:manualLayout>
                  <c:x val="-2.4953972373958258E-17"/>
                  <c:y val="4.2131565267268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C204-44F4-A69A-BDAC51FEE02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204-44F4-A69A-BDAC51FEE02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204-44F4-A69A-BDAC51FEE02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204-44F4-A69A-BDAC51FEE029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204-44F4-A69A-BDAC51FEE029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204-44F4-A69A-BDAC51FEE029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204-44F4-A69A-BDAC51FEE029}"/>
                </c:ext>
              </c:extLst>
            </c:dLbl>
            <c:dLbl>
              <c:idx val="8"/>
              <c:layout>
                <c:manualLayout>
                  <c:x val="-2.4953972373958258E-17"/>
                  <c:y val="-4.2131565267268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C204-44F4-A69A-BDAC51FEE029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204-44F4-A69A-BDAC51FEE029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204-44F4-A69A-BDAC51FEE02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results!$M$3:$M$17</c:f>
                <c:numCache>
                  <c:formatCode>General</c:formatCode>
                  <c:ptCount val="15"/>
                  <c:pt idx="0">
                    <c:v>5.1064886278859882E-3</c:v>
                  </c:pt>
                  <c:pt idx="1">
                    <c:v>5.6821116224195665E-3</c:v>
                  </c:pt>
                  <c:pt idx="2">
                    <c:v>1.0259638227320563E-2</c:v>
                  </c:pt>
                  <c:pt idx="3">
                    <c:v>2.7413331636234129E-3</c:v>
                  </c:pt>
                  <c:pt idx="4">
                    <c:v>4.4590089767728869E-3</c:v>
                  </c:pt>
                  <c:pt idx="5">
                    <c:v>3.4382461580759181E-3</c:v>
                  </c:pt>
                  <c:pt idx="6">
                    <c:v>6.235150622019776E-3</c:v>
                  </c:pt>
                  <c:pt idx="7">
                    <c:v>1.2968194917731653E-2</c:v>
                  </c:pt>
                  <c:pt idx="8">
                    <c:v>2.5134230889251055E-2</c:v>
                  </c:pt>
                  <c:pt idx="9">
                    <c:v>2.1356513259506327E-2</c:v>
                  </c:pt>
                  <c:pt idx="10">
                    <c:v>1.8350796415665588E-2</c:v>
                  </c:pt>
                  <c:pt idx="11">
                    <c:v>5.9095466845445347E-3</c:v>
                  </c:pt>
                  <c:pt idx="12">
                    <c:v>9.2262920197848201E-3</c:v>
                  </c:pt>
                  <c:pt idx="13">
                    <c:v>2.5942579236871245E-2</c:v>
                  </c:pt>
                  <c:pt idx="14">
                    <c:v>4.9437712583827439E-2</c:v>
                  </c:pt>
                </c:numCache>
              </c:numRef>
            </c:plus>
            <c:minus>
              <c:numRef>
                <c:f>results!$M$3:$M$17</c:f>
                <c:numCache>
                  <c:formatCode>General</c:formatCode>
                  <c:ptCount val="15"/>
                  <c:pt idx="0">
                    <c:v>5.1064886278859882E-3</c:v>
                  </c:pt>
                  <c:pt idx="1">
                    <c:v>5.6821116224195665E-3</c:v>
                  </c:pt>
                  <c:pt idx="2">
                    <c:v>1.0259638227320563E-2</c:v>
                  </c:pt>
                  <c:pt idx="3">
                    <c:v>2.7413331636234129E-3</c:v>
                  </c:pt>
                  <c:pt idx="4">
                    <c:v>4.4590089767728869E-3</c:v>
                  </c:pt>
                  <c:pt idx="5">
                    <c:v>3.4382461580759181E-3</c:v>
                  </c:pt>
                  <c:pt idx="6">
                    <c:v>6.235150622019776E-3</c:v>
                  </c:pt>
                  <c:pt idx="7">
                    <c:v>1.2968194917731653E-2</c:v>
                  </c:pt>
                  <c:pt idx="8">
                    <c:v>2.5134230889251055E-2</c:v>
                  </c:pt>
                  <c:pt idx="9">
                    <c:v>2.1356513259506327E-2</c:v>
                  </c:pt>
                  <c:pt idx="10">
                    <c:v>1.8350796415665588E-2</c:v>
                  </c:pt>
                  <c:pt idx="11">
                    <c:v>5.9095466845445347E-3</c:v>
                  </c:pt>
                  <c:pt idx="12">
                    <c:v>9.2262920197848201E-3</c:v>
                  </c:pt>
                  <c:pt idx="13">
                    <c:v>2.5942579236871245E-2</c:v>
                  </c:pt>
                  <c:pt idx="14">
                    <c:v>4.9437712583827439E-2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results!$N$77:$N$91</c:f>
              <c:numCache>
                <c:formatCode>0.00</c:formatCode>
                <c:ptCount val="15"/>
                <c:pt idx="0">
                  <c:v>3.9390799693169165</c:v>
                </c:pt>
                <c:pt idx="1">
                  <c:v>18.945390585361732</c:v>
                </c:pt>
                <c:pt idx="2">
                  <c:v>36.720585997772893</c:v>
                </c:pt>
                <c:pt idx="3">
                  <c:v>48.766762676650032</c:v>
                </c:pt>
                <c:pt idx="4">
                  <c:v>82.549197936761075</c:v>
                </c:pt>
                <c:pt idx="5">
                  <c:v>92.540550604005119</c:v>
                </c:pt>
                <c:pt idx="6">
                  <c:v>189.3075180700412</c:v>
                </c:pt>
                <c:pt idx="7">
                  <c:v>499.99999999999989</c:v>
                </c:pt>
                <c:pt idx="8">
                  <c:v>1173.4867316838561</c:v>
                </c:pt>
                <c:pt idx="9">
                  <c:v>3200.0000000000005</c:v>
                </c:pt>
                <c:pt idx="10">
                  <c:v>4500.0000000000009</c:v>
                </c:pt>
                <c:pt idx="11">
                  <c:v>7739.343959375944</c:v>
                </c:pt>
                <c:pt idx="12">
                  <c:v>27203.688360254975</c:v>
                </c:pt>
                <c:pt idx="13">
                  <c:v>82881.431497013007</c:v>
                </c:pt>
                <c:pt idx="14">
                  <c:v>265960.29941692611</c:v>
                </c:pt>
              </c:numCache>
            </c:numRef>
          </c:xVal>
          <c:yVal>
            <c:numRef>
              <c:f>results!$M$77:$M$91</c:f>
              <c:numCache>
                <c:formatCode>0.00</c:formatCode>
                <c:ptCount val="15"/>
                <c:pt idx="0">
                  <c:v>0.96060920030683083</c:v>
                </c:pt>
                <c:pt idx="1">
                  <c:v>0.93684869804879423</c:v>
                </c:pt>
                <c:pt idx="2">
                  <c:v>0.92655882800445422</c:v>
                </c:pt>
                <c:pt idx="3">
                  <c:v>0.93497764976446662</c:v>
                </c:pt>
                <c:pt idx="4">
                  <c:v>0.91745080206323892</c:v>
                </c:pt>
                <c:pt idx="5">
                  <c:v>0.93830629959732992</c:v>
                </c:pt>
                <c:pt idx="6">
                  <c:v>0.9053462409649794</c:v>
                </c:pt>
                <c:pt idx="7">
                  <c:v>0.9</c:v>
                </c:pt>
                <c:pt idx="8">
                  <c:v>0.8826513268316144</c:v>
                </c:pt>
                <c:pt idx="9">
                  <c:v>0.84</c:v>
                </c:pt>
                <c:pt idx="10">
                  <c:v>0.85</c:v>
                </c:pt>
                <c:pt idx="11">
                  <c:v>0.84521312081248112</c:v>
                </c:pt>
                <c:pt idx="12">
                  <c:v>0.72796311639745026</c:v>
                </c:pt>
                <c:pt idx="13">
                  <c:v>0.58559284251493493</c:v>
                </c:pt>
                <c:pt idx="14">
                  <c:v>0.33509925145768465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EC8-46F0-92E7-E807BB306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716032"/>
        <c:axId val="50714112"/>
      </c:scatterChart>
      <c:valAx>
        <c:axId val="50693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400" b="1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Ce (ug/L)</a:t>
                </a:r>
                <a:endPara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2497908529064898"/>
              <c:y val="0.9260340811236217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695552"/>
        <c:crosses val="autoZero"/>
        <c:crossBetween val="midCat"/>
        <c:majorUnit val="100000"/>
      </c:valAx>
      <c:valAx>
        <c:axId val="50695552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400" b="1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GB" sz="1400" b="1" i="0" baseline="-2500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:r>
                  <a:rPr lang="en-GB" sz="1400" b="1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(ug/g)</a:t>
                </a:r>
                <a:endPara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9890517511373298E-3"/>
              <c:y val="0.3276169974637133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693632"/>
        <c:crosses val="autoZero"/>
        <c:crossBetween val="midCat"/>
        <c:majorUnit val="20000"/>
      </c:valAx>
      <c:valAx>
        <c:axId val="50714112"/>
        <c:scaling>
          <c:orientation val="minMax"/>
          <c:max val="1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400" b="1">
                    <a:latin typeface="Arial" panose="020B0604020202020204" pitchFamily="34" charset="0"/>
                    <a:cs typeface="Arial" panose="020B0604020202020204" pitchFamily="34" charset="0"/>
                  </a:rPr>
                  <a:t>Removal</a:t>
                </a:r>
                <a:r>
                  <a:rPr lang="en-GB" sz="1400" b="1" baseline="0">
                    <a:latin typeface="Arial" panose="020B0604020202020204" pitchFamily="34" charset="0"/>
                    <a:cs typeface="Arial" panose="020B0604020202020204" pitchFamily="34" charset="0"/>
                  </a:rPr>
                  <a:t> efficiencies</a:t>
                </a:r>
                <a:endParaRPr lang="en-GB" sz="1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4719264031868289"/>
              <c:y val="0.202329709686975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716032"/>
        <c:crosses val="max"/>
        <c:crossBetween val="midCat"/>
        <c:majorUnit val="0.2"/>
      </c:valAx>
      <c:valAx>
        <c:axId val="50716032"/>
        <c:scaling>
          <c:orientation val="minMax"/>
        </c:scaling>
        <c:delete val="1"/>
        <c:axPos val="t"/>
        <c:numFmt formatCode="0.00" sourceLinked="1"/>
        <c:majorTickMark val="out"/>
        <c:minorTickMark val="none"/>
        <c:tickLblPos val="nextTo"/>
        <c:crossAx val="50714112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0.91641</cdr:y>
    </cdr:from>
    <cdr:to>
      <cdr:x>0.16199</cdr:x>
      <cdr:y>0.99011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20214574" y="2665276"/>
          <a:ext cx="747018" cy="2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lnSpc>
              <a:spcPts val="1300"/>
            </a:lnSpc>
          </a:pPr>
          <a:r>
            <a:rPr lang="en-US" sz="1800" b="1" dirty="0" smtClean="0">
              <a:cs typeface="Arial" panose="020B0604020202020204" pitchFamily="34" charset="0"/>
            </a:rPr>
            <a:t>a) DIC</a:t>
          </a:r>
          <a:endParaRPr lang="en-GB" sz="1800" b="1" dirty="0"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0.92228</cdr:y>
    </cdr:from>
    <cdr:to>
      <cdr:x>0.16316</cdr:x>
      <cdr:y>0.99214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20208040" y="2829535"/>
          <a:ext cx="747000" cy="214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ts val="1300"/>
            </a:lnSpc>
          </a:pPr>
          <a:r>
            <a:rPr lang="en-US" sz="1800" b="1" dirty="0" smtClean="0">
              <a:cs typeface="Arial" panose="020B0604020202020204" pitchFamily="34" charset="0"/>
            </a:rPr>
            <a:t>b) DIC</a:t>
          </a:r>
          <a:endParaRPr lang="en-GB" sz="1800" b="1" dirty="0"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0.92042</cdr:y>
    </cdr:from>
    <cdr:to>
      <cdr:x>0.15909</cdr:x>
      <cdr:y>0.99431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669622"/>
          <a:ext cx="747034" cy="214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ts val="1300"/>
            </a:lnSpc>
          </a:pPr>
          <a:r>
            <a:rPr lang="en-US" sz="1800" b="1" dirty="0" smtClean="0">
              <a:cs typeface="Arial" panose="020B0604020202020204" pitchFamily="34" charset="0"/>
            </a:rPr>
            <a:t>a) TMP</a:t>
          </a:r>
          <a:endParaRPr lang="en-GB" sz="1800" b="1" dirty="0"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0.91759</cdr:y>
    </cdr:from>
    <cdr:to>
      <cdr:x>0.16013</cdr:x>
      <cdr:y>0.98869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24872243" y="2765956"/>
          <a:ext cx="747018" cy="2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ts val="1300"/>
            </a:lnSpc>
          </a:pPr>
          <a:r>
            <a:rPr lang="en-US" sz="1800" b="1" dirty="0" smtClean="0">
              <a:cs typeface="Arial" panose="020B0604020202020204" pitchFamily="34" charset="0"/>
            </a:rPr>
            <a:t>b) TMP</a:t>
          </a:r>
          <a:endParaRPr lang="en-GB" sz="1800" b="1" dirty="0"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EE934-69F3-5941-ADF8-9A478A38E988}" type="datetimeFigureOut">
              <a:rPr lang="en-GB"/>
              <a:pPr/>
              <a:t>27/11/2017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6ED16-3541-1041-9F96-E79E95DE9A67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32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4A823-6FA9-3743-9310-B3C829E3CFA1}" type="datetimeFigureOut">
              <a:rPr lang="en-GB"/>
              <a:pPr/>
              <a:t>27/11/2017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ED9A5-F830-7F49-9B34-00E0ACAA11F8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12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ED9A5-F830-7F49-9B34-00E0ACAA11F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093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72980" y="1647812"/>
            <a:ext cx="3087719" cy="630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208794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956" indent="-1565956" algn="l" defTabSz="2087941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904" indent="-1304963" algn="l" defTabSz="2087941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852" indent="-1043970" algn="l" defTabSz="2087941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793" indent="-1043970" algn="l" defTabSz="2087941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5734" indent="-1043970" algn="l" defTabSz="2087941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3675" indent="-1043970" algn="l" defTabSz="208794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1616" indent="-1043970" algn="l" defTabSz="208794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9557" indent="-1043970" algn="l" defTabSz="208794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7498" indent="-1043970" algn="l" defTabSz="208794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941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5882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3823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1764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9705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7646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5587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3528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8.jpg"/><Relationship Id="rId18" Type="http://schemas.openxmlformats.org/officeDocument/2006/relationships/chart" Target="../charts/chart5.xml"/><Relationship Id="rId3" Type="http://schemas.openxmlformats.org/officeDocument/2006/relationships/image" Target="../media/image2.jpeg"/><Relationship Id="rId21" Type="http://schemas.openxmlformats.org/officeDocument/2006/relationships/chart" Target="../charts/chart8.xml"/><Relationship Id="rId7" Type="http://schemas.openxmlformats.org/officeDocument/2006/relationships/image" Target="../media/image6.png"/><Relationship Id="rId12" Type="http://schemas.openxmlformats.org/officeDocument/2006/relationships/chart" Target="../charts/chart4.xml"/><Relationship Id="rId1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jpg"/><Relationship Id="rId20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chart" Target="../charts/chart3.xml"/><Relationship Id="rId5" Type="http://schemas.openxmlformats.org/officeDocument/2006/relationships/image" Target="../media/image4.jpeg"/><Relationship Id="rId15" Type="http://schemas.openxmlformats.org/officeDocument/2006/relationships/image" Target="../media/image10.jpg"/><Relationship Id="rId23" Type="http://schemas.openxmlformats.org/officeDocument/2006/relationships/chart" Target="../charts/chart10.xml"/><Relationship Id="rId10" Type="http://schemas.openxmlformats.org/officeDocument/2006/relationships/chart" Target="../charts/chart2.xml"/><Relationship Id="rId19" Type="http://schemas.openxmlformats.org/officeDocument/2006/relationships/chart" Target="../charts/chart6.xml"/><Relationship Id="rId4" Type="http://schemas.openxmlformats.org/officeDocument/2006/relationships/image" Target="../media/image3.jpeg"/><Relationship Id="rId9" Type="http://schemas.openxmlformats.org/officeDocument/2006/relationships/chart" Target="../charts/chart1.xml"/><Relationship Id="rId14" Type="http://schemas.openxmlformats.org/officeDocument/2006/relationships/image" Target="../media/image9.jpg"/><Relationship Id="rId22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688800" y="1108953"/>
            <a:ext cx="4325570" cy="70233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28504" y="36579442"/>
            <a:ext cx="29382343" cy="4055810"/>
          </a:xfrm>
          <a:prstGeom prst="roundRect">
            <a:avLst>
              <a:gd name="adj" fmla="val 3887"/>
            </a:avLst>
          </a:prstGeom>
          <a:solidFill>
            <a:schemeClr val="tx2">
              <a:lumMod val="40000"/>
              <a:lumOff val="6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82032" y="5740297"/>
            <a:ext cx="9535657" cy="13507489"/>
          </a:xfrm>
          <a:prstGeom prst="roundRect">
            <a:avLst>
              <a:gd name="adj" fmla="val 388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356552" y="5740297"/>
            <a:ext cx="19408562" cy="30473753"/>
          </a:xfrm>
          <a:prstGeom prst="roundRect">
            <a:avLst>
              <a:gd name="adj" fmla="val 2449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911750" y="6256995"/>
            <a:ext cx="169663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5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RESULTS AND DISCUSSION</a:t>
            </a:r>
            <a:endParaRPr lang="en-US" sz="2800" dirty="0"/>
          </a:p>
          <a:p>
            <a:pPr>
              <a:lnSpc>
                <a:spcPts val="3600"/>
              </a:lnSpc>
            </a:pPr>
            <a:endParaRPr lang="en-GB" sz="2800" dirty="0"/>
          </a:p>
          <a:p>
            <a:pPr>
              <a:lnSpc>
                <a:spcPts val="3600"/>
              </a:lnSpc>
            </a:pPr>
            <a:endParaRPr lang="en-US" sz="2800" dirty="0">
              <a:solidFill>
                <a:srgbClr val="569BBE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8123" y="6288453"/>
            <a:ext cx="8767686" cy="1271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600"/>
              </a:lnSpc>
              <a:spcAft>
                <a:spcPts val="1200"/>
              </a:spcAft>
            </a:pPr>
            <a:r>
              <a:rPr lang="en-US" sz="5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INTRODUCTION</a:t>
            </a:r>
            <a:endParaRPr lang="en-US" sz="3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>
              <a:lnSpc>
                <a:spcPts val="4400"/>
              </a:lnSpc>
              <a:spcAft>
                <a:spcPts val="1200"/>
              </a:spcAft>
            </a:pPr>
            <a:r>
              <a:rPr lang="en-GB" altLang="zh-CN" sz="3000" dirty="0" smtClean="0"/>
              <a:t>With a growing and aging population, and improving health care globally, the use of pharmaceuticals is increasing. Pharmaceuticals are now ubiquitous in our environment as </a:t>
            </a:r>
            <a:r>
              <a:rPr lang="en-GB" altLang="zh-CN" sz="3000" dirty="0"/>
              <a:t>a result of </a:t>
            </a:r>
            <a:r>
              <a:rPr lang="en-GB" altLang="zh-CN" sz="3000" dirty="0" smtClean="0"/>
              <a:t>their inefficient </a:t>
            </a:r>
            <a:r>
              <a:rPr lang="en-GB" altLang="zh-CN" sz="3000" dirty="0"/>
              <a:t>removal in </a:t>
            </a:r>
            <a:r>
              <a:rPr lang="en-GB" altLang="zh-CN" sz="3000" dirty="0" smtClean="0"/>
              <a:t>conventional wastewater treatment processes (1). Pharmaceutical </a:t>
            </a:r>
            <a:r>
              <a:rPr lang="en-GB" altLang="zh-CN" sz="3000" dirty="0"/>
              <a:t>residues have been linked to </a:t>
            </a:r>
            <a:r>
              <a:rPr lang="en-GB" altLang="zh-CN" sz="3000" dirty="0" smtClean="0"/>
              <a:t>the promotion of antibiotic </a:t>
            </a:r>
            <a:r>
              <a:rPr lang="en-GB" altLang="zh-CN" sz="3000" dirty="0"/>
              <a:t>resistance </a:t>
            </a:r>
            <a:r>
              <a:rPr lang="en-GB" altLang="zh-CN" sz="3000" dirty="0" smtClean="0"/>
              <a:t>and other deleterious </a:t>
            </a:r>
            <a:r>
              <a:rPr lang="en-GB" altLang="zh-CN" sz="3000" dirty="0"/>
              <a:t>effects on non-target </a:t>
            </a:r>
            <a:r>
              <a:rPr lang="en-GB" altLang="zh-CN" sz="3000" dirty="0" smtClean="0"/>
              <a:t>organisms (2). As such, regulatory </a:t>
            </a:r>
            <a:r>
              <a:rPr lang="en-GB" altLang="zh-CN" sz="3000" dirty="0"/>
              <a:t>concerns have been </a:t>
            </a:r>
            <a:r>
              <a:rPr lang="en-GB" altLang="zh-CN" sz="3000" dirty="0" smtClean="0"/>
              <a:t>raised and some compounds, i.e., diclofenac, have now been </a:t>
            </a:r>
            <a:r>
              <a:rPr lang="en-GB" altLang="zh-CN" sz="3000" dirty="0"/>
              <a:t>added </a:t>
            </a:r>
            <a:r>
              <a:rPr lang="en-GB" altLang="zh-CN" sz="3000" dirty="0" smtClean="0"/>
              <a:t>the </a:t>
            </a:r>
            <a:r>
              <a:rPr lang="en-GB" altLang="zh-CN" sz="3000" dirty="0"/>
              <a:t>priority </a:t>
            </a:r>
            <a:r>
              <a:rPr lang="en-GB" altLang="zh-CN" sz="3000" dirty="0" smtClean="0"/>
              <a:t>Watch List of the </a:t>
            </a:r>
            <a:r>
              <a:rPr lang="en-GB" altLang="zh-CN" sz="3000" dirty="0"/>
              <a:t>Environmental Quality Standards </a:t>
            </a:r>
            <a:r>
              <a:rPr lang="en-GB" altLang="zh-CN" sz="3000" dirty="0" smtClean="0"/>
              <a:t>Directive, reinforcing the need to develop more efficient </a:t>
            </a:r>
            <a:r>
              <a:rPr lang="en-GB" altLang="zh-CN" sz="3000" dirty="0"/>
              <a:t>wastewater </a:t>
            </a:r>
            <a:r>
              <a:rPr lang="en-GB" altLang="zh-CN" sz="3000" dirty="0" smtClean="0"/>
              <a:t>treatment methods. </a:t>
            </a:r>
          </a:p>
          <a:p>
            <a:pPr algn="just">
              <a:lnSpc>
                <a:spcPts val="4400"/>
              </a:lnSpc>
              <a:spcAft>
                <a:spcPts val="1200"/>
              </a:spcAft>
            </a:pPr>
            <a:r>
              <a:rPr lang="en-GB" sz="3000" dirty="0" smtClean="0"/>
              <a:t>This project evaluates the potential to utilise industrial and agricultural by-products as low cost </a:t>
            </a:r>
            <a:r>
              <a:rPr lang="en-GB" sz="3000" dirty="0" err="1" smtClean="0"/>
              <a:t>biosorbents</a:t>
            </a:r>
            <a:r>
              <a:rPr lang="en-GB" sz="3000" dirty="0" smtClean="0"/>
              <a:t> for the removal of human pharmaceuticals and hormones from aqueous media. The overall aim of the project is to: </a:t>
            </a:r>
            <a:r>
              <a:rPr lang="en-GB" sz="3000" i="1" dirty="0" smtClean="0"/>
              <a:t>develop a tertiary treatment step that may be applied to effluent waters that have undergone sewage treatment</a:t>
            </a:r>
            <a:r>
              <a:rPr lang="en-GB" sz="3000" dirty="0" smtClean="0"/>
              <a:t>, i.e., an efficient/cost-effective ‘polishing’ treatment.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5160" y="36905800"/>
            <a:ext cx="28952833" cy="365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  <a:spcAft>
                <a:spcPts val="1200"/>
              </a:spcAft>
            </a:pPr>
            <a:r>
              <a:rPr lang="en-US" sz="5200" b="1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CONCLUSIONS AND </a:t>
            </a:r>
            <a:r>
              <a:rPr lang="en-US" sz="5200" b="1" dirty="0" smtClean="0">
                <a:solidFill>
                  <a:schemeClr val="accent1">
                    <a:lumMod val="75000"/>
                  </a:schemeClr>
                </a:solidFill>
              </a:rPr>
              <a:t>FUTURE WORK</a:t>
            </a:r>
            <a:endParaRPr lang="en-US" sz="5200" b="1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457200" indent="-457200" algn="just">
              <a:lnSpc>
                <a:spcPts val="46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GB" sz="3000" dirty="0"/>
              <a:t>The </a:t>
            </a:r>
            <a:r>
              <a:rPr lang="en-GB" sz="3000" dirty="0" err="1" smtClean="0"/>
              <a:t>biosorption</a:t>
            </a:r>
            <a:r>
              <a:rPr lang="en-GB" sz="3000" dirty="0" smtClean="0"/>
              <a:t> </a:t>
            </a:r>
            <a:r>
              <a:rPr lang="en-GB" sz="3000" dirty="0"/>
              <a:t>of </a:t>
            </a:r>
            <a:r>
              <a:rPr lang="en-GB" sz="3000" dirty="0" smtClean="0"/>
              <a:t>diclofenac </a:t>
            </a:r>
            <a:r>
              <a:rPr lang="en-GB" sz="3000" dirty="0"/>
              <a:t>and trimethoprim onto low-cost </a:t>
            </a:r>
            <a:r>
              <a:rPr lang="en-GB" sz="3000" dirty="0" err="1" smtClean="0"/>
              <a:t>biosorbents</a:t>
            </a:r>
            <a:r>
              <a:rPr lang="en-GB" sz="3000" dirty="0" smtClean="0"/>
              <a:t> (</a:t>
            </a:r>
            <a:r>
              <a:rPr lang="en-GB" sz="3000" dirty="0" err="1" smtClean="0"/>
              <a:t>biochar</a:t>
            </a:r>
            <a:r>
              <a:rPr lang="en-GB" sz="3000" dirty="0" smtClean="0"/>
              <a:t>, wood chippings and macro-algae) followed pseudo-second-order models. </a:t>
            </a:r>
            <a:r>
              <a:rPr lang="en-US" sz="3000" dirty="0" smtClean="0"/>
              <a:t>The </a:t>
            </a:r>
            <a:r>
              <a:rPr lang="en-GB" sz="3000" dirty="0" smtClean="0"/>
              <a:t>equilibrium</a:t>
            </a:r>
            <a:r>
              <a:rPr lang="en-GB" sz="3000" dirty="0"/>
              <a:t> </a:t>
            </a:r>
            <a:r>
              <a:rPr lang="en-GB" sz="3000" dirty="0" smtClean="0"/>
              <a:t>study found that the </a:t>
            </a:r>
            <a:r>
              <a:rPr lang="en-GB" sz="3000" dirty="0" err="1" smtClean="0"/>
              <a:t>biosorption</a:t>
            </a:r>
            <a:r>
              <a:rPr lang="en-GB" sz="3000" dirty="0" smtClean="0"/>
              <a:t> of diclofenac best fitted the Langmuir model, which indicates monolayer </a:t>
            </a:r>
            <a:r>
              <a:rPr lang="en-GB" sz="3000" dirty="0" err="1" smtClean="0"/>
              <a:t>biosorption</a:t>
            </a:r>
            <a:r>
              <a:rPr lang="en-GB" sz="3000" dirty="0" smtClean="0"/>
              <a:t>, while multi-layers were involved in trimethoprim </a:t>
            </a:r>
            <a:r>
              <a:rPr lang="en-GB" sz="3000" dirty="0" err="1" smtClean="0"/>
              <a:t>biosorption</a:t>
            </a:r>
            <a:r>
              <a:rPr lang="en-GB" sz="3000" dirty="0" smtClean="0"/>
              <a:t> onto macro-algae and wood chippings. This meant that macro-algae possessed a higher capacity to sorb trimethoprim while </a:t>
            </a:r>
            <a:r>
              <a:rPr lang="en-GB" sz="3000" dirty="0" err="1"/>
              <a:t>b</a:t>
            </a:r>
            <a:r>
              <a:rPr lang="en-GB" sz="3000" dirty="0" err="1" smtClean="0"/>
              <a:t>iochar</a:t>
            </a:r>
            <a:r>
              <a:rPr lang="en-GB" sz="3000" dirty="0" smtClean="0"/>
              <a:t> was optimal for diclofenac.  </a:t>
            </a:r>
            <a:endParaRPr lang="en-GB" sz="3000" dirty="0"/>
          </a:p>
          <a:p>
            <a:pPr marL="457200" indent="-457200" algn="just">
              <a:lnSpc>
                <a:spcPts val="46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GB" sz="3000" dirty="0"/>
              <a:t>In order to verify the potential application </a:t>
            </a:r>
            <a:r>
              <a:rPr lang="en-GB" sz="3000" dirty="0" smtClean="0"/>
              <a:t>of </a:t>
            </a:r>
            <a:r>
              <a:rPr lang="en-GB" sz="3000" dirty="0" err="1"/>
              <a:t>biosorbents</a:t>
            </a:r>
            <a:r>
              <a:rPr lang="en-GB" sz="3000" dirty="0"/>
              <a:t> in </a:t>
            </a:r>
            <a:r>
              <a:rPr lang="en-GB" sz="3000" dirty="0" smtClean="0"/>
              <a:t>“</a:t>
            </a:r>
            <a:r>
              <a:rPr lang="en-GB" sz="3000" dirty="0"/>
              <a:t>real-world” conditions, </a:t>
            </a:r>
            <a:r>
              <a:rPr lang="en-GB" sz="3000" dirty="0" smtClean="0"/>
              <a:t>further investigations will be conducted to explore the dynamics of eliminating multiple pharmaceuticals from </a:t>
            </a:r>
            <a:r>
              <a:rPr lang="en-GB" sz="3000" dirty="0"/>
              <a:t>complex environmental </a:t>
            </a:r>
            <a:r>
              <a:rPr lang="en-GB" sz="3000" dirty="0" smtClean="0"/>
              <a:t>matrices.  </a:t>
            </a:r>
            <a:endParaRPr lang="en-GB" sz="3000" dirty="0"/>
          </a:p>
        </p:txBody>
      </p:sp>
      <p:sp>
        <p:nvSpPr>
          <p:cNvPr id="36" name="TextBox 24"/>
          <p:cNvSpPr txBox="1">
            <a:spLocks noChangeArrowheads="1"/>
          </p:cNvSpPr>
          <p:nvPr/>
        </p:nvSpPr>
        <p:spPr bwMode="auto">
          <a:xfrm>
            <a:off x="769426" y="41182693"/>
            <a:ext cx="10262966" cy="56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0875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0875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0875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0875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2400"/>
              </a:lnSpc>
            </a:pPr>
            <a:endParaRPr lang="en-GB" altLang="zh-CN" sz="1800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47177" y="6856082"/>
            <a:ext cx="8855420" cy="2017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GB" sz="3000" dirty="0" err="1" smtClean="0"/>
              <a:t>Biosorption</a:t>
            </a:r>
            <a:r>
              <a:rPr lang="en-GB" sz="3000" dirty="0" smtClean="0"/>
              <a:t> </a:t>
            </a:r>
            <a:r>
              <a:rPr lang="en-GB" sz="3000" dirty="0"/>
              <a:t>kinetics data </a:t>
            </a:r>
            <a:r>
              <a:rPr lang="en-GB" sz="3000" dirty="0" smtClean="0"/>
              <a:t>are </a:t>
            </a:r>
            <a:r>
              <a:rPr lang="en-US" altLang="zh-CN" sz="3000" dirty="0" smtClean="0"/>
              <a:t>presented</a:t>
            </a:r>
            <a:r>
              <a:rPr lang="en-GB" sz="3000" dirty="0" smtClean="0"/>
              <a:t> </a:t>
            </a:r>
            <a:r>
              <a:rPr lang="en-GB" sz="3000" dirty="0"/>
              <a:t>in </a:t>
            </a:r>
            <a:r>
              <a:rPr lang="en-GB" sz="3000" b="1" dirty="0"/>
              <a:t>Figure </a:t>
            </a:r>
            <a:r>
              <a:rPr lang="en-GB" sz="3000" b="1" dirty="0" smtClean="0"/>
              <a:t>1</a:t>
            </a:r>
            <a:r>
              <a:rPr lang="en-GB" sz="3000" dirty="0" smtClean="0"/>
              <a:t>. The </a:t>
            </a:r>
            <a:r>
              <a:rPr lang="en-GB" sz="3000" dirty="0" err="1" smtClean="0"/>
              <a:t>biosorption</a:t>
            </a:r>
            <a:r>
              <a:rPr lang="en-GB" sz="3000" dirty="0" smtClean="0"/>
              <a:t> of both pharmaceuticals onto these three </a:t>
            </a:r>
            <a:r>
              <a:rPr lang="en-GB" sz="3000" dirty="0" err="1" smtClean="0"/>
              <a:t>biosorbents</a:t>
            </a:r>
            <a:r>
              <a:rPr lang="en-GB" sz="3000" dirty="0" smtClean="0"/>
              <a:t> followed a </a:t>
            </a:r>
            <a:r>
              <a:rPr lang="en-GB" sz="3000" dirty="0"/>
              <a:t>second order kinetic </a:t>
            </a:r>
            <a:r>
              <a:rPr lang="en-GB" sz="3000" dirty="0" smtClean="0"/>
              <a:t>model, which relies on the assumption that monolayer formation may be the rate-limiting step. This also  indicated the interactions involved for </a:t>
            </a:r>
            <a:r>
              <a:rPr lang="en-GB" sz="3000" dirty="0"/>
              <a:t>the chemical </a:t>
            </a:r>
            <a:r>
              <a:rPr lang="en-GB" sz="3000" dirty="0" err="1"/>
              <a:t>biosorption</a:t>
            </a:r>
            <a:r>
              <a:rPr lang="en-GB" sz="3000" dirty="0"/>
              <a:t> </a:t>
            </a:r>
            <a:r>
              <a:rPr lang="en-GB" sz="3000" dirty="0" smtClean="0"/>
              <a:t>process (3).</a:t>
            </a:r>
            <a:endParaRPr lang="en-GB" sz="3000" dirty="0"/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GB" sz="3000" dirty="0"/>
              <a:t>The parameters for </a:t>
            </a:r>
            <a:r>
              <a:rPr lang="en-GB" sz="3000" dirty="0" smtClean="0"/>
              <a:t>the pseudo-first </a:t>
            </a:r>
            <a:r>
              <a:rPr lang="en-GB" sz="3000" dirty="0"/>
              <a:t>and second order models obtained by </a:t>
            </a:r>
            <a:r>
              <a:rPr lang="en-GB" sz="3000" dirty="0" smtClean="0"/>
              <a:t>non-linear </a:t>
            </a:r>
            <a:r>
              <a:rPr lang="en-GB" sz="3000" dirty="0"/>
              <a:t>regression </a:t>
            </a:r>
            <a:r>
              <a:rPr lang="en-GB" sz="3000" dirty="0" smtClean="0"/>
              <a:t>are </a:t>
            </a:r>
            <a:r>
              <a:rPr lang="en-GB" sz="3000" dirty="0"/>
              <a:t>summarized in </a:t>
            </a:r>
            <a:r>
              <a:rPr lang="en-GB" sz="3000" b="1" dirty="0"/>
              <a:t>Table </a:t>
            </a:r>
            <a:r>
              <a:rPr lang="en-GB" sz="3000" b="1" dirty="0" smtClean="0"/>
              <a:t>1</a:t>
            </a:r>
            <a:r>
              <a:rPr lang="en-GB" sz="3000" dirty="0" smtClean="0"/>
              <a:t>; </a:t>
            </a:r>
            <a:r>
              <a:rPr lang="en-US" altLang="zh-CN" sz="3000" dirty="0"/>
              <a:t>where </a:t>
            </a:r>
            <a:r>
              <a:rPr lang="en-GB" altLang="zh-CN" sz="3000" dirty="0" smtClean="0"/>
              <a:t>t</a:t>
            </a:r>
            <a:r>
              <a:rPr lang="en-GB" sz="3000" dirty="0" smtClean="0"/>
              <a:t>he pseudo-second order model </a:t>
            </a:r>
            <a:r>
              <a:rPr lang="en-GB" sz="3000" dirty="0"/>
              <a:t>calculated </a:t>
            </a:r>
            <a:r>
              <a:rPr lang="en-GB" sz="3000" dirty="0" err="1" smtClean="0"/>
              <a:t>Q</a:t>
            </a:r>
            <a:r>
              <a:rPr lang="en-GB" sz="3000" baseline="-25000" dirty="0" err="1" smtClean="0"/>
              <a:t>e,cal</a:t>
            </a:r>
            <a:r>
              <a:rPr lang="en-GB" sz="3000" dirty="0" smtClean="0"/>
              <a:t> values (the </a:t>
            </a:r>
            <a:r>
              <a:rPr lang="en-GB" sz="3000" dirty="0"/>
              <a:t>amount </a:t>
            </a:r>
            <a:r>
              <a:rPr lang="en-GB" sz="3000" dirty="0" err="1" smtClean="0"/>
              <a:t>sorbed</a:t>
            </a:r>
            <a:r>
              <a:rPr lang="en-GB" sz="3000" dirty="0" smtClean="0"/>
              <a:t> </a:t>
            </a:r>
            <a:r>
              <a:rPr lang="en-GB" sz="3000" dirty="0"/>
              <a:t>at </a:t>
            </a:r>
            <a:r>
              <a:rPr lang="en-GB" sz="3000" dirty="0" smtClean="0"/>
              <a:t>equilibrium) were very similar to the </a:t>
            </a:r>
            <a:r>
              <a:rPr lang="en-GB" sz="3000" dirty="0"/>
              <a:t>experimental data. Based on the </a:t>
            </a:r>
            <a:r>
              <a:rPr lang="en-GB" sz="3000" dirty="0" err="1"/>
              <a:t>biosorption</a:t>
            </a:r>
            <a:r>
              <a:rPr lang="en-GB" sz="3000" dirty="0"/>
              <a:t> kinetic constant k, </a:t>
            </a:r>
            <a:r>
              <a:rPr lang="en-GB" sz="3000" dirty="0" smtClean="0"/>
              <a:t>macro-algae and wood </a:t>
            </a:r>
            <a:r>
              <a:rPr lang="en-GB" sz="3000" dirty="0" err="1" smtClean="0"/>
              <a:t>chippin</a:t>
            </a:r>
            <a:r>
              <a:rPr lang="en-US" altLang="zh-CN" sz="3000" dirty="0" smtClean="0"/>
              <a:t>g</a:t>
            </a:r>
            <a:r>
              <a:rPr lang="en-GB" sz="3000" dirty="0" smtClean="0"/>
              <a:t>s reached </a:t>
            </a:r>
            <a:r>
              <a:rPr lang="en-GB" sz="3000" dirty="0"/>
              <a:t>equilibrium quicker than </a:t>
            </a:r>
            <a:r>
              <a:rPr lang="en-GB" sz="3000" dirty="0" err="1"/>
              <a:t>biochar</a:t>
            </a:r>
            <a:r>
              <a:rPr lang="en-GB" sz="3000" dirty="0" smtClean="0"/>
              <a:t>.</a:t>
            </a:r>
            <a:endParaRPr lang="en-GB" sz="3000" dirty="0"/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GB" sz="3000" b="1" dirty="0"/>
              <a:t>Figure 2</a:t>
            </a:r>
            <a:r>
              <a:rPr lang="en-GB" sz="3000" dirty="0"/>
              <a:t> </a:t>
            </a:r>
            <a:r>
              <a:rPr lang="en-GB" sz="3000" dirty="0" smtClean="0"/>
              <a:t>presents </a:t>
            </a:r>
            <a:r>
              <a:rPr lang="en-GB" sz="3000" dirty="0"/>
              <a:t>the </a:t>
            </a:r>
            <a:r>
              <a:rPr lang="en-GB" sz="3000" dirty="0" err="1"/>
              <a:t>biosorption</a:t>
            </a:r>
            <a:r>
              <a:rPr lang="en-GB" sz="3000" dirty="0"/>
              <a:t> isotherms. When the initial drug concentration increases, the increase </a:t>
            </a:r>
            <a:r>
              <a:rPr lang="en-GB" sz="3000" dirty="0" smtClean="0"/>
              <a:t>in </a:t>
            </a:r>
            <a:r>
              <a:rPr lang="en-GB" sz="3000" dirty="0"/>
              <a:t>the amount of </a:t>
            </a:r>
            <a:r>
              <a:rPr lang="en-GB" sz="3000" dirty="0" err="1"/>
              <a:t>analyte</a:t>
            </a:r>
            <a:r>
              <a:rPr lang="en-GB" sz="3000" dirty="0"/>
              <a:t> </a:t>
            </a:r>
            <a:r>
              <a:rPr lang="en-GB" sz="3000" dirty="0" err="1" smtClean="0"/>
              <a:t>biosorbed</a:t>
            </a:r>
            <a:r>
              <a:rPr lang="en-GB" sz="3000" dirty="0" smtClean="0"/>
              <a:t> </a:t>
            </a:r>
            <a:r>
              <a:rPr lang="en-GB" sz="3000" dirty="0"/>
              <a:t>is evident. </a:t>
            </a:r>
            <a:r>
              <a:rPr lang="en-GB" sz="3000" dirty="0" smtClean="0"/>
              <a:t>Meanwhile</a:t>
            </a:r>
            <a:r>
              <a:rPr lang="en-GB" sz="3000" dirty="0"/>
              <a:t>, higher removal efficiencies were observed at lower pharmaceutical loadings for </a:t>
            </a:r>
            <a:r>
              <a:rPr lang="en-GB" sz="3000" dirty="0" smtClean="0"/>
              <a:t>the </a:t>
            </a:r>
            <a:r>
              <a:rPr lang="en-GB" sz="3000" dirty="0" err="1"/>
              <a:t>biosorbents</a:t>
            </a:r>
            <a:r>
              <a:rPr lang="en-GB" sz="3000" dirty="0"/>
              <a:t>, suggesting their application potential in </a:t>
            </a:r>
            <a:r>
              <a:rPr lang="en-GB" sz="3000" dirty="0" smtClean="0"/>
              <a:t>“environmentally relevant”,  </a:t>
            </a:r>
            <a:r>
              <a:rPr lang="en-GB" sz="3000" dirty="0"/>
              <a:t>low </a:t>
            </a:r>
            <a:r>
              <a:rPr lang="en-GB" sz="3000" dirty="0" smtClean="0"/>
              <a:t>concentration conditions.</a:t>
            </a:r>
            <a:endParaRPr lang="en-GB" sz="3000" dirty="0"/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GB" sz="3000" dirty="0"/>
              <a:t>The isotherm data </a:t>
            </a:r>
            <a:r>
              <a:rPr lang="en-GB" sz="3000" dirty="0" smtClean="0"/>
              <a:t>for </a:t>
            </a:r>
            <a:r>
              <a:rPr lang="en-GB" sz="3000" dirty="0"/>
              <a:t>DIC </a:t>
            </a:r>
            <a:r>
              <a:rPr lang="en-GB" sz="3000" dirty="0" smtClean="0"/>
              <a:t>fitted better to a Langmuir </a:t>
            </a:r>
            <a:r>
              <a:rPr lang="en-GB" sz="3000" dirty="0"/>
              <a:t>model, </a:t>
            </a:r>
            <a:r>
              <a:rPr lang="en-GB" sz="3000" dirty="0" smtClean="0"/>
              <a:t>indicating that </a:t>
            </a:r>
            <a:r>
              <a:rPr lang="en-GB" sz="3000" dirty="0" err="1" smtClean="0"/>
              <a:t>biosorption</a:t>
            </a:r>
            <a:r>
              <a:rPr lang="en-GB" sz="3000" dirty="0" smtClean="0"/>
              <a:t> </a:t>
            </a:r>
            <a:r>
              <a:rPr lang="en-GB" sz="3000" dirty="0"/>
              <a:t>took place at specific homogeneous sites </a:t>
            </a:r>
            <a:r>
              <a:rPr lang="en-GB" sz="3000" dirty="0" smtClean="0"/>
              <a:t>across </a:t>
            </a:r>
            <a:r>
              <a:rPr lang="en-GB" sz="3000" dirty="0"/>
              <a:t>the </a:t>
            </a:r>
            <a:r>
              <a:rPr lang="en-GB" sz="3000" dirty="0" err="1" smtClean="0"/>
              <a:t>biosorbent</a:t>
            </a:r>
            <a:r>
              <a:rPr lang="en-GB" sz="3000" dirty="0" smtClean="0"/>
              <a:t>, </a:t>
            </a:r>
            <a:r>
              <a:rPr lang="en-GB" sz="3000" dirty="0"/>
              <a:t>forming monolayer </a:t>
            </a:r>
            <a:r>
              <a:rPr lang="en-GB" sz="3000" dirty="0" smtClean="0"/>
              <a:t>coverage </a:t>
            </a:r>
            <a:r>
              <a:rPr lang="en-US" altLang="zh-CN" sz="3000" dirty="0" smtClean="0"/>
              <a:t>on</a:t>
            </a:r>
            <a:r>
              <a:rPr lang="en-GB" sz="3000" dirty="0" smtClean="0"/>
              <a:t> the surface of the </a:t>
            </a:r>
            <a:r>
              <a:rPr lang="en-GB" sz="3000" dirty="0" err="1" smtClean="0"/>
              <a:t>biosorbent</a:t>
            </a:r>
            <a:r>
              <a:rPr lang="en-GB" sz="3000" dirty="0" smtClean="0"/>
              <a:t>. </a:t>
            </a:r>
            <a:r>
              <a:rPr lang="en-GB" sz="3000" dirty="0"/>
              <a:t>In contrast, the Langmuir model </a:t>
            </a:r>
            <a:r>
              <a:rPr lang="en-GB" sz="3000" dirty="0" smtClean="0"/>
              <a:t>provided </a:t>
            </a:r>
            <a:r>
              <a:rPr lang="en-GB" sz="3000" dirty="0"/>
              <a:t>a better fit for the </a:t>
            </a:r>
            <a:r>
              <a:rPr lang="en-GB" sz="3000" dirty="0" err="1"/>
              <a:t>biochar</a:t>
            </a:r>
            <a:r>
              <a:rPr lang="en-GB" sz="3000" dirty="0"/>
              <a:t> </a:t>
            </a:r>
            <a:r>
              <a:rPr lang="en-GB" sz="3000" dirty="0" err="1"/>
              <a:t>biosorption</a:t>
            </a:r>
            <a:r>
              <a:rPr lang="en-GB" sz="3000" dirty="0"/>
              <a:t> </a:t>
            </a:r>
            <a:r>
              <a:rPr lang="en-GB" sz="3000" dirty="0" smtClean="0"/>
              <a:t>of TMP; </a:t>
            </a:r>
            <a:r>
              <a:rPr lang="en-GB" sz="3000" dirty="0"/>
              <a:t>while </a:t>
            </a:r>
            <a:r>
              <a:rPr lang="en-GB" sz="3000" dirty="0" smtClean="0"/>
              <a:t>a </a:t>
            </a:r>
            <a:r>
              <a:rPr lang="en-GB" sz="3000" dirty="0"/>
              <a:t>better fit for wood chippings and macro-algae </a:t>
            </a:r>
            <a:r>
              <a:rPr lang="en-GB" sz="3000" dirty="0" smtClean="0"/>
              <a:t>followed a </a:t>
            </a:r>
            <a:r>
              <a:rPr lang="en-GB" sz="3000" dirty="0"/>
              <a:t>Langmuir-</a:t>
            </a:r>
            <a:r>
              <a:rPr lang="en-GB" sz="3000" dirty="0" err="1"/>
              <a:t>Freundlich</a:t>
            </a:r>
            <a:r>
              <a:rPr lang="en-GB" sz="3000" dirty="0"/>
              <a:t> model. This indicated multi-layer </a:t>
            </a:r>
            <a:r>
              <a:rPr lang="en-GB" sz="3000" dirty="0" smtClean="0"/>
              <a:t> </a:t>
            </a:r>
            <a:r>
              <a:rPr lang="en-GB" sz="3000" dirty="0" err="1"/>
              <a:t>biosorption</a:t>
            </a:r>
            <a:r>
              <a:rPr lang="en-GB" sz="3000" dirty="0"/>
              <a:t> was </a:t>
            </a:r>
            <a:r>
              <a:rPr lang="en-GB" sz="3000" dirty="0" smtClean="0"/>
              <a:t>occurring across heterogeneous sites at </a:t>
            </a:r>
            <a:r>
              <a:rPr lang="en-GB" sz="3000" dirty="0"/>
              <a:t>the </a:t>
            </a:r>
            <a:r>
              <a:rPr lang="en-GB" sz="3000" dirty="0" smtClean="0"/>
              <a:t>surface </a:t>
            </a:r>
            <a:r>
              <a:rPr lang="en-GB" sz="3000" dirty="0"/>
              <a:t>of </a:t>
            </a:r>
            <a:r>
              <a:rPr lang="en-GB" sz="3000" dirty="0" smtClean="0"/>
              <a:t>the macro-algae </a:t>
            </a:r>
            <a:r>
              <a:rPr lang="en-GB" sz="3000" dirty="0"/>
              <a:t>and wood </a:t>
            </a:r>
            <a:r>
              <a:rPr lang="en-GB" sz="3000" dirty="0" smtClean="0"/>
              <a:t>chippings, which enhanced their </a:t>
            </a:r>
            <a:r>
              <a:rPr lang="en-GB" sz="3000" dirty="0" err="1" smtClean="0"/>
              <a:t>biosorption</a:t>
            </a:r>
            <a:r>
              <a:rPr lang="en-GB" sz="3000" dirty="0" smtClean="0"/>
              <a:t> capabilities. </a:t>
            </a:r>
            <a:r>
              <a:rPr lang="en-GB" sz="3000" dirty="0" err="1"/>
              <a:t>Biochar</a:t>
            </a:r>
            <a:r>
              <a:rPr lang="en-GB" sz="3000" dirty="0"/>
              <a:t> showed better </a:t>
            </a:r>
            <a:r>
              <a:rPr lang="en-GB" sz="3000" dirty="0" smtClean="0"/>
              <a:t>capacity to remove the </a:t>
            </a:r>
            <a:r>
              <a:rPr lang="en-GB" sz="3000" dirty="0"/>
              <a:t>negatively charged compound </a:t>
            </a:r>
            <a:r>
              <a:rPr lang="en-GB" sz="3000" dirty="0" smtClean="0"/>
              <a:t>diclofenac, </a:t>
            </a:r>
            <a:r>
              <a:rPr lang="en-GB" sz="3000" dirty="0"/>
              <a:t>while macro-algae and wood chippings offered better </a:t>
            </a:r>
            <a:r>
              <a:rPr lang="en-GB" sz="3000" dirty="0" smtClean="0"/>
              <a:t>performance </a:t>
            </a:r>
            <a:r>
              <a:rPr lang="en-GB" sz="3000" dirty="0"/>
              <a:t>for </a:t>
            </a:r>
            <a:r>
              <a:rPr lang="en-GB" sz="3000" dirty="0" smtClean="0"/>
              <a:t>the positively </a:t>
            </a:r>
            <a:r>
              <a:rPr lang="en-GB" sz="3000" dirty="0"/>
              <a:t>ionised </a:t>
            </a:r>
            <a:r>
              <a:rPr lang="en-GB" sz="3000" dirty="0" err="1"/>
              <a:t>analyte</a:t>
            </a:r>
            <a:r>
              <a:rPr lang="en-GB" sz="3000" dirty="0"/>
              <a:t> trimethoprim. </a:t>
            </a:r>
            <a:r>
              <a:rPr lang="en-GB" sz="3000" dirty="0" smtClean="0"/>
              <a:t>When considering material </a:t>
            </a:r>
            <a:r>
              <a:rPr lang="en-GB" sz="3000" dirty="0"/>
              <a:t>cost-effectiveness, the </a:t>
            </a:r>
            <a:r>
              <a:rPr lang="en-GB" sz="3000" dirty="0" smtClean="0"/>
              <a:t>feasibility </a:t>
            </a:r>
            <a:r>
              <a:rPr lang="en-GB" sz="3000" dirty="0"/>
              <a:t>potential of macro-algae and wood chippings was highlighted </a:t>
            </a:r>
            <a:r>
              <a:rPr lang="en-GB" sz="3000" dirty="0" smtClean="0"/>
              <a:t>(in terms of eliminating </a:t>
            </a:r>
            <a:r>
              <a:rPr lang="en-GB" sz="3000" dirty="0"/>
              <a:t>positively ionised </a:t>
            </a:r>
            <a:r>
              <a:rPr lang="en-GB" sz="3000" dirty="0" smtClean="0"/>
              <a:t>drugs) given the significant energy cost involved in </a:t>
            </a:r>
            <a:r>
              <a:rPr lang="en-GB" sz="3000" dirty="0" err="1" smtClean="0"/>
              <a:t>biochar</a:t>
            </a:r>
            <a:r>
              <a:rPr lang="en-GB" sz="3000" dirty="0" smtClean="0"/>
              <a:t> synthesis.</a:t>
            </a:r>
            <a:endParaRPr lang="en-GB" sz="3000" dirty="0"/>
          </a:p>
        </p:txBody>
      </p:sp>
      <p:sp>
        <p:nvSpPr>
          <p:cNvPr id="52" name="TextBox 24"/>
          <p:cNvSpPr txBox="1">
            <a:spLocks noChangeArrowheads="1"/>
          </p:cNvSpPr>
          <p:nvPr/>
        </p:nvSpPr>
        <p:spPr bwMode="auto">
          <a:xfrm>
            <a:off x="442736" y="41038744"/>
            <a:ext cx="14419721" cy="1385898"/>
          </a:xfrm>
          <a:prstGeom prst="round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0875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0875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0875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0875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ts val="24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altLang="en-US" sz="2600" b="1" dirty="0" smtClean="0">
                <a:latin typeface="Calibri" panose="020F0502020204030204" pitchFamily="34" charset="0"/>
              </a:rPr>
              <a:t>Acknowledgements: </a:t>
            </a:r>
            <a:r>
              <a:rPr lang="en-GB" altLang="zh-CN" sz="2600" b="1" i="1" dirty="0" smtClean="0">
                <a:latin typeface="Calibri" panose="020F0502020204030204" pitchFamily="34" charset="0"/>
              </a:rPr>
              <a:t>Project funded by The </a:t>
            </a:r>
            <a:r>
              <a:rPr lang="en-GB" altLang="zh-CN" sz="2600" b="1" i="1" dirty="0">
                <a:latin typeface="Calibri" panose="020F0502020204030204" pitchFamily="34" charset="0"/>
              </a:rPr>
              <a:t>Hydro Nation </a:t>
            </a:r>
            <a:r>
              <a:rPr lang="en-GB" altLang="zh-CN" sz="2600" b="1" i="1" dirty="0" smtClean="0">
                <a:latin typeface="Calibri" panose="020F0502020204030204" pitchFamily="34" charset="0"/>
              </a:rPr>
              <a:t>Scholarships Programme</a:t>
            </a:r>
            <a:endParaRPr lang="en-GB" altLang="zh-CN" sz="2600" b="1" i="1" dirty="0">
              <a:latin typeface="Calibri" panose="020F0502020204030204" pitchFamily="34" charset="0"/>
            </a:endParaRPr>
          </a:p>
          <a:p>
            <a:pPr algn="just">
              <a:lnSpc>
                <a:spcPts val="2400"/>
              </a:lnSpc>
              <a:spcAft>
                <a:spcPts val="1200"/>
              </a:spcAft>
            </a:pPr>
            <a:r>
              <a:rPr lang="en-US" altLang="zh-CN" sz="2400" b="1" dirty="0">
                <a:latin typeface="Calibri" panose="020F0502020204030204" pitchFamily="34" charset="0"/>
              </a:rPr>
              <a:t>References</a:t>
            </a:r>
            <a:r>
              <a:rPr lang="en-GB" altLang="zh-CN" sz="2400" b="1" dirty="0">
                <a:latin typeface="Calibri" panose="020F0502020204030204" pitchFamily="34" charset="0"/>
              </a:rPr>
              <a:t> </a:t>
            </a:r>
            <a:r>
              <a:rPr lang="en-GB" altLang="zh-CN" sz="2400" dirty="0">
                <a:latin typeface="Calibri" panose="020F0502020204030204" pitchFamily="34" charset="0"/>
              </a:rPr>
              <a:t>1. Wang J, et al. Environ Manage 2016 11/1;182:620-640; 2. Loos R, et al. Water Res 2013 11/1;47(17):6475-6487; 3. </a:t>
            </a:r>
            <a:r>
              <a:rPr lang="en-GB" altLang="zh-CN" sz="2400" dirty="0" err="1">
                <a:latin typeface="Calibri" panose="020F0502020204030204" pitchFamily="34" charset="0"/>
              </a:rPr>
              <a:t>Keliang</a:t>
            </a:r>
            <a:r>
              <a:rPr lang="en-GB" altLang="zh-CN" sz="2400" dirty="0">
                <a:latin typeface="Calibri" panose="020F0502020204030204" pitchFamily="34" charset="0"/>
              </a:rPr>
              <a:t> S, et al. Colloids and Surfaces A 2009 5/10; 349(1–3): 90-95</a:t>
            </a:r>
          </a:p>
          <a:p>
            <a:pPr algn="ctr">
              <a:lnSpc>
                <a:spcPts val="2400"/>
              </a:lnSpc>
              <a:spcAft>
                <a:spcPts val="1200"/>
              </a:spcAft>
            </a:pPr>
            <a:endParaRPr lang="en-GB" altLang="zh-CN" sz="2600" b="1" i="1" dirty="0" smtClean="0">
              <a:latin typeface="Calibri" panose="020F0502020204030204" pitchFamily="34" charset="0"/>
            </a:endParaRPr>
          </a:p>
          <a:p>
            <a:pPr algn="ctr">
              <a:lnSpc>
                <a:spcPts val="2400"/>
              </a:lnSpc>
              <a:spcAft>
                <a:spcPts val="1200"/>
              </a:spcAft>
            </a:pPr>
            <a:endParaRPr lang="en-US" altLang="zh-CN" sz="2600" i="1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ts val="2400"/>
              </a:lnSpc>
            </a:pPr>
            <a:endParaRPr lang="en-US" altLang="en-US" sz="2600" dirty="0"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9622" y="271405"/>
            <a:ext cx="29285492" cy="5103500"/>
            <a:chOff x="503685" y="199216"/>
            <a:chExt cx="29285492" cy="5103500"/>
          </a:xfrm>
        </p:grpSpPr>
        <p:sp>
          <p:nvSpPr>
            <p:cNvPr id="18" name="Rounded Rectangle 17"/>
            <p:cNvSpPr/>
            <p:nvPr/>
          </p:nvSpPr>
          <p:spPr>
            <a:xfrm>
              <a:off x="503685" y="199216"/>
              <a:ext cx="29285492" cy="5103500"/>
            </a:xfrm>
            <a:prstGeom prst="roundRect">
              <a:avLst>
                <a:gd name="adj" fmla="val 3887"/>
              </a:avLst>
            </a:prstGeom>
            <a:solidFill>
              <a:schemeClr val="tx2">
                <a:lumMod val="60000"/>
                <a:lumOff val="40000"/>
              </a:schemeClr>
            </a:solidFill>
            <a:ln w="5080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 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29782" y="238978"/>
              <a:ext cx="2858602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8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Removal </a:t>
              </a:r>
              <a:r>
                <a:rPr lang="en-GB" sz="8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 the pharmaceuticals </a:t>
              </a:r>
              <a:r>
                <a:rPr lang="en-GB" sz="8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from </a:t>
              </a:r>
              <a:r>
                <a:rPr lang="en-GB" sz="8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aqueous media using low-cost </a:t>
              </a:r>
              <a:r>
                <a:rPr lang="en-GB" sz="8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biosorbents</a:t>
              </a:r>
              <a:endParaRPr lang="en-GB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18819" y="2535615"/>
              <a:ext cx="23316671" cy="2626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i="1" dirty="0" smtClean="0">
                  <a:solidFill>
                    <a:schemeClr val="bg1"/>
                  </a:solidFill>
                </a:rPr>
                <a:t>Yuan Li</a:t>
              </a:r>
              <a:r>
                <a:rPr lang="en-US" sz="3200" b="1" i="1" baseline="30000" dirty="0" smtClean="0">
                  <a:solidFill>
                    <a:schemeClr val="bg1"/>
                  </a:solidFill>
                </a:rPr>
                <a:t>2,3</a:t>
              </a:r>
              <a:r>
                <a:rPr lang="en-US" sz="3200" b="1" i="1" dirty="0" smtClean="0">
                  <a:solidFill>
                    <a:schemeClr val="bg1"/>
                  </a:solidFill>
                </a:rPr>
                <a:t>;</a:t>
              </a:r>
              <a:r>
                <a:rPr lang="en-US" sz="3200" b="1" i="1" baseline="30000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i="1" dirty="0" smtClean="0">
                  <a:solidFill>
                    <a:schemeClr val="bg1"/>
                  </a:solidFill>
                </a:rPr>
                <a:t>Craig </a:t>
              </a:r>
              <a:r>
                <a:rPr lang="en-US" sz="3200" b="1" i="1" dirty="0">
                  <a:solidFill>
                    <a:schemeClr val="bg1"/>
                  </a:solidFill>
                </a:rPr>
                <a:t>McKenzie</a:t>
              </a:r>
              <a:r>
                <a:rPr lang="en-US" sz="3200" b="1" i="1" baseline="30000" dirty="0">
                  <a:solidFill>
                    <a:schemeClr val="bg1"/>
                  </a:solidFill>
                </a:rPr>
                <a:t>1</a:t>
              </a:r>
              <a:r>
                <a:rPr lang="en-US" sz="3200" b="1" i="1" dirty="0">
                  <a:solidFill>
                    <a:schemeClr val="bg1"/>
                  </a:solidFill>
                </a:rPr>
                <a:t>; </a:t>
              </a:r>
              <a:r>
                <a:rPr lang="en-US" sz="3200" b="1" i="1" dirty="0" err="1">
                  <a:solidFill>
                    <a:schemeClr val="bg1"/>
                  </a:solidFill>
                </a:rPr>
                <a:t>Zulin</a:t>
              </a:r>
              <a:r>
                <a:rPr lang="en-US" sz="3200" b="1" i="1" dirty="0">
                  <a:solidFill>
                    <a:schemeClr val="bg1"/>
                  </a:solidFill>
                </a:rPr>
                <a:t> Zhang</a:t>
              </a:r>
              <a:r>
                <a:rPr lang="en-US" sz="3200" b="1" i="1" baseline="30000" dirty="0">
                  <a:solidFill>
                    <a:schemeClr val="bg1"/>
                  </a:solidFill>
                </a:rPr>
                <a:t>2</a:t>
              </a:r>
              <a:r>
                <a:rPr lang="en-US" sz="3200" b="1" i="1" dirty="0">
                  <a:solidFill>
                    <a:schemeClr val="bg1"/>
                  </a:solidFill>
                </a:rPr>
                <a:t>; Mark </a:t>
              </a:r>
              <a:r>
                <a:rPr lang="en-US" sz="3200" b="1" i="1" dirty="0" smtClean="0">
                  <a:solidFill>
                    <a:schemeClr val="bg1"/>
                  </a:solidFill>
                </a:rPr>
                <a:t>A. Taggart</a:t>
              </a:r>
              <a:r>
                <a:rPr lang="en-US" sz="3200" b="1" i="1" baseline="30000" dirty="0" smtClean="0">
                  <a:solidFill>
                    <a:schemeClr val="bg1"/>
                  </a:solidFill>
                </a:rPr>
                <a:t>3</a:t>
              </a:r>
              <a:r>
                <a:rPr lang="en-US" sz="3200" b="1" i="1" dirty="0">
                  <a:solidFill>
                    <a:schemeClr val="bg1"/>
                  </a:solidFill>
                </a:rPr>
                <a:t>; </a:t>
              </a:r>
              <a:r>
                <a:rPr lang="en-US" sz="3200" b="1" i="1" dirty="0" err="1">
                  <a:solidFill>
                    <a:schemeClr val="bg1"/>
                  </a:solidFill>
                </a:rPr>
                <a:t>Yonglong</a:t>
              </a:r>
              <a:r>
                <a:rPr lang="en-US" sz="3200" b="1" i="1" dirty="0">
                  <a:solidFill>
                    <a:schemeClr val="bg1"/>
                  </a:solidFill>
                </a:rPr>
                <a:t> Lu</a:t>
              </a:r>
              <a:r>
                <a:rPr lang="en-US" sz="3200" b="1" i="1" baseline="30000" dirty="0">
                  <a:solidFill>
                    <a:schemeClr val="bg1"/>
                  </a:solidFill>
                </a:rPr>
                <a:t>4</a:t>
              </a:r>
              <a:r>
                <a:rPr lang="en-US" sz="3200" b="1" i="1" dirty="0">
                  <a:solidFill>
                    <a:schemeClr val="bg1"/>
                  </a:solidFill>
                </a:rPr>
                <a:t>; Stuart Gibb</a:t>
              </a:r>
              <a:r>
                <a:rPr lang="en-US" sz="3200" b="1" i="1" baseline="30000" dirty="0">
                  <a:solidFill>
                    <a:schemeClr val="bg1"/>
                  </a:solidFill>
                </a:rPr>
                <a:t>3</a:t>
              </a:r>
            </a:p>
            <a:p>
              <a:pPr>
                <a:lnSpc>
                  <a:spcPts val="3200"/>
                </a:lnSpc>
                <a:spcAft>
                  <a:spcPts val="1200"/>
                </a:spcAft>
              </a:pPr>
              <a:r>
                <a:rPr lang="en-US" sz="2400" i="1" baseline="30000" dirty="0" smtClean="0">
                  <a:solidFill>
                    <a:schemeClr val="bg1"/>
                  </a:solidFill>
                </a:rPr>
                <a:t>1</a:t>
              </a:r>
              <a:r>
                <a:rPr lang="en-US" sz="2400" i="1" dirty="0" smtClean="0">
                  <a:solidFill>
                    <a:schemeClr val="bg1"/>
                  </a:solidFill>
                </a:rPr>
                <a:t>School of Science and Engineering, University of Dundee, Fleming Building, Dundee, DD1 4HN; </a:t>
              </a:r>
              <a:r>
                <a:rPr lang="en-US" sz="2400" i="1" baseline="30000" dirty="0" smtClean="0">
                  <a:solidFill>
                    <a:schemeClr val="bg1"/>
                  </a:solidFill>
                </a:rPr>
                <a:t>2</a:t>
              </a:r>
              <a:r>
                <a:rPr lang="en-US" sz="2400" i="1" dirty="0" smtClean="0">
                  <a:solidFill>
                    <a:schemeClr val="bg1"/>
                  </a:solidFill>
                </a:rPr>
                <a:t>Environmental and Biochemical Sciences, James Hutton Institute, </a:t>
              </a:r>
              <a:r>
                <a:rPr lang="en-US" sz="2400" i="1" dirty="0" err="1" smtClean="0">
                  <a:solidFill>
                    <a:schemeClr val="bg1"/>
                  </a:solidFill>
                </a:rPr>
                <a:t>Craigiebuckler</a:t>
              </a:r>
              <a:r>
                <a:rPr lang="en-US" sz="2400" i="1" dirty="0" smtClean="0">
                  <a:solidFill>
                    <a:schemeClr val="bg1"/>
                  </a:solidFill>
                </a:rPr>
                <a:t>, Aberdeen AB15 8QH; </a:t>
              </a:r>
              <a:r>
                <a:rPr lang="en-US" sz="2400" i="1" baseline="30000" dirty="0" smtClean="0">
                  <a:solidFill>
                    <a:schemeClr val="bg1"/>
                  </a:solidFill>
                </a:rPr>
                <a:t>3</a:t>
              </a:r>
              <a:r>
                <a:rPr lang="en-GB" sz="2400" i="1" dirty="0" smtClean="0">
                  <a:solidFill>
                    <a:schemeClr val="bg1"/>
                  </a:solidFill>
                </a:rPr>
                <a:t>Environmental Research Institute, University of the Highlands and Islands, Thurso, KW14 7JD</a:t>
              </a:r>
              <a:r>
                <a:rPr lang="en-US" sz="2400" i="1" dirty="0" smtClean="0">
                  <a:solidFill>
                    <a:schemeClr val="bg1"/>
                  </a:solidFill>
                </a:rPr>
                <a:t>; </a:t>
              </a:r>
              <a:r>
                <a:rPr lang="en-US" sz="2400" i="1" baseline="30000" dirty="0" smtClean="0">
                  <a:solidFill>
                    <a:schemeClr val="bg1"/>
                  </a:solidFill>
                </a:rPr>
                <a:t>4</a:t>
              </a:r>
              <a:r>
                <a:rPr lang="en-US" sz="2400" i="1" dirty="0" smtClean="0">
                  <a:solidFill>
                    <a:schemeClr val="bg1"/>
                  </a:solidFill>
                </a:rPr>
                <a:t>Research Centre for Eco-Environmental Sciences, Chinese Academy of Sciences, Beijing 100084, China. </a:t>
              </a:r>
            </a:p>
            <a:p>
              <a:pPr>
                <a:lnSpc>
                  <a:spcPts val="3200"/>
                </a:lnSpc>
              </a:pPr>
              <a:r>
                <a:rPr lang="en-US" sz="2800" b="1" i="1" dirty="0" smtClean="0">
                  <a:solidFill>
                    <a:schemeClr val="bg1"/>
                  </a:solidFill>
                </a:rPr>
                <a:t>E:MAIL: Yuan.li2@uhi.ac.uk; www.hydronationscholars.scot</a:t>
              </a:r>
              <a:endParaRPr lang="en-US" sz="28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54" name="Picture 53" descr="New HNS Logo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12863" y="2607804"/>
              <a:ext cx="4802942" cy="2416457"/>
            </a:xfrm>
            <a:prstGeom prst="rect">
              <a:avLst/>
            </a:prstGeom>
            <a:noFill/>
          </p:spPr>
        </p:pic>
      </p:grpSp>
      <p:grpSp>
        <p:nvGrpSpPr>
          <p:cNvPr id="7" name="Group 6"/>
          <p:cNvGrpSpPr/>
          <p:nvPr/>
        </p:nvGrpSpPr>
        <p:grpSpPr>
          <a:xfrm>
            <a:off x="15117573" y="40527618"/>
            <a:ext cx="13990827" cy="2229441"/>
            <a:chOff x="11326623" y="39709247"/>
            <a:chExt cx="17730312" cy="3124013"/>
          </a:xfrm>
        </p:grpSpPr>
        <p:pic>
          <p:nvPicPr>
            <p:cNvPr id="33" name="Picture 32" descr="W02009101356062526982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05503" y="40056031"/>
              <a:ext cx="2596312" cy="2636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37523" y="39709247"/>
              <a:ext cx="4310499" cy="312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6" descr="http://www.chinabaike.com/uploads/allimg/110116/0AQAO5-0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20278" y="40083737"/>
              <a:ext cx="2436657" cy="2522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6623" y="40280581"/>
              <a:ext cx="2904931" cy="219564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89361" y="40141820"/>
              <a:ext cx="2655691" cy="2172252"/>
            </a:xfrm>
            <a:prstGeom prst="rect">
              <a:avLst/>
            </a:prstGeom>
          </p:spPr>
        </p:pic>
      </p:grpSp>
      <p:sp>
        <p:nvSpPr>
          <p:cNvPr id="57" name="Rounded Rectangle 56"/>
          <p:cNvSpPr/>
          <p:nvPr/>
        </p:nvSpPr>
        <p:spPr>
          <a:xfrm>
            <a:off x="428504" y="19671385"/>
            <a:ext cx="9548591" cy="16542665"/>
          </a:xfrm>
          <a:prstGeom prst="roundRect">
            <a:avLst>
              <a:gd name="adj" fmla="val 3887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62185" y="20062929"/>
            <a:ext cx="7469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5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METHODOLOGIES</a:t>
            </a:r>
          </a:p>
          <a:p>
            <a:pPr>
              <a:lnSpc>
                <a:spcPts val="3600"/>
              </a:lnSpc>
            </a:pPr>
            <a:r>
              <a:rPr lang="en-GB" sz="2800" dirty="0"/>
              <a:t>	</a:t>
            </a:r>
            <a:endParaRPr lang="en-GB" sz="2800" dirty="0" smtClean="0"/>
          </a:p>
        </p:txBody>
      </p:sp>
      <p:sp>
        <p:nvSpPr>
          <p:cNvPr id="59" name="Text Box 607"/>
          <p:cNvSpPr txBox="1">
            <a:spLocks noChangeArrowheads="1"/>
          </p:cNvSpPr>
          <p:nvPr/>
        </p:nvSpPr>
        <p:spPr bwMode="auto">
          <a:xfrm>
            <a:off x="635161" y="20806688"/>
            <a:ext cx="9109699" cy="778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3000" dirty="0">
                <a:latin typeface="+mn-lt"/>
              </a:rPr>
              <a:t>Eleven low-cost </a:t>
            </a:r>
            <a:r>
              <a:rPr lang="en-GB" sz="3000" dirty="0" err="1">
                <a:latin typeface="+mn-lt"/>
              </a:rPr>
              <a:t>biosorbents</a:t>
            </a:r>
            <a:r>
              <a:rPr lang="en-GB" sz="3000" dirty="0">
                <a:latin typeface="+mn-lt"/>
              </a:rPr>
              <a:t> (derived mainly from Scottish </a:t>
            </a:r>
            <a:r>
              <a:rPr lang="en-GB" sz="3000" dirty="0" smtClean="0">
                <a:latin typeface="+mn-lt"/>
              </a:rPr>
              <a:t>industrial/agricultural </a:t>
            </a:r>
            <a:r>
              <a:rPr lang="en-GB" sz="3000" dirty="0">
                <a:latin typeface="+mn-lt"/>
              </a:rPr>
              <a:t>wastes), including spent grain, crab carapace, coffee waste and marine </a:t>
            </a:r>
            <a:r>
              <a:rPr lang="en-GB" sz="3000" dirty="0" smtClean="0">
                <a:latin typeface="+mn-lt"/>
              </a:rPr>
              <a:t>macro-algae, etc. </a:t>
            </a:r>
            <a:r>
              <a:rPr lang="en-GB" sz="3000" dirty="0">
                <a:latin typeface="+mn-lt"/>
              </a:rPr>
              <a:t>were </a:t>
            </a:r>
            <a:r>
              <a:rPr lang="en-GB" sz="3000" dirty="0" smtClean="0">
                <a:latin typeface="+mn-lt"/>
              </a:rPr>
              <a:t>evaluated (in </a:t>
            </a:r>
            <a:r>
              <a:rPr lang="en-GB" sz="3000" dirty="0">
                <a:latin typeface="+mn-lt"/>
              </a:rPr>
              <a:t>batch </a:t>
            </a:r>
            <a:r>
              <a:rPr lang="en-GB" sz="3000" dirty="0" smtClean="0">
                <a:latin typeface="+mn-lt"/>
              </a:rPr>
              <a:t>studies) </a:t>
            </a:r>
            <a:r>
              <a:rPr lang="en-GB" sz="3000" dirty="0">
                <a:latin typeface="+mn-lt"/>
              </a:rPr>
              <a:t>for their </a:t>
            </a:r>
            <a:r>
              <a:rPr lang="en-GB" sz="3000" dirty="0" smtClean="0">
                <a:latin typeface="+mn-lt"/>
              </a:rPr>
              <a:t>capacity </a:t>
            </a:r>
            <a:r>
              <a:rPr lang="en-GB" sz="3000" dirty="0">
                <a:latin typeface="+mn-lt"/>
              </a:rPr>
              <a:t>to </a:t>
            </a:r>
            <a:r>
              <a:rPr lang="en-GB" sz="3000" dirty="0" err="1" smtClean="0">
                <a:latin typeface="+mn-lt"/>
              </a:rPr>
              <a:t>biosorb</a:t>
            </a:r>
            <a:r>
              <a:rPr lang="en-GB" sz="3000" dirty="0" smtClean="0">
                <a:latin typeface="+mn-lt"/>
              </a:rPr>
              <a:t> </a:t>
            </a:r>
            <a:r>
              <a:rPr lang="en-GB" sz="3000" dirty="0">
                <a:latin typeface="+mn-lt"/>
              </a:rPr>
              <a:t>17 prioritised pharmaceuticals and hormones </a:t>
            </a:r>
            <a:r>
              <a:rPr lang="en-GB" sz="3000" dirty="0" smtClean="0">
                <a:latin typeface="+mn-lt"/>
              </a:rPr>
              <a:t>(with </a:t>
            </a:r>
            <a:r>
              <a:rPr lang="en-GB" sz="3000" dirty="0">
                <a:latin typeface="+mn-lt"/>
              </a:rPr>
              <a:t>activated carbon as a </a:t>
            </a:r>
            <a:r>
              <a:rPr lang="en-GB" sz="3000" dirty="0" smtClean="0">
                <a:latin typeface="+mn-lt"/>
              </a:rPr>
              <a:t>reference). 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3000" dirty="0" smtClean="0">
                <a:latin typeface="+mn-lt"/>
              </a:rPr>
              <a:t>Initial screening indicated that </a:t>
            </a:r>
            <a:r>
              <a:rPr lang="en-GB" sz="3000" dirty="0" err="1" smtClean="0">
                <a:latin typeface="+mn-lt"/>
              </a:rPr>
              <a:t>biochar</a:t>
            </a:r>
            <a:r>
              <a:rPr lang="en-GB" sz="3000" dirty="0">
                <a:latin typeface="+mn-lt"/>
              </a:rPr>
              <a:t>, marine macro-algae and wood </a:t>
            </a:r>
            <a:r>
              <a:rPr lang="en-GB" sz="3000" dirty="0" smtClean="0">
                <a:latin typeface="+mn-lt"/>
              </a:rPr>
              <a:t>chippings would be promising. </a:t>
            </a:r>
            <a:r>
              <a:rPr lang="en-GB" sz="3000" dirty="0">
                <a:latin typeface="+mn-lt"/>
              </a:rPr>
              <a:t>The </a:t>
            </a:r>
            <a:r>
              <a:rPr lang="en-GB" sz="3000" dirty="0" err="1">
                <a:latin typeface="+mn-lt"/>
              </a:rPr>
              <a:t>biosorption</a:t>
            </a:r>
            <a:r>
              <a:rPr lang="en-GB" sz="3000" dirty="0">
                <a:latin typeface="+mn-lt"/>
              </a:rPr>
              <a:t> of </a:t>
            </a:r>
            <a:r>
              <a:rPr lang="en-GB" sz="3000" dirty="0" smtClean="0">
                <a:latin typeface="+mn-lt"/>
              </a:rPr>
              <a:t>diclofenac </a:t>
            </a:r>
            <a:r>
              <a:rPr lang="en-US" sz="3000" dirty="0" smtClean="0">
                <a:latin typeface="+mn-lt"/>
              </a:rPr>
              <a:t>(DIC)</a:t>
            </a:r>
            <a:r>
              <a:rPr lang="en-GB" sz="3000" dirty="0" smtClean="0">
                <a:latin typeface="+mn-lt"/>
              </a:rPr>
              <a:t> </a:t>
            </a:r>
            <a:r>
              <a:rPr lang="en-GB" sz="3000" dirty="0">
                <a:latin typeface="+mn-lt"/>
              </a:rPr>
              <a:t>and </a:t>
            </a:r>
            <a:r>
              <a:rPr lang="en-GB" sz="3000" dirty="0" smtClean="0">
                <a:latin typeface="+mn-lt"/>
              </a:rPr>
              <a:t>trimethoprim (TMP) </a:t>
            </a:r>
            <a:r>
              <a:rPr lang="en-GB" sz="3000" dirty="0">
                <a:latin typeface="+mn-lt"/>
              </a:rPr>
              <a:t>onto </a:t>
            </a:r>
            <a:r>
              <a:rPr lang="en-GB" sz="3000" dirty="0" smtClean="0">
                <a:latin typeface="+mn-lt"/>
              </a:rPr>
              <a:t>these has </a:t>
            </a:r>
            <a:r>
              <a:rPr lang="en-GB" sz="3000" dirty="0">
                <a:latin typeface="+mn-lt"/>
              </a:rPr>
              <a:t>been </a:t>
            </a:r>
            <a:r>
              <a:rPr lang="en-GB" sz="3000" dirty="0" smtClean="0">
                <a:latin typeface="+mn-lt"/>
              </a:rPr>
              <a:t>investigated to </a:t>
            </a:r>
            <a:r>
              <a:rPr lang="en-GB" sz="3000" dirty="0">
                <a:latin typeface="+mn-lt"/>
              </a:rPr>
              <a:t>assess </a:t>
            </a:r>
            <a:r>
              <a:rPr lang="en-GB" sz="3000" dirty="0" smtClean="0">
                <a:latin typeface="+mn-lt"/>
              </a:rPr>
              <a:t>thermodynamics </a:t>
            </a:r>
            <a:r>
              <a:rPr lang="en-GB" sz="3000" dirty="0">
                <a:latin typeface="+mn-lt"/>
              </a:rPr>
              <a:t>and kinetics.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000" dirty="0" smtClean="0">
                <a:latin typeface="+mn-lt"/>
              </a:rPr>
              <a:t>To monitor residual concentrations </a:t>
            </a:r>
            <a:r>
              <a:rPr lang="en-GB" sz="3000" dirty="0">
                <a:latin typeface="+mn-lt"/>
              </a:rPr>
              <a:t>in </a:t>
            </a:r>
            <a:r>
              <a:rPr lang="en-GB" sz="3000" dirty="0" smtClean="0">
                <a:latin typeface="+mn-lt"/>
              </a:rPr>
              <a:t>the </a:t>
            </a:r>
            <a:r>
              <a:rPr lang="en-GB" sz="3000" dirty="0" err="1" smtClean="0">
                <a:latin typeface="+mn-lt"/>
              </a:rPr>
              <a:t>biosorption</a:t>
            </a:r>
            <a:r>
              <a:rPr lang="en-GB" sz="3000" dirty="0" smtClean="0">
                <a:latin typeface="+mn-lt"/>
              </a:rPr>
              <a:t> study, analytical </a:t>
            </a:r>
            <a:r>
              <a:rPr lang="en-GB" sz="3000" dirty="0">
                <a:latin typeface="+mn-lt"/>
              </a:rPr>
              <a:t>methods </a:t>
            </a:r>
            <a:r>
              <a:rPr lang="en-GB" sz="3000" dirty="0" smtClean="0">
                <a:latin typeface="+mn-lt"/>
              </a:rPr>
              <a:t>to simultaneously determine target compounds were developed using Liquid </a:t>
            </a:r>
            <a:r>
              <a:rPr lang="en-GB" sz="3000" dirty="0">
                <a:latin typeface="+mn-lt"/>
              </a:rPr>
              <a:t>Chromatography </a:t>
            </a:r>
            <a:r>
              <a:rPr lang="en-GB" sz="3000" dirty="0" smtClean="0">
                <a:latin typeface="+mn-lt"/>
              </a:rPr>
              <a:t>with Tandem </a:t>
            </a:r>
            <a:r>
              <a:rPr lang="en-GB" sz="3000" dirty="0">
                <a:latin typeface="+mn-lt"/>
              </a:rPr>
              <a:t>Mass </a:t>
            </a:r>
            <a:r>
              <a:rPr lang="en-GB" sz="3000" dirty="0" smtClean="0">
                <a:latin typeface="+mn-lt"/>
              </a:rPr>
              <a:t>Spectrometry (LC-MS/MS).</a:t>
            </a:r>
            <a:endParaRPr lang="en-GB" sz="3000" dirty="0">
              <a:latin typeface="+mn-lt"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10754240" y="27187485"/>
            <a:ext cx="161704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kumimoji="0" lang="en-GB" altLang="en-US" sz="2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able </a:t>
            </a:r>
            <a:r>
              <a:rPr kumimoji="0" lang="en-GB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kumimoji="0" lang="en-GB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Biosorption</a:t>
            </a:r>
            <a:r>
              <a:rPr kumimoji="0" lang="en-GB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kinetic parameters of </a:t>
            </a:r>
            <a:r>
              <a:rPr lang="en-GB" altLang="en-US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pharmaceuticals</a:t>
            </a:r>
            <a:r>
              <a:rPr kumimoji="0" lang="en-GB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onto</a:t>
            </a:r>
            <a:r>
              <a:rPr kumimoji="0" lang="en-GB" alt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biosorbents</a:t>
            </a:r>
            <a:endParaRPr kumimoji="0" lang="en-GB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350082"/>
              </p:ext>
            </p:extLst>
          </p:nvPr>
        </p:nvGraphicFramePr>
        <p:xfrm>
          <a:off x="10817413" y="27626986"/>
          <a:ext cx="18731980" cy="370702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257861">
                  <a:extLst>
                    <a:ext uri="{9D8B030D-6E8A-4147-A177-3AD203B41FA5}">
                      <a16:colId xmlns:a16="http://schemas.microsoft.com/office/drawing/2014/main" xmlns="" val="3573797447"/>
                    </a:ext>
                  </a:extLst>
                </a:gridCol>
                <a:gridCol w="2263049">
                  <a:extLst>
                    <a:ext uri="{9D8B030D-6E8A-4147-A177-3AD203B41FA5}">
                      <a16:colId xmlns:a16="http://schemas.microsoft.com/office/drawing/2014/main" xmlns="" val="702714092"/>
                    </a:ext>
                  </a:extLst>
                </a:gridCol>
                <a:gridCol w="2212258">
                  <a:extLst>
                    <a:ext uri="{9D8B030D-6E8A-4147-A177-3AD203B41FA5}">
                      <a16:colId xmlns:a16="http://schemas.microsoft.com/office/drawing/2014/main" xmlns="" val="404482322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3976033738"/>
                    </a:ext>
                  </a:extLst>
                </a:gridCol>
                <a:gridCol w="2094271">
                  <a:extLst>
                    <a:ext uri="{9D8B030D-6E8A-4147-A177-3AD203B41FA5}">
                      <a16:colId xmlns:a16="http://schemas.microsoft.com/office/drawing/2014/main" xmlns="" val="3763545586"/>
                    </a:ext>
                  </a:extLst>
                </a:gridCol>
                <a:gridCol w="1858296">
                  <a:extLst>
                    <a:ext uri="{9D8B030D-6E8A-4147-A177-3AD203B41FA5}">
                      <a16:colId xmlns:a16="http://schemas.microsoft.com/office/drawing/2014/main" xmlns="" val="70578170"/>
                    </a:ext>
                  </a:extLst>
                </a:gridCol>
                <a:gridCol w="2312230">
                  <a:extLst>
                    <a:ext uri="{9D8B030D-6E8A-4147-A177-3AD203B41FA5}">
                      <a16:colId xmlns:a16="http://schemas.microsoft.com/office/drawing/2014/main" xmlns="" val="4176170385"/>
                    </a:ext>
                  </a:extLst>
                </a:gridCol>
                <a:gridCol w="2197572">
                  <a:extLst>
                    <a:ext uri="{9D8B030D-6E8A-4147-A177-3AD203B41FA5}">
                      <a16:colId xmlns:a16="http://schemas.microsoft.com/office/drawing/2014/main" xmlns="" val="1158158568"/>
                    </a:ext>
                  </a:extLst>
                </a:gridCol>
                <a:gridCol w="1707643">
                  <a:extLst>
                    <a:ext uri="{9D8B030D-6E8A-4147-A177-3AD203B41FA5}">
                      <a16:colId xmlns:a16="http://schemas.microsoft.com/office/drawing/2014/main" xmlns="" val="3387468734"/>
                    </a:ext>
                  </a:extLst>
                </a:gridCol>
              </a:tblGrid>
              <a:tr h="29442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</a:rPr>
                        <a:t>Biosorbent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Compound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r>
                        <a:rPr lang="en-GB" sz="2000" baseline="-25000" dirty="0" err="1">
                          <a:solidFill>
                            <a:schemeClr val="tx1"/>
                          </a:solidFill>
                          <a:effectLst/>
                        </a:rPr>
                        <a:t>e,exp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µg∙g</a:t>
                      </a:r>
                      <a:r>
                        <a:rPr lang="en-GB" sz="2000" baseline="300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Pseudo 1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 order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Pseudo 2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effectLst/>
                        </a:rPr>
                        <a:t>nd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 order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6036790"/>
                  </a:ext>
                </a:extLst>
              </a:tr>
              <a:tr h="2944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r>
                        <a:rPr lang="en-GB" sz="2000" b="1" baseline="-25000" dirty="0" err="1">
                          <a:solidFill>
                            <a:schemeClr val="tx1"/>
                          </a:solidFill>
                          <a:effectLst/>
                        </a:rPr>
                        <a:t>e,cal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en-GB" sz="2000" b="1" baseline="-25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r>
                        <a:rPr lang="en-GB" sz="2000" b="1" baseline="-25000" dirty="0" err="1">
                          <a:solidFill>
                            <a:schemeClr val="tx1"/>
                          </a:solidFill>
                          <a:effectLst/>
                        </a:rPr>
                        <a:t>e,cal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en-GB" sz="20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2581997"/>
                  </a:ext>
                </a:extLst>
              </a:tr>
              <a:tr h="51204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Biochar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DIC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988.97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2087941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 smtClean="0">
                          <a:effectLst/>
                        </a:rPr>
                        <a:t>16.67</a:t>
                      </a:r>
                      <a:endParaRPr lang="en-GB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7941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effectLst/>
                        </a:rPr>
                        <a:t>9.21×10</a:t>
                      </a:r>
                      <a:r>
                        <a:rPr lang="en-GB" sz="2000" baseline="30000" dirty="0" smtClean="0">
                          <a:effectLst/>
                        </a:rPr>
                        <a:t>-3</a:t>
                      </a:r>
                      <a:endParaRPr lang="en-GB" sz="20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0.98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1010.10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6.99×10</a:t>
                      </a:r>
                      <a:r>
                        <a:rPr lang="en-GB" sz="2000" baseline="30000" dirty="0" smtClean="0">
                          <a:effectLst/>
                        </a:rPr>
                        <a:t>-6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0.98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0038923"/>
                  </a:ext>
                </a:extLst>
              </a:tr>
              <a:tr h="51204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TMP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220.47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2087941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 smtClean="0">
                          <a:effectLst/>
                        </a:rPr>
                        <a:t>8.49</a:t>
                      </a:r>
                      <a:endParaRPr lang="en-GB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4.61×10</a:t>
                      </a:r>
                      <a:r>
                        <a:rPr lang="en-GB" sz="2000" baseline="30000" dirty="0" smtClean="0">
                          <a:effectLst/>
                        </a:rPr>
                        <a:t>-4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0.90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222.22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3.59×10</a:t>
                      </a:r>
                      <a:r>
                        <a:rPr lang="en-GB" sz="2000" baseline="30000" dirty="0" smtClean="0">
                          <a:effectLst/>
                        </a:rPr>
                        <a:t>-5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531978"/>
                  </a:ext>
                </a:extLst>
              </a:tr>
              <a:tr h="51204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Macro-algae 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DIC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15.29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2087941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 smtClean="0">
                          <a:effectLst/>
                        </a:rPr>
                        <a:t>2.35</a:t>
                      </a:r>
                      <a:endParaRPr lang="en-GB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7941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effectLst/>
                        </a:rPr>
                        <a:t>7.14×10</a:t>
                      </a:r>
                      <a:r>
                        <a:rPr lang="en-GB" sz="2000" baseline="30000" dirty="0" smtClean="0">
                          <a:effectLst/>
                        </a:rPr>
                        <a:t>-3</a:t>
                      </a:r>
                      <a:endParaRPr lang="en-GB" sz="20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0.85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15.46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4.99×10</a:t>
                      </a:r>
                      <a:r>
                        <a:rPr lang="en-GB" sz="2000" baseline="30000" dirty="0" smtClean="0">
                          <a:effectLst/>
                        </a:rPr>
                        <a:t>-3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2481585"/>
                  </a:ext>
                </a:extLst>
              </a:tr>
              <a:tr h="51204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TMP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237.50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2087941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 smtClean="0">
                          <a:effectLst/>
                        </a:rPr>
                        <a:t>5.95</a:t>
                      </a:r>
                      <a:endParaRPr lang="en-GB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0.02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0.93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238.09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1.36×10</a:t>
                      </a:r>
                      <a:r>
                        <a:rPr lang="en-GB" sz="2000" baseline="30000" dirty="0" smtClean="0">
                          <a:effectLst/>
                        </a:rPr>
                        <a:t>-3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5922371"/>
                  </a:ext>
                </a:extLst>
              </a:tr>
              <a:tr h="51204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Wood 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</a:rPr>
                        <a:t>chippings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DIC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18.12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2087941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 smtClean="0">
                          <a:effectLst/>
                        </a:rPr>
                        <a:t>2.49</a:t>
                      </a:r>
                      <a:endParaRPr lang="en-GB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7941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effectLst/>
                        </a:rPr>
                        <a:t>3.69×10</a:t>
                      </a:r>
                      <a:r>
                        <a:rPr lang="en-GB" sz="2000" baseline="30000" dirty="0" smtClean="0">
                          <a:effectLst/>
                        </a:rPr>
                        <a:t>-3</a:t>
                      </a:r>
                      <a:endParaRPr lang="en-GB" sz="20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0.96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18.32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2.05×10</a:t>
                      </a:r>
                      <a:r>
                        <a:rPr lang="en-GB" sz="2000" baseline="30000" dirty="0" smtClean="0">
                          <a:effectLst/>
                        </a:rPr>
                        <a:t>-3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2110114"/>
                  </a:ext>
                </a:extLst>
              </a:tr>
              <a:tr h="51204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TMP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157.50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2087941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 smtClean="0">
                          <a:effectLst/>
                        </a:rPr>
                        <a:t>5.75</a:t>
                      </a:r>
                      <a:endParaRPr lang="en-GB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0.01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0.88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158.73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8.03×10</a:t>
                      </a:r>
                      <a:r>
                        <a:rPr lang="en-GB" sz="2000" baseline="30000" dirty="0">
                          <a:effectLst/>
                        </a:rPr>
                        <a:t>-4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0.99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845788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099932"/>
              </p:ext>
            </p:extLst>
          </p:nvPr>
        </p:nvGraphicFramePr>
        <p:xfrm>
          <a:off x="10786551" y="31979060"/>
          <a:ext cx="18720389" cy="385276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253825">
                  <a:extLst>
                    <a:ext uri="{9D8B030D-6E8A-4147-A177-3AD203B41FA5}">
                      <a16:colId xmlns:a16="http://schemas.microsoft.com/office/drawing/2014/main" xmlns="" val="1883273635"/>
                    </a:ext>
                  </a:extLst>
                </a:gridCol>
                <a:gridCol w="1868560">
                  <a:extLst>
                    <a:ext uri="{9D8B030D-6E8A-4147-A177-3AD203B41FA5}">
                      <a16:colId xmlns:a16="http://schemas.microsoft.com/office/drawing/2014/main" xmlns="" val="2414705119"/>
                    </a:ext>
                  </a:extLst>
                </a:gridCol>
                <a:gridCol w="1735769">
                  <a:extLst>
                    <a:ext uri="{9D8B030D-6E8A-4147-A177-3AD203B41FA5}">
                      <a16:colId xmlns:a16="http://schemas.microsoft.com/office/drawing/2014/main" xmlns="" val="1666342225"/>
                    </a:ext>
                  </a:extLst>
                </a:gridCol>
                <a:gridCol w="2264047">
                  <a:extLst>
                    <a:ext uri="{9D8B030D-6E8A-4147-A177-3AD203B41FA5}">
                      <a16:colId xmlns:a16="http://schemas.microsoft.com/office/drawing/2014/main" xmlns="" val="1191920657"/>
                    </a:ext>
                  </a:extLst>
                </a:gridCol>
                <a:gridCol w="1660301">
                  <a:extLst>
                    <a:ext uri="{9D8B030D-6E8A-4147-A177-3AD203B41FA5}">
                      <a16:colId xmlns:a16="http://schemas.microsoft.com/office/drawing/2014/main" xmlns="" val="2069752742"/>
                    </a:ext>
                  </a:extLst>
                </a:gridCol>
                <a:gridCol w="1415029">
                  <a:extLst>
                    <a:ext uri="{9D8B030D-6E8A-4147-A177-3AD203B41FA5}">
                      <a16:colId xmlns:a16="http://schemas.microsoft.com/office/drawing/2014/main" xmlns="" val="4288302099"/>
                    </a:ext>
                  </a:extLst>
                </a:gridCol>
                <a:gridCol w="1999908">
                  <a:extLst>
                    <a:ext uri="{9D8B030D-6E8A-4147-A177-3AD203B41FA5}">
                      <a16:colId xmlns:a16="http://schemas.microsoft.com/office/drawing/2014/main" xmlns="" val="2653374061"/>
                    </a:ext>
                  </a:extLst>
                </a:gridCol>
                <a:gridCol w="1037688">
                  <a:extLst>
                    <a:ext uri="{9D8B030D-6E8A-4147-A177-3AD203B41FA5}">
                      <a16:colId xmlns:a16="http://schemas.microsoft.com/office/drawing/2014/main" xmlns="" val="1466697581"/>
                    </a:ext>
                  </a:extLst>
                </a:gridCol>
                <a:gridCol w="1509365">
                  <a:extLst>
                    <a:ext uri="{9D8B030D-6E8A-4147-A177-3AD203B41FA5}">
                      <a16:colId xmlns:a16="http://schemas.microsoft.com/office/drawing/2014/main" xmlns="" val="372215585"/>
                    </a:ext>
                  </a:extLst>
                </a:gridCol>
                <a:gridCol w="1773504">
                  <a:extLst>
                    <a:ext uri="{9D8B030D-6E8A-4147-A177-3AD203B41FA5}">
                      <a16:colId xmlns:a16="http://schemas.microsoft.com/office/drawing/2014/main" xmlns="" val="116283479"/>
                    </a:ext>
                  </a:extLst>
                </a:gridCol>
                <a:gridCol w="1202393">
                  <a:extLst>
                    <a:ext uri="{9D8B030D-6E8A-4147-A177-3AD203B41FA5}">
                      <a16:colId xmlns:a16="http://schemas.microsoft.com/office/drawing/2014/main" xmlns="" val="2640410476"/>
                    </a:ext>
                  </a:extLst>
                </a:gridCol>
              </a:tblGrid>
              <a:tr h="283623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</a:rPr>
                        <a:t>Biosorbent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</a:rPr>
                        <a:t>Compound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Langmuir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Freundlich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L-F parameters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8758064"/>
                  </a:ext>
                </a:extLst>
              </a:tr>
              <a:tr h="2521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solidFill>
                            <a:schemeClr val="tx1"/>
                          </a:solidFill>
                          <a:effectLst/>
                        </a:rPr>
                        <a:t>Qm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en-GB" sz="2000" b="1" baseline="-25000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GB" sz="2000" b="1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en-GB" sz="2000" b="1" baseline="-25000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2555144"/>
                  </a:ext>
                </a:extLst>
              </a:tr>
              <a:tr h="2521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µg∙g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L∙µg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µg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effectLst/>
                        </a:rPr>
                        <a:t>1−1/n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 L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effectLst/>
                        </a:rPr>
                        <a:t>1/n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∙g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effectLst/>
                        </a:rPr>
                        <a:t>1/n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 ∙µg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effectLst/>
                        </a:rPr>
                        <a:t>-1/n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µg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effectLst/>
                        </a:rPr>
                        <a:t>1−1/n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 L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effectLst/>
                        </a:rPr>
                        <a:t>1/n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∙g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4555280"/>
                  </a:ext>
                </a:extLst>
              </a:tr>
              <a:tr h="49325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</a:rPr>
                        <a:t>Biochar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DIC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7246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7941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effectLst/>
                        </a:rPr>
                        <a:t>5.37×10</a:t>
                      </a:r>
                      <a:r>
                        <a:rPr lang="en-GB" sz="2000" baseline="30000" dirty="0" smtClean="0">
                          <a:effectLst/>
                        </a:rPr>
                        <a:t>-3</a:t>
                      </a:r>
                      <a:endParaRPr lang="en-GB" sz="2000" b="1" dirty="0" smtClean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0.99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3.32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504.42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0.84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1.31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27.75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0.94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1784200"/>
                  </a:ext>
                </a:extLst>
              </a:tr>
              <a:tr h="49325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TMP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2083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7941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effectLst/>
                        </a:rPr>
                        <a:t>1.17×10</a:t>
                      </a:r>
                      <a:r>
                        <a:rPr lang="en-GB" sz="2000" baseline="30000" dirty="0" smtClean="0">
                          <a:effectLst/>
                        </a:rPr>
                        <a:t>-3</a:t>
                      </a:r>
                      <a:endParaRPr lang="en-GB" sz="2000" b="1" dirty="0" smtClean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0.99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2.18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31.26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0.98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1.22</a:t>
                      </a: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7941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effectLst/>
                        </a:rPr>
                        <a:t>4.1×10</a:t>
                      </a:r>
                      <a:r>
                        <a:rPr lang="en-GB" sz="2000" baseline="30000" dirty="0" smtClean="0">
                          <a:effectLst/>
                        </a:rPr>
                        <a:t>-3</a:t>
                      </a:r>
                      <a:endParaRPr lang="en-GB" sz="2000" b="1" dirty="0" smtClean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0.93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2596043"/>
                  </a:ext>
                </a:extLst>
              </a:tr>
              <a:tr h="49325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Macro-algae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DIC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22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0.01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1.00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3.39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2.76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0.98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1.19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31.73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0.95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0216458"/>
                  </a:ext>
                </a:extLst>
              </a:tr>
              <a:tr h="49325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TMP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71428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6.66×10</a:t>
                      </a:r>
                      <a:r>
                        <a:rPr lang="en-GB" sz="2000" baseline="30000" dirty="0" smtClean="0">
                          <a:effectLst/>
                        </a:rPr>
                        <a:t>-5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0.99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1.42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23.16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0.98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1.15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1.38×10</a:t>
                      </a:r>
                      <a:r>
                        <a:rPr lang="en-GB" sz="2000" baseline="30000" dirty="0">
                          <a:effectLst/>
                        </a:rPr>
                        <a:t>-4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0.99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3640942"/>
                  </a:ext>
                </a:extLst>
              </a:tr>
              <a:tr h="49325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Wood</a:t>
                      </a:r>
                      <a:r>
                        <a:rPr lang="en-GB" sz="2000" baseline="0" dirty="0" smtClean="0">
                          <a:effectLst/>
                        </a:rPr>
                        <a:t> c</a:t>
                      </a:r>
                      <a:r>
                        <a:rPr lang="en-GB" sz="2000" dirty="0" smtClean="0">
                          <a:effectLst/>
                        </a:rPr>
                        <a:t>hippings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DIC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33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0.02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1.00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3.21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4.29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0.96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3.21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20.27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0.96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825172"/>
                  </a:ext>
                </a:extLst>
              </a:tr>
              <a:tr h="49325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TMP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8333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1.10×10</a:t>
                      </a:r>
                      <a:r>
                        <a:rPr lang="en-GB" sz="2000" baseline="30000" dirty="0" smtClean="0">
                          <a:effectLst/>
                        </a:rPr>
                        <a:t>-4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0.93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1.44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5.01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1.10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2.21×10</a:t>
                      </a:r>
                      <a:r>
                        <a:rPr lang="en-GB" sz="2000" baseline="30000" dirty="0" smtClean="0">
                          <a:effectLst/>
                        </a:rPr>
                        <a:t>-4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0.96</a:t>
                      </a:r>
                      <a:endParaRPr lang="en-GB" sz="2000" b="1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5419259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9679243" y="6228290"/>
            <a:ext cx="10198747" cy="9479863"/>
            <a:chOff x="19858999" y="8902419"/>
            <a:chExt cx="9944705" cy="7446338"/>
          </a:xfrm>
        </p:grpSpPr>
        <p:graphicFrame>
          <p:nvGraphicFramePr>
            <p:cNvPr id="39" name="Chart 3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36231620"/>
                </p:ext>
              </p:extLst>
            </p:nvPr>
          </p:nvGraphicFramePr>
          <p:xfrm>
            <a:off x="20239344" y="8902419"/>
            <a:ext cx="4611993" cy="34238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41" name="Chart 4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96926181"/>
                </p:ext>
              </p:extLst>
            </p:nvPr>
          </p:nvGraphicFramePr>
          <p:xfrm>
            <a:off x="20253925" y="12414528"/>
            <a:ext cx="4597412" cy="35488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42" name="Chart 4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13568632"/>
                </p:ext>
              </p:extLst>
            </p:nvPr>
          </p:nvGraphicFramePr>
          <p:xfrm>
            <a:off x="24940228" y="8902420"/>
            <a:ext cx="4541106" cy="34383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43" name="Chart 4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16606006"/>
                </p:ext>
              </p:extLst>
            </p:nvPr>
          </p:nvGraphicFramePr>
          <p:xfrm>
            <a:off x="24940228" y="12416923"/>
            <a:ext cx="4541106" cy="35487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55" name="Rectangle 1"/>
            <p:cNvSpPr>
              <a:spLocks noChangeArrowheads="1"/>
            </p:cNvSpPr>
            <p:nvPr/>
          </p:nvSpPr>
          <p:spPr bwMode="auto">
            <a:xfrm>
              <a:off x="19858999" y="16058650"/>
              <a:ext cx="9944705" cy="290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800" b="1" dirty="0" smtClean="0" bmk="">
                  <a:ea typeface="Calibri" panose="020F0502020204030204" pitchFamily="34" charset="0"/>
                  <a:cs typeface="Arial" panose="020B0604020202020204" pitchFamily="34" charset="0"/>
                </a:rPr>
                <a:t>Figure</a:t>
              </a:r>
              <a:r>
                <a:rPr kumimoji="0" lang="en-GB" altLang="en-US" sz="1800" b="1" i="0" u="none" strike="noStrike" cap="none" normalizeH="0" baseline="0" dirty="0" smtClean="0" bmk="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altLang="en-US" sz="1800" b="1" dirty="0" bmk=""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  <a:r>
                <a:rPr kumimoji="0" lang="en-GB" alt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r>
                <a:rPr kumimoji="0" lang="en-GB" altLang="en-US" sz="1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Biosorption</a:t>
              </a:r>
              <a:r>
                <a:rPr kumimoji="0" lang="en-GB" alt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kinetic data </a:t>
              </a:r>
              <a:r>
                <a:rPr lang="en-GB" altLang="en-US" sz="1800" b="1" dirty="0" smtClean="0">
                  <a:ea typeface="Calibri" panose="020F0502020204030204" pitchFamily="34" charset="0"/>
                  <a:cs typeface="Arial" panose="020B0604020202020204" pitchFamily="34" charset="0"/>
                </a:rPr>
                <a:t>for </a:t>
              </a:r>
              <a:r>
                <a:rPr lang="en-GB" altLang="en-US" sz="1800" b="1" dirty="0">
                  <a:ea typeface="Calibri" panose="020F0502020204030204" pitchFamily="34" charset="0"/>
                  <a:cs typeface="Arial" panose="020B0604020202020204" pitchFamily="34" charset="0"/>
                </a:rPr>
                <a:t>a) </a:t>
              </a:r>
              <a:r>
                <a:rPr lang="en-GB" altLang="en-US" sz="1800" b="1" dirty="0" smtClean="0">
                  <a:ea typeface="Calibri" panose="020F0502020204030204" pitchFamily="34" charset="0"/>
                  <a:cs typeface="Arial" panose="020B0604020202020204" pitchFamily="34" charset="0"/>
                </a:rPr>
                <a:t>DIC, b</a:t>
              </a:r>
              <a:r>
                <a:rPr lang="en-GB" altLang="en-US" sz="1800" b="1" dirty="0">
                  <a:ea typeface="Calibri" panose="020F0502020204030204" pitchFamily="34" charset="0"/>
                  <a:cs typeface="Arial" panose="020B0604020202020204" pitchFamily="34" charset="0"/>
                </a:rPr>
                <a:t>) </a:t>
              </a:r>
              <a:r>
                <a:rPr lang="en-GB" altLang="en-US" sz="1800" b="1" dirty="0" smtClean="0">
                  <a:ea typeface="Calibri" panose="020F0502020204030204" pitchFamily="34" charset="0"/>
                  <a:cs typeface="Arial" panose="020B0604020202020204" pitchFamily="34" charset="0"/>
                </a:rPr>
                <a:t>TMP</a:t>
              </a:r>
              <a:r>
                <a:rPr lang="en-GB" altLang="en-US" sz="1800" b="1" dirty="0" smtClean="0"/>
                <a:t> </a:t>
              </a:r>
              <a:r>
                <a:rPr lang="en-GB" altLang="en-US" sz="1800" b="1" dirty="0" smtClean="0">
                  <a:ea typeface="Calibri" panose="020F0502020204030204" pitchFamily="34" charset="0"/>
                  <a:cs typeface="Arial" panose="020B0604020202020204" pitchFamily="34" charset="0"/>
                </a:rPr>
                <a:t>and fit to pseudo-second order models c) DIC, d) </a:t>
              </a:r>
              <a:r>
                <a:rPr lang="en-GB" altLang="en-US" sz="1800" b="1" dirty="0">
                  <a:ea typeface="Calibri" panose="020F0502020204030204" pitchFamily="34" charset="0"/>
                  <a:cs typeface="Arial" panose="020B0604020202020204" pitchFamily="34" charset="0"/>
                </a:rPr>
                <a:t>TMP</a:t>
              </a:r>
              <a:r>
                <a:rPr lang="en-GB" altLang="en-US" sz="1800" b="1" dirty="0"/>
                <a:t> </a:t>
              </a:r>
              <a:endParaRPr kumimoji="0" lang="en-GB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10742443" y="31540522"/>
            <a:ext cx="86524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kumimoji="0" lang="en-GB" altLang="en-US" sz="2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able </a:t>
            </a:r>
            <a:r>
              <a:rPr kumimoji="0" lang="en-GB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kumimoji="0" lang="en-GB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Biosorption</a:t>
            </a:r>
            <a:r>
              <a:rPr kumimoji="0" lang="en-GB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isotherm parameters of </a:t>
            </a:r>
            <a:r>
              <a:rPr lang="en-GB" altLang="en-US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pharmaceuticals</a:t>
            </a:r>
            <a:r>
              <a:rPr kumimoji="0" lang="en-GB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onto </a:t>
            </a:r>
            <a:r>
              <a:rPr kumimoji="0" lang="en-GB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biosorbents</a:t>
            </a:r>
            <a:endParaRPr kumimoji="0" lang="en-GB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46899" y="28430433"/>
            <a:ext cx="8550312" cy="7434275"/>
            <a:chOff x="1175499" y="33383433"/>
            <a:chExt cx="8550312" cy="7434275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17" t="5899" r="1607" b="1637"/>
            <a:stretch/>
          </p:blipFill>
          <p:spPr>
            <a:xfrm>
              <a:off x="5095807" y="34061601"/>
              <a:ext cx="4630004" cy="31091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657" y="38659997"/>
              <a:ext cx="3023564" cy="205915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1368" y="36434821"/>
              <a:ext cx="2981576" cy="208105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403" y="34295551"/>
              <a:ext cx="2955149" cy="19514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b="13181"/>
            <a:stretch/>
          </p:blipFill>
          <p:spPr>
            <a:xfrm>
              <a:off x="5019769" y="37686580"/>
              <a:ext cx="4635482" cy="313112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2" name="U-Turn Arrow 21"/>
            <p:cNvSpPr/>
            <p:nvPr/>
          </p:nvSpPr>
          <p:spPr>
            <a:xfrm>
              <a:off x="2731186" y="33383433"/>
              <a:ext cx="3620573" cy="854281"/>
            </a:xfrm>
            <a:prstGeom prst="uturnArrow">
              <a:avLst>
                <a:gd name="adj1" fmla="val 35358"/>
                <a:gd name="adj2" fmla="val 25000"/>
                <a:gd name="adj3" fmla="val 25000"/>
                <a:gd name="adj4" fmla="val 43750"/>
                <a:gd name="adj5" fmla="val 75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Notched Right Arrow 24"/>
            <p:cNvSpPr/>
            <p:nvPr/>
          </p:nvSpPr>
          <p:spPr>
            <a:xfrm rot="5400000">
              <a:off x="5508504" y="36923801"/>
              <a:ext cx="1036104" cy="638111"/>
            </a:xfrm>
            <a:prstGeom prst="notched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175499" y="40103720"/>
              <a:ext cx="315451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i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Wood</a:t>
              </a:r>
              <a:r>
                <a:rPr lang="en-US" sz="3000" b="1" i="1" dirty="0" smtClean="0">
                  <a:solidFill>
                    <a:srgbClr val="FFFF00"/>
                  </a:solidFill>
                </a:rPr>
                <a:t> </a:t>
              </a:r>
              <a:r>
                <a:rPr lang="en-US" sz="3000" b="1" i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chippings</a:t>
              </a:r>
              <a:endParaRPr lang="en-GB" sz="30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219824" y="37889359"/>
              <a:ext cx="242726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i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Macro-algae</a:t>
              </a:r>
              <a:endParaRPr lang="en-GB" sz="30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482607" y="35536022"/>
              <a:ext cx="161614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i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Biochar</a:t>
              </a:r>
              <a:endParaRPr lang="en-GB" sz="30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304739" y="34215367"/>
              <a:ext cx="311335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i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Batch  rotations</a:t>
              </a:r>
              <a:endParaRPr lang="en-GB" sz="30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112849" y="37779997"/>
              <a:ext cx="39052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i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LC-MS/MS detection</a:t>
              </a:r>
              <a:endParaRPr lang="en-GB" sz="30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850166" y="15902596"/>
            <a:ext cx="10054439" cy="11388284"/>
            <a:chOff x="19984375" y="16803917"/>
            <a:chExt cx="9899344" cy="9772379"/>
          </a:xfrm>
        </p:grpSpPr>
        <p:graphicFrame>
          <p:nvGraphicFramePr>
            <p:cNvPr id="62" name="Chart 61"/>
            <p:cNvGraphicFramePr/>
            <p:nvPr>
              <p:extLst>
                <p:ext uri="{D42A27DB-BD31-4B8C-83A1-F6EECF244321}">
                  <p14:modId xmlns:p14="http://schemas.microsoft.com/office/powerpoint/2010/main" val="2716213674"/>
                </p:ext>
              </p:extLst>
            </p:nvPr>
          </p:nvGraphicFramePr>
          <p:xfrm>
            <a:off x="20276380" y="16803917"/>
            <a:ext cx="4611644" cy="29083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graphicFrame>
          <p:nvGraphicFramePr>
            <p:cNvPr id="64" name="Chart 63"/>
            <p:cNvGraphicFramePr/>
            <p:nvPr>
              <p:extLst>
                <p:ext uri="{D42A27DB-BD31-4B8C-83A1-F6EECF244321}">
                  <p14:modId xmlns:p14="http://schemas.microsoft.com/office/powerpoint/2010/main" val="4005298773"/>
                </p:ext>
              </p:extLst>
            </p:nvPr>
          </p:nvGraphicFramePr>
          <p:xfrm>
            <a:off x="20298874" y="19751493"/>
            <a:ext cx="4578334" cy="30679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  <p:graphicFrame>
          <p:nvGraphicFramePr>
            <p:cNvPr id="65" name="Chart 64"/>
            <p:cNvGraphicFramePr/>
            <p:nvPr>
              <p:extLst>
                <p:ext uri="{D42A27DB-BD31-4B8C-83A1-F6EECF244321}">
                  <p14:modId xmlns:p14="http://schemas.microsoft.com/office/powerpoint/2010/main" val="2186465116"/>
                </p:ext>
              </p:extLst>
            </p:nvPr>
          </p:nvGraphicFramePr>
          <p:xfrm>
            <a:off x="20293258" y="22862499"/>
            <a:ext cx="4583950" cy="30515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0"/>
            </a:graphicData>
          </a:graphic>
        </p:graphicFrame>
        <p:graphicFrame>
          <p:nvGraphicFramePr>
            <p:cNvPr id="45" name="Chart 44"/>
            <p:cNvGraphicFramePr/>
            <p:nvPr>
              <p:extLst>
                <p:ext uri="{D42A27DB-BD31-4B8C-83A1-F6EECF244321}">
                  <p14:modId xmlns:p14="http://schemas.microsoft.com/office/powerpoint/2010/main" val="1600465004"/>
                </p:ext>
              </p:extLst>
            </p:nvPr>
          </p:nvGraphicFramePr>
          <p:xfrm>
            <a:off x="24934048" y="16811866"/>
            <a:ext cx="4695667" cy="29004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1"/>
            </a:graphicData>
          </a:graphic>
        </p:graphicFrame>
        <p:graphicFrame>
          <p:nvGraphicFramePr>
            <p:cNvPr id="46" name="Chart 45"/>
            <p:cNvGraphicFramePr/>
            <p:nvPr>
              <p:extLst>
                <p:ext uri="{D42A27DB-BD31-4B8C-83A1-F6EECF244321}">
                  <p14:modId xmlns:p14="http://schemas.microsoft.com/office/powerpoint/2010/main" val="661130852"/>
                </p:ext>
              </p:extLst>
            </p:nvPr>
          </p:nvGraphicFramePr>
          <p:xfrm>
            <a:off x="24934049" y="19751493"/>
            <a:ext cx="4665202" cy="30622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2"/>
            </a:graphicData>
          </a:graphic>
        </p:graphicFrame>
        <p:graphicFrame>
          <p:nvGraphicFramePr>
            <p:cNvPr id="47" name="Chart 46"/>
            <p:cNvGraphicFramePr/>
            <p:nvPr>
              <p:extLst>
                <p:ext uri="{D42A27DB-BD31-4B8C-83A1-F6EECF244321}">
                  <p14:modId xmlns:p14="http://schemas.microsoft.com/office/powerpoint/2010/main" val="3457427141"/>
                </p:ext>
              </p:extLst>
            </p:nvPr>
          </p:nvGraphicFramePr>
          <p:xfrm>
            <a:off x="24934048" y="22862499"/>
            <a:ext cx="4665203" cy="30759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3"/>
            </a:graphicData>
          </a:graphic>
        </p:graphicFrame>
        <p:sp>
          <p:nvSpPr>
            <p:cNvPr id="69" name="Rectangle 1"/>
            <p:cNvSpPr>
              <a:spLocks noChangeArrowheads="1"/>
            </p:cNvSpPr>
            <p:nvPr/>
          </p:nvSpPr>
          <p:spPr bwMode="auto">
            <a:xfrm>
              <a:off x="19984375" y="26021674"/>
              <a:ext cx="9899344" cy="554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1800" b="1" dirty="0" smtClean="0" bmk="">
                  <a:ea typeface="Calibri" panose="020F0502020204030204" pitchFamily="34" charset="0"/>
                  <a:cs typeface="Arial" panose="020B0604020202020204" pitchFamily="34" charset="0"/>
                </a:rPr>
                <a:t>Figure</a:t>
              </a:r>
              <a:r>
                <a:rPr kumimoji="0" lang="en-GB" altLang="en-US" sz="1800" b="1" i="0" u="none" strike="noStrike" cap="none" normalizeH="0" baseline="0" dirty="0" smtClean="0" bmk="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altLang="en-US" sz="1800" b="1" dirty="0" bmk=""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kumimoji="0" lang="en-GB" alt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r>
                <a:rPr kumimoji="0" lang="en-GB" altLang="en-US" sz="1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Biosorption</a:t>
              </a:r>
              <a:r>
                <a:rPr kumimoji="0" lang="en-GB" alt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altLang="en-US" sz="1800" b="1" dirty="0" smtClean="0">
                  <a:ea typeface="Calibri" panose="020F0502020204030204" pitchFamily="34" charset="0"/>
                  <a:cs typeface="Arial" panose="020B0604020202020204" pitchFamily="34" charset="0"/>
                </a:rPr>
                <a:t>isotherm </a:t>
              </a:r>
              <a:r>
                <a:rPr kumimoji="0" lang="en-GB" alt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data for</a:t>
              </a:r>
              <a:r>
                <a:rPr kumimoji="0" lang="en-GB" altLang="en-US" sz="18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altLang="en-US" sz="1800" b="1" dirty="0" smtClean="0">
                  <a:ea typeface="Calibri" panose="020F0502020204030204" pitchFamily="34" charset="0"/>
                  <a:cs typeface="Arial" panose="020B0604020202020204" pitchFamily="34" charset="0"/>
                </a:rPr>
                <a:t>DIC and TMP</a:t>
              </a:r>
              <a:r>
                <a:rPr kumimoji="0" lang="en-GB" altLang="en-US" sz="18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using a) </a:t>
              </a:r>
              <a:r>
                <a:rPr kumimoji="0" lang="en-GB" altLang="en-US" sz="1800" b="1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biochar</a:t>
              </a:r>
              <a:r>
                <a:rPr kumimoji="0" lang="en-GB" altLang="en-US" sz="18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; b) macro-algae; c) wood chippings </a:t>
              </a:r>
              <a:r>
                <a:rPr lang="en-GB" altLang="en-US" sz="1800" b="1" dirty="0" smtClean="0"/>
                <a:t>(values at </a:t>
              </a:r>
              <a:r>
                <a:rPr lang="en-GB" altLang="en-US" sz="1800" b="1" dirty="0"/>
                <a:t>each point </a:t>
              </a:r>
              <a:r>
                <a:rPr lang="en-GB" altLang="en-US" sz="1800" b="1" dirty="0" smtClean="0"/>
                <a:t>express the </a:t>
              </a:r>
              <a:r>
                <a:rPr lang="en-GB" altLang="en-US" sz="1800" b="1" dirty="0"/>
                <a:t>initial </a:t>
              </a:r>
              <a:r>
                <a:rPr lang="en-GB" altLang="en-US" sz="1800" b="1" dirty="0" err="1"/>
                <a:t>analyte</a:t>
              </a:r>
              <a:r>
                <a:rPr lang="en-GB" altLang="en-US" sz="1800" b="1" dirty="0"/>
                <a:t> concentration loaded and the removal </a:t>
              </a:r>
              <a:r>
                <a:rPr lang="en-GB" altLang="en-US" sz="1800" b="1" dirty="0" smtClean="0"/>
                <a:t>efficiency)</a:t>
              </a:r>
              <a:endParaRPr kumimoji="0" lang="en-GB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1" name="TextBox 1"/>
            <p:cNvSpPr txBox="1"/>
            <p:nvPr/>
          </p:nvSpPr>
          <p:spPr>
            <a:xfrm>
              <a:off x="24989308" y="25723321"/>
              <a:ext cx="747018" cy="214325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00"/>
                </a:lnSpc>
              </a:pPr>
              <a:r>
                <a:rPr lang="en-US" sz="1800" b="1" dirty="0">
                  <a:cs typeface="Arial" panose="020B0604020202020204" pitchFamily="34" charset="0"/>
                </a:rPr>
                <a:t>c</a:t>
              </a:r>
              <a:r>
                <a:rPr lang="en-US" sz="1800" b="1" dirty="0" smtClean="0">
                  <a:cs typeface="Arial" panose="020B0604020202020204" pitchFamily="34" charset="0"/>
                </a:rPr>
                <a:t>) TMP</a:t>
              </a:r>
              <a:endParaRPr lang="en-GB" sz="1800" b="1" dirty="0">
                <a:cs typeface="Arial" panose="020B0604020202020204" pitchFamily="34" charset="0"/>
              </a:endParaRPr>
            </a:p>
          </p:txBody>
        </p:sp>
        <p:sp>
          <p:nvSpPr>
            <p:cNvPr id="82" name="TextBox 1"/>
            <p:cNvSpPr txBox="1"/>
            <p:nvPr/>
          </p:nvSpPr>
          <p:spPr>
            <a:xfrm>
              <a:off x="20324105" y="25687344"/>
              <a:ext cx="747018" cy="214325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00"/>
                </a:lnSpc>
              </a:pPr>
              <a:r>
                <a:rPr lang="en-US" sz="1800" b="1" dirty="0" smtClean="0">
                  <a:cs typeface="Arial" panose="020B0604020202020204" pitchFamily="34" charset="0"/>
                </a:rPr>
                <a:t>c) DIC</a:t>
              </a:r>
              <a:endParaRPr lang="en-GB" sz="1800" b="1" dirty="0"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rtrait_poster_template_Hydro Nation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62D038233C51469147F003D8E0F8C5" ma:contentTypeVersion="1" ma:contentTypeDescription="Create a new document." ma:contentTypeScope="" ma:versionID="505a7d0d013e0fea548df49041087507">
  <xsd:schema xmlns:xsd="http://www.w3.org/2001/XMLSchema" xmlns:xs="http://www.w3.org/2001/XMLSchema" xmlns:p="http://schemas.microsoft.com/office/2006/metadata/properties" xmlns:ns1="http://schemas.microsoft.com/sharepoint/v3" xmlns:ns2="dd4118c1-80c0-4fd0-a895-4f8cc7b15db9" targetNamespace="http://schemas.microsoft.com/office/2006/metadata/properties" ma:root="true" ma:fieldsID="91cf61a6b931b81995597ba974110dfc" ns1:_="" ns2:_="">
    <xsd:import namespace="http://schemas.microsoft.com/sharepoint/v3"/>
    <xsd:import namespace="dd4118c1-80c0-4fd0-a895-4f8cc7b15db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118c1-80c0-4fd0-a895-4f8cc7b15db9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Enterprise Keywords" ma:fieldId="{23f27201-bee3-471e-b2e7-b64fd8b7ca38}" ma:taxonomyMulti="true" ma:sspId="0fbbd0a1-8703-46e1-8d9e-cad271c09ae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7a9d32c9-126f-4343-9ebe-808524d350ec}" ma:internalName="TaxCatchAll" ma:showField="CatchAllData" ma:web="dd4118c1-80c0-4fd0-a895-4f8cc7b15d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7a9d32c9-126f-4343-9ebe-808524d350ec}" ma:internalName="TaxCatchAllLabel" ma:readOnly="true" ma:showField="CatchAllDataLabel" ma:web="dd4118c1-80c0-4fd0-a895-4f8cc7b15d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dd4118c1-80c0-4fd0-a895-4f8cc7b15db9">
      <Terms xmlns="http://schemas.microsoft.com/office/infopath/2007/PartnerControls"/>
    </TaxKeywordTaxHTField>
    <TaxCatchAll xmlns="dd4118c1-80c0-4fd0-a895-4f8cc7b15db9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8F1CC4-F0DE-4C51-9676-4DE25F4B73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4118c1-80c0-4fd0-a895-4f8cc7b15d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790B50-CA72-4DA3-B2BF-42DDC7BC2656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sharepoint/v3"/>
    <ds:schemaRef ds:uri="dd4118c1-80c0-4fd0-a895-4f8cc7b15db9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8F7531D-F18D-405B-A7ED-BA2F7657D7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Portrait_poster_template_Hydro Nation-1</Template>
  <TotalTime>2490</TotalTime>
  <Words>1115</Words>
  <Application>Microsoft Office PowerPoint</Application>
  <PresentationFormat>Custom</PresentationFormat>
  <Paragraphs>273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Portrait_poster_template_Hydro Nation-1</vt:lpstr>
      <vt:lpstr>PowerPoint Presentation</vt:lpstr>
    </vt:vector>
  </TitlesOfParts>
  <Company>Robert Gordon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YUAN LI (1411594)</dc:creator>
  <cp:lastModifiedBy>Laura Logie</cp:lastModifiedBy>
  <cp:revision>159</cp:revision>
  <cp:lastPrinted>2017-11-27T08:04:42Z</cp:lastPrinted>
  <dcterms:created xsi:type="dcterms:W3CDTF">2014-11-05T10:48:28Z</dcterms:created>
  <dcterms:modified xsi:type="dcterms:W3CDTF">2017-11-27T08:05:01Z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0x0101008362D038233C51469147F003D8E0F8C5</vt:lpwstr>
  </property>
</Properties>
</file>